
<file path=[Content_Types].xml><?xml version="1.0" encoding="utf-8"?>
<Types xmlns="http://schemas.openxmlformats.org/package/2006/content-types">
  <Default Extension="jpeg" ContentType="image/jpeg"/>
  <Default Extension="vml" ContentType="application/vnd.openxmlformats-officedocument.vmlDrawing"/>
  <Default Extension="doc" ContentType="application/msword"/>
  <Default Extension="bin" ContentType="application/vnd.openxmlformats-officedocument.oleObject"/>
  <Default Extension="png" ContentType="image/png"/>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898" r:id="rId3"/>
    <p:sldId id="1072" r:id="rId4"/>
    <p:sldId id="1009" r:id="rId5"/>
    <p:sldId id="1080" r:id="rId7"/>
    <p:sldId id="1079" r:id="rId8"/>
    <p:sldId id="669" r:id="rId9"/>
    <p:sldId id="724" r:id="rId10"/>
    <p:sldId id="256" r:id="rId11"/>
    <p:sldId id="901" r:id="rId12"/>
    <p:sldId id="835" r:id="rId13"/>
    <p:sldId id="1010" r:id="rId14"/>
    <p:sldId id="838" r:id="rId15"/>
    <p:sldId id="839" r:id="rId16"/>
    <p:sldId id="903" r:id="rId17"/>
    <p:sldId id="904" r:id="rId18"/>
    <p:sldId id="1011" r:id="rId19"/>
    <p:sldId id="915" r:id="rId20"/>
    <p:sldId id="900" r:id="rId21"/>
    <p:sldId id="749" r:id="rId22"/>
    <p:sldId id="750" r:id="rId23"/>
    <p:sldId id="748" r:id="rId24"/>
    <p:sldId id="734" r:id="rId25"/>
    <p:sldId id="735" r:id="rId26"/>
    <p:sldId id="834" r:id="rId27"/>
    <p:sldId id="736" r:id="rId28"/>
    <p:sldId id="906" r:id="rId29"/>
    <p:sldId id="905" r:id="rId30"/>
    <p:sldId id="663" r:id="rId31"/>
    <p:sldId id="739" r:id="rId32"/>
    <p:sldId id="747" r:id="rId33"/>
    <p:sldId id="741" r:id="rId34"/>
    <p:sldId id="671" r:id="rId35"/>
    <p:sldId id="907" r:id="rId36"/>
    <p:sldId id="667" r:id="rId37"/>
    <p:sldId id="672" r:id="rId38"/>
    <p:sldId id="908" r:id="rId39"/>
    <p:sldId id="1013" r:id="rId40"/>
    <p:sldId id="1012" r:id="rId41"/>
    <p:sldId id="909" r:id="rId42"/>
    <p:sldId id="1014" r:id="rId43"/>
    <p:sldId id="1073" r:id="rId44"/>
    <p:sldId id="1015" r:id="rId45"/>
    <p:sldId id="1016" r:id="rId46"/>
    <p:sldId id="1017" r:id="rId47"/>
    <p:sldId id="1018" r:id="rId48"/>
    <p:sldId id="1019" r:id="rId49"/>
    <p:sldId id="1021" r:id="rId50"/>
    <p:sldId id="1020" r:id="rId51"/>
    <p:sldId id="1022" r:id="rId52"/>
    <p:sldId id="1082" r:id="rId53"/>
    <p:sldId id="1083" r:id="rId54"/>
    <p:sldId id="1023" r:id="rId55"/>
    <p:sldId id="1024" r:id="rId56"/>
    <p:sldId id="1025" r:id="rId57"/>
    <p:sldId id="1026" r:id="rId58"/>
    <p:sldId id="1027" r:id="rId59"/>
    <p:sldId id="1028" r:id="rId60"/>
    <p:sldId id="1029" r:id="rId61"/>
    <p:sldId id="1030" r:id="rId62"/>
    <p:sldId id="1031" r:id="rId63"/>
    <p:sldId id="1032" r:id="rId64"/>
    <p:sldId id="1033" r:id="rId65"/>
    <p:sldId id="1034" r:id="rId66"/>
    <p:sldId id="845" r:id="rId67"/>
    <p:sldId id="827" r:id="rId68"/>
    <p:sldId id="1035" r:id="rId69"/>
    <p:sldId id="1075" r:id="rId70"/>
    <p:sldId id="828" r:id="rId71"/>
    <p:sldId id="831" r:id="rId72"/>
    <p:sldId id="832" r:id="rId73"/>
    <p:sldId id="848" r:id="rId74"/>
    <p:sldId id="799" r:id="rId75"/>
    <p:sldId id="1084" r:id="rId76"/>
    <p:sldId id="1087" r:id="rId77"/>
    <p:sldId id="1085" r:id="rId78"/>
    <p:sldId id="1086" r:id="rId79"/>
    <p:sldId id="939" r:id="rId80"/>
    <p:sldId id="940" r:id="rId81"/>
    <p:sldId id="1038" r:id="rId82"/>
    <p:sldId id="1039" r:id="rId83"/>
    <p:sldId id="1040" r:id="rId84"/>
    <p:sldId id="1041" r:id="rId85"/>
    <p:sldId id="1042" r:id="rId86"/>
    <p:sldId id="1043" r:id="rId87"/>
    <p:sldId id="952" r:id="rId88"/>
    <p:sldId id="852" r:id="rId89"/>
    <p:sldId id="953" r:id="rId90"/>
    <p:sldId id="954" r:id="rId91"/>
    <p:sldId id="955" r:id="rId92"/>
    <p:sldId id="956" r:id="rId93"/>
    <p:sldId id="957" r:id="rId94"/>
    <p:sldId id="958" r:id="rId95"/>
    <p:sldId id="857" r:id="rId96"/>
    <p:sldId id="858" r:id="rId97"/>
    <p:sldId id="965" r:id="rId98"/>
    <p:sldId id="859" r:id="rId99"/>
    <p:sldId id="964" r:id="rId100"/>
    <p:sldId id="1077" r:id="rId101"/>
    <p:sldId id="963" r:id="rId102"/>
    <p:sldId id="966" r:id="rId103"/>
    <p:sldId id="968" r:id="rId104"/>
    <p:sldId id="969" r:id="rId105"/>
    <p:sldId id="970" r:id="rId106"/>
    <p:sldId id="971" r:id="rId107"/>
    <p:sldId id="972" r:id="rId108"/>
    <p:sldId id="1055" r:id="rId109"/>
    <p:sldId id="974" r:id="rId110"/>
    <p:sldId id="1056" r:id="rId111"/>
    <p:sldId id="1059" r:id="rId112"/>
    <p:sldId id="1061" r:id="rId113"/>
    <p:sldId id="975" r:id="rId114"/>
    <p:sldId id="976" r:id="rId115"/>
    <p:sldId id="977" r:id="rId116"/>
    <p:sldId id="1089" r:id="rId117"/>
    <p:sldId id="979" r:id="rId118"/>
    <p:sldId id="996" r:id="rId119"/>
    <p:sldId id="997" r:id="rId120"/>
    <p:sldId id="1090" r:id="rId121"/>
    <p:sldId id="1000" r:id="rId122"/>
    <p:sldId id="992" r:id="rId123"/>
    <p:sldId id="1091" r:id="rId124"/>
    <p:sldId id="1048" r:id="rId125"/>
    <p:sldId id="1049" r:id="rId126"/>
    <p:sldId id="1046" r:id="rId127"/>
    <p:sldId id="1050" r:id="rId128"/>
    <p:sldId id="981" r:id="rId129"/>
    <p:sldId id="983" r:id="rId130"/>
    <p:sldId id="985" r:id="rId131"/>
    <p:sldId id="987" r:id="rId132"/>
    <p:sldId id="1081" r:id="rId133"/>
    <p:sldId id="1088" r:id="rId134"/>
    <p:sldId id="1062" r:id="rId135"/>
    <p:sldId id="1064" r:id="rId136"/>
    <p:sldId id="1066" r:id="rId137"/>
    <p:sldId id="1067" r:id="rId138"/>
    <p:sldId id="1071" r:id="rId139"/>
    <p:sldId id="1068" r:id="rId140"/>
    <p:sldId id="1069" r:id="rId141"/>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67928" autoAdjust="0"/>
  </p:normalViewPr>
  <p:slideViewPr>
    <p:cSldViewPr>
      <p:cViewPr varScale="1">
        <p:scale>
          <a:sx n="50" d="100"/>
          <a:sy n="50" d="100"/>
        </p:scale>
        <p:origin x="114" y="36"/>
      </p:cViewPr>
      <p:guideLst>
        <p:guide orient="horz" pos="2160"/>
        <p:guide pos="2880"/>
      </p:guideLst>
    </p:cSldViewPr>
  </p:slideViewPr>
  <p:outlineViewPr>
    <p:cViewPr>
      <p:scale>
        <a:sx n="33" d="100"/>
        <a:sy n="33" d="100"/>
      </p:scale>
      <p:origin x="0" y="-112326"/>
    </p:cViewPr>
    <p:sldLst>
      <p:sld r:id="rId1" collapse="1"/>
    </p:sldLst>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Times New Roman" panose="02020603050405020304" charset="0"/>
              </a:defRPr>
            </a:lvl1pPr>
          </a:lstStyle>
          <a:p>
            <a:pPr>
              <a:defRPr/>
            </a:pPr>
            <a:endParaRPr lang="en-US" altLang="zh-CN"/>
          </a:p>
        </p:txBody>
      </p:sp>
      <p:sp>
        <p:nvSpPr>
          <p:cNvPr id="3174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imes New Roman" panose="02020603050405020304" charset="0"/>
              </a:defRPr>
            </a:lvl1pPr>
          </a:lstStyle>
          <a:p>
            <a:pPr>
              <a:defRPr/>
            </a:pPr>
            <a:endParaRPr lang="en-US" altLang="zh-CN"/>
          </a:p>
        </p:txBody>
      </p:sp>
      <p:sp>
        <p:nvSpPr>
          <p:cNvPr id="153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3175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Times New Roman" panose="02020603050405020304" charset="0"/>
              </a:defRPr>
            </a:lvl1pPr>
          </a:lstStyle>
          <a:p>
            <a:pPr>
              <a:defRPr/>
            </a:pPr>
            <a:endParaRPr lang="en-US" altLang="zh-CN"/>
          </a:p>
        </p:txBody>
      </p:sp>
      <p:sp>
        <p:nvSpPr>
          <p:cNvPr id="3175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imes New Roman" panose="02020603050405020304" charset="0"/>
              </a:defRPr>
            </a:lvl1pPr>
          </a:lstStyle>
          <a:p>
            <a:pPr>
              <a:defRPr/>
            </a:pPr>
            <a:fld id="{9EBE8F6A-81B2-4C56-8595-E582CF9ED13F}"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D31BF6E-2222-45B0-97EC-95ED57176AD9}" type="slidenum">
              <a:rPr lang="zh-CN" altLang="en-AU" sz="1200" smtClean="0">
                <a:latin typeface="Times New Roman" panose="02020603050405020304" charset="0"/>
              </a:rPr>
            </a:fld>
            <a:endParaRPr lang="en-AU" altLang="zh-CN" sz="1200" smtClean="0">
              <a:latin typeface="Times New Roman" panose="02020603050405020304" charset="0"/>
            </a:endParaRPr>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98293A1-F936-4AA0-81B0-B76CE4B560AA}"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mtClean="0"/>
              <a:t>Internet</a:t>
            </a:r>
            <a:r>
              <a:rPr lang="zh-CN" altLang="en-US" smtClean="0"/>
              <a:t>的创始人可能也不会想到它能发展成目前的规模和影响，也没有人能想到它的商业用途。</a:t>
            </a:r>
            <a:endParaRPr lang="en-US" altLang="zh-CN" smtClean="0"/>
          </a:p>
          <a:p>
            <a:pPr eaLnBrk="1" hangingPunct="1"/>
            <a:endParaRPr lang="zh-CN" altLang="zh-CN" smtClean="0">
              <a:latin typeface="Times New Roman" panose="0202060305040502030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p:sp>
      <p:sp>
        <p:nvSpPr>
          <p:cNvPr id="1648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
        <p:nvSpPr>
          <p:cNvPr id="1648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BC920E4-794D-4A92-B825-D58FA9134966}"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p:sp>
      <p:sp>
        <p:nvSpPr>
          <p:cNvPr id="1658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New Roman" panose="02020603050405020304" charset="0"/>
              </a:rPr>
              <a:t>网络无处不在使进攻可以随时随地发起；进行网络攻击变得越来越简单攻击软件层出不穷。黑客工具的自动化程度及速度在不断提高</a:t>
            </a:r>
            <a:r>
              <a:rPr lang="en-US" altLang="zh-CN" smtClean="0">
                <a:latin typeface="Times New Roman" panose="02020603050405020304" charset="0"/>
              </a:rPr>
              <a:t>.</a:t>
            </a:r>
            <a:r>
              <a:rPr lang="zh-CN" altLang="en-US" smtClean="0">
                <a:latin typeface="Times New Roman" panose="02020603050405020304" charset="0"/>
              </a:rPr>
              <a:t>网络本身就蓄积了大量的攻击技巧；安全漏洞的暴露速度在不断加快</a:t>
            </a:r>
            <a:endParaRPr lang="zh-CN" altLang="en-US" smtClean="0">
              <a:latin typeface="Times New Roman" panose="02020603050405020304" charset="0"/>
            </a:endParaRPr>
          </a:p>
          <a:p>
            <a:r>
              <a:rPr lang="zh-CN" altLang="en-US" smtClean="0">
                <a:latin typeface="Times New Roman" panose="02020603050405020304" charset="0"/>
              </a:rPr>
              <a:t>越来越多的个人或公司连入</a:t>
            </a:r>
            <a:r>
              <a:rPr lang="en-US" altLang="zh-CN" smtClean="0">
                <a:latin typeface="Times New Roman" panose="02020603050405020304" charset="0"/>
              </a:rPr>
              <a:t>Internet,</a:t>
            </a:r>
            <a:r>
              <a:rPr lang="zh-CN" altLang="en-US" smtClean="0">
                <a:latin typeface="Times New Roman" panose="02020603050405020304" charset="0"/>
              </a:rPr>
              <a:t>并不是所有的用户都具有基本的安全知识</a:t>
            </a:r>
            <a:endParaRPr lang="zh-CN" altLang="en-US" smtClean="0">
              <a:latin typeface="Times New Roman" panose="02020603050405020304" charset="0"/>
            </a:endParaRPr>
          </a:p>
          <a:p>
            <a:endParaRPr lang="zh-CN" altLang="en-US" smtClean="0">
              <a:latin typeface="Times New Roman" panose="02020603050405020304" charset="0"/>
            </a:endParaRPr>
          </a:p>
        </p:txBody>
      </p:sp>
      <p:sp>
        <p:nvSpPr>
          <p:cNvPr id="165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15F34430-B2A2-48BA-8D84-7818626EC4E9}"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B76D7E7-8491-4234-9E77-4F8B01D0F64A}"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对当时的互联网几乎构成了一次毁灭性攻击：</a:t>
            </a:r>
            <a:endParaRPr lang="en-US" altLang="zh-CN" smtClean="0">
              <a:latin typeface="Times New Roman" panose="0202060305040502030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0A6502D-D0B7-4433-A305-C1B1F99B3A29}"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67939"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anose="0202060305040502030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F8C55CF-5475-40F5-8876-4E275CFD676E}"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68963"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anose="0202060305040502030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A36057AA-8ED0-4B7A-864C-EA5FB042AA20}"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69987" name="Rectangle 2"/>
          <p:cNvSpPr>
            <a:spLocks noGrp="1" noRot="1" noChangeAspect="1" noChangeArrowheads="1" noTextEdit="1"/>
          </p:cNvSpPr>
          <p:nvPr>
            <p:ph type="sldImg"/>
          </p:nvPr>
        </p:nvSpPr>
        <p:spPr/>
      </p:sp>
      <p:sp>
        <p:nvSpPr>
          <p:cNvPr id="169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anose="0202060305040502030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567E6A7-6194-4A8B-B120-7E6F63A92E07}"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anose="0202060305040502030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FE96120-8907-4D0E-A52A-4A8C90197878}"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anose="0202060305040502030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ln>
        </p:spPr>
        <p:txBody>
          <a:bodyPr/>
          <a:lstStyle/>
          <a:p>
            <a:fld id="{285B9DAC-4D1B-4A15-A1CF-51C95E8581AA}" type="slidenum">
              <a:rPr lang="zh-CN" altLang="en-AU" smtClean="0"/>
            </a:fld>
            <a:endParaRPr lang="en-AU" altLang="zh-CN" smtClean="0"/>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p:spPr>
        <p:txBody>
          <a:bodyPr/>
          <a:lstStyle/>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ln>
        </p:spPr>
        <p:txBody>
          <a:bodyPr/>
          <a:lstStyle/>
          <a:p>
            <a:fld id="{77148088-D531-4ED5-93B3-38BE6DBD9010}" type="slidenum">
              <a:rPr lang="en-US" altLang="zh-CN" smtClean="0"/>
            </a:fld>
            <a:endParaRPr lang="en-US" altLang="zh-CN" smtClean="0"/>
          </a:p>
        </p:txBody>
      </p:sp>
      <p:sp>
        <p:nvSpPr>
          <p:cNvPr id="117763" name="Rectangle 7"/>
          <p:cNvSpPr txBox="1">
            <a:spLocks noGrp="1" noChangeArrowheads="1"/>
          </p:cNvSpPr>
          <p:nvPr/>
        </p:nvSpPr>
        <p:spPr bwMode="auto">
          <a:xfrm>
            <a:off x="3884613" y="8685213"/>
            <a:ext cx="2971800" cy="457200"/>
          </a:xfrm>
          <a:prstGeom prst="rect">
            <a:avLst/>
          </a:prstGeom>
          <a:noFill/>
          <a:ln w="9525">
            <a:noFill/>
            <a:miter lim="800000"/>
          </a:ln>
        </p:spPr>
        <p:txBody>
          <a:bodyPr lIns="91423" tIns="45712" rIns="91423" bIns="45712" anchor="b"/>
          <a:lstStyle/>
          <a:p>
            <a:pPr algn="r"/>
            <a:fld id="{BF6CB4F4-D0A6-4D76-8C33-018809B1B4C3}"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17764" name="Rectangle 7"/>
          <p:cNvSpPr txBox="1">
            <a:spLocks noGrp="1" noChangeArrowheads="1"/>
          </p:cNvSpPr>
          <p:nvPr/>
        </p:nvSpPr>
        <p:spPr bwMode="auto">
          <a:xfrm>
            <a:off x="3884613" y="8685213"/>
            <a:ext cx="2971800" cy="457200"/>
          </a:xfrm>
          <a:prstGeom prst="rect">
            <a:avLst/>
          </a:prstGeom>
          <a:noFill/>
          <a:ln w="9525">
            <a:noFill/>
            <a:miter lim="800000"/>
          </a:ln>
        </p:spPr>
        <p:txBody>
          <a:bodyPr lIns="91423" tIns="45712" rIns="91423" bIns="45712" anchor="b"/>
          <a:lstStyle/>
          <a:p>
            <a:pPr algn="r"/>
            <a:fld id="{04DF0F46-21A5-4D6C-8E3A-318A753F2BBD}"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17765" name="Rectangle 2"/>
          <p:cNvSpPr>
            <a:spLocks noGrp="1" noRot="1" noChangeAspect="1" noChangeArrowheads="1" noTextEdit="1"/>
          </p:cNvSpPr>
          <p:nvPr>
            <p:ph type="sldImg"/>
          </p:nvPr>
        </p:nvSpPr>
        <p:spPr/>
      </p:sp>
      <p:sp>
        <p:nvSpPr>
          <p:cNvPr id="117766"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smtClean="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miter lim="800000"/>
          </a:ln>
        </p:spPr>
        <p:txBody>
          <a:bodyPr/>
          <a:lstStyle/>
          <a:p>
            <a:fld id="{261C7EC6-7A51-42AD-AB68-13613AB7334B}" type="slidenum">
              <a:rPr lang="en-US" altLang="zh-CN" smtClean="0"/>
            </a:fld>
            <a:endParaRPr lang="en-US" altLang="zh-CN" smtClean="0"/>
          </a:p>
        </p:txBody>
      </p:sp>
      <p:sp>
        <p:nvSpPr>
          <p:cNvPr id="118787" name="Rectangle 7"/>
          <p:cNvSpPr txBox="1">
            <a:spLocks noGrp="1" noChangeArrowheads="1"/>
          </p:cNvSpPr>
          <p:nvPr/>
        </p:nvSpPr>
        <p:spPr bwMode="auto">
          <a:xfrm>
            <a:off x="3884613" y="8685213"/>
            <a:ext cx="2971800" cy="457200"/>
          </a:xfrm>
          <a:prstGeom prst="rect">
            <a:avLst/>
          </a:prstGeom>
          <a:noFill/>
          <a:ln w="9525">
            <a:noFill/>
            <a:miter lim="800000"/>
          </a:ln>
        </p:spPr>
        <p:txBody>
          <a:bodyPr lIns="91423" tIns="45712" rIns="91423" bIns="45712" anchor="b"/>
          <a:lstStyle/>
          <a:p>
            <a:pPr algn="r"/>
            <a:fld id="{9707CA7B-3124-4881-B3A0-ABA42E6F70CD}"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18788" name="Rectangle 7"/>
          <p:cNvSpPr txBox="1">
            <a:spLocks noGrp="1" noChangeArrowheads="1"/>
          </p:cNvSpPr>
          <p:nvPr/>
        </p:nvSpPr>
        <p:spPr bwMode="auto">
          <a:xfrm>
            <a:off x="3884613" y="8685213"/>
            <a:ext cx="2971800" cy="457200"/>
          </a:xfrm>
          <a:prstGeom prst="rect">
            <a:avLst/>
          </a:prstGeom>
          <a:noFill/>
          <a:ln w="9525">
            <a:noFill/>
            <a:miter lim="800000"/>
          </a:ln>
        </p:spPr>
        <p:txBody>
          <a:bodyPr lIns="91423" tIns="45712" rIns="91423" bIns="45712" anchor="b"/>
          <a:lstStyle/>
          <a:p>
            <a:pPr algn="r"/>
            <a:fld id="{7FBF16AC-8536-4344-8038-CA112DF51879}"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18789" name="Rectangle 2"/>
          <p:cNvSpPr>
            <a:spLocks noGrp="1" noRot="1" noChangeAspect="1" noChangeArrowheads="1" noTextEdit="1"/>
          </p:cNvSpPr>
          <p:nvPr>
            <p:ph type="sldImg"/>
          </p:nvPr>
        </p:nvSpPr>
        <p:spPr/>
      </p:sp>
      <p:sp>
        <p:nvSpPr>
          <p:cNvPr id="118790"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smtClean="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txBox="1">
            <a:spLocks noGrp="1" noChangeArrowheads="1"/>
          </p:cNvSpPr>
          <p:nvPr/>
        </p:nvSpPr>
        <p:spPr bwMode="auto">
          <a:xfrm>
            <a:off x="3884613" y="8685213"/>
            <a:ext cx="2971800" cy="457200"/>
          </a:xfrm>
          <a:prstGeom prst="rect">
            <a:avLst/>
          </a:prstGeom>
          <a:noFill/>
          <a:ln>
            <a:miter lim="800000"/>
          </a:ln>
        </p:spPr>
        <p:txBody>
          <a:bodyPr lIns="86493" tIns="43247" rIns="86493" bIns="43247" anchor="b"/>
          <a:lstStyle/>
          <a:p>
            <a:pPr algn="r">
              <a:defRPr/>
            </a:pPr>
            <a:fld id="{9A33CC99-8D13-4003-9751-48563B361199}" type="slidenum">
              <a:rPr lang="en-US" altLang="zh-CN" sz="1100">
                <a:latin typeface="Arial" panose="020B0604020202020204" pitchFamily="34" charset="0"/>
                <a:ea typeface="+mn-ea"/>
              </a:rPr>
            </a:fld>
            <a:endParaRPr lang="en-US" altLang="zh-CN" sz="1100">
              <a:latin typeface="Arial" panose="020B0604020202020204" pitchFamily="34" charset="0"/>
              <a:ea typeface="+mn-ea"/>
            </a:endParaRPr>
          </a:p>
        </p:txBody>
      </p:sp>
      <p:sp>
        <p:nvSpPr>
          <p:cNvPr id="119811" name="Rectangle 7"/>
          <p:cNvSpPr txBox="1">
            <a:spLocks noGrp="1" noChangeArrowheads="1"/>
          </p:cNvSpPr>
          <p:nvPr/>
        </p:nvSpPr>
        <p:spPr bwMode="auto">
          <a:xfrm>
            <a:off x="3884613" y="8685213"/>
            <a:ext cx="2971800" cy="457200"/>
          </a:xfrm>
          <a:prstGeom prst="rect">
            <a:avLst/>
          </a:prstGeom>
          <a:noFill/>
          <a:ln w="9525">
            <a:noFill/>
            <a:miter lim="800000"/>
          </a:ln>
        </p:spPr>
        <p:txBody>
          <a:bodyPr lIns="91423" tIns="45712" rIns="91423" bIns="45712" anchor="b"/>
          <a:lstStyle/>
          <a:p>
            <a:pPr algn="r"/>
            <a:fld id="{306E6578-B8C8-4E06-A25A-1628A938AEDC}"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19812" name="Rectangle 7"/>
          <p:cNvSpPr txBox="1">
            <a:spLocks noGrp="1" noChangeArrowheads="1"/>
          </p:cNvSpPr>
          <p:nvPr/>
        </p:nvSpPr>
        <p:spPr bwMode="auto">
          <a:xfrm>
            <a:off x="3884613" y="8685213"/>
            <a:ext cx="2971800" cy="457200"/>
          </a:xfrm>
          <a:prstGeom prst="rect">
            <a:avLst/>
          </a:prstGeom>
          <a:noFill/>
          <a:ln w="9525">
            <a:noFill/>
            <a:miter lim="800000"/>
          </a:ln>
        </p:spPr>
        <p:txBody>
          <a:bodyPr lIns="91423" tIns="45712" rIns="91423" bIns="45712" anchor="b"/>
          <a:lstStyle/>
          <a:p>
            <a:pPr algn="r"/>
            <a:fld id="{76127718-7358-43A4-9058-CC2A5FA7E358}"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19813" name="Rectangle 2"/>
          <p:cNvSpPr>
            <a:spLocks noGrp="1" noRot="1" noChangeAspect="1" noChangeArrowheads="1" noTextEdit="1"/>
          </p:cNvSpPr>
          <p:nvPr>
            <p:ph type="sldImg"/>
          </p:nvPr>
        </p:nvSpPr>
        <p:spPr/>
      </p:sp>
      <p:sp>
        <p:nvSpPr>
          <p:cNvPr id="119814"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smtClean="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ln>
        </p:spPr>
        <p:txBody>
          <a:bodyPr/>
          <a:lstStyle/>
          <a:p>
            <a:fld id="{9D6D042F-BC2F-44F5-BE9F-3A7F5AE8D8CA}" type="slidenum">
              <a:rPr lang="en-US" altLang="zh-CN" smtClean="0"/>
            </a:fld>
            <a:endParaRPr lang="en-US" altLang="zh-CN" smtClean="0"/>
          </a:p>
        </p:txBody>
      </p:sp>
      <p:sp>
        <p:nvSpPr>
          <p:cNvPr id="120835" name="Rectangle 7"/>
          <p:cNvSpPr txBox="1">
            <a:spLocks noGrp="1" noChangeArrowheads="1"/>
          </p:cNvSpPr>
          <p:nvPr/>
        </p:nvSpPr>
        <p:spPr bwMode="auto">
          <a:xfrm>
            <a:off x="3884613" y="8685213"/>
            <a:ext cx="2971800" cy="457200"/>
          </a:xfrm>
          <a:prstGeom prst="rect">
            <a:avLst/>
          </a:prstGeom>
          <a:noFill/>
          <a:ln w="9525">
            <a:noFill/>
            <a:miter lim="800000"/>
          </a:ln>
        </p:spPr>
        <p:txBody>
          <a:bodyPr lIns="91423" tIns="45712" rIns="91423" bIns="45712" anchor="b"/>
          <a:lstStyle/>
          <a:p>
            <a:pPr algn="r"/>
            <a:fld id="{ADF319D2-4324-498E-9052-1E48332A9821}"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20836" name="Rectangle 7"/>
          <p:cNvSpPr txBox="1">
            <a:spLocks noGrp="1" noChangeArrowheads="1"/>
          </p:cNvSpPr>
          <p:nvPr/>
        </p:nvSpPr>
        <p:spPr bwMode="auto">
          <a:xfrm>
            <a:off x="3884613" y="8685213"/>
            <a:ext cx="2971800" cy="457200"/>
          </a:xfrm>
          <a:prstGeom prst="rect">
            <a:avLst/>
          </a:prstGeom>
          <a:noFill/>
          <a:ln w="9525">
            <a:noFill/>
            <a:miter lim="800000"/>
          </a:ln>
        </p:spPr>
        <p:txBody>
          <a:bodyPr lIns="91423" tIns="45712" rIns="91423" bIns="45712" anchor="b"/>
          <a:lstStyle/>
          <a:p>
            <a:pPr algn="r"/>
            <a:fld id="{C8CCA193-3E11-4D21-B64C-2859B7BD1E96}"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20837" name="Rectangle 2"/>
          <p:cNvSpPr>
            <a:spLocks noGrp="1" noRot="1" noChangeAspect="1" noChangeArrowheads="1" noTextEdit="1"/>
          </p:cNvSpPr>
          <p:nvPr>
            <p:ph type="sldImg"/>
          </p:nvPr>
        </p:nvSpPr>
        <p:spPr/>
      </p:sp>
      <p:sp>
        <p:nvSpPr>
          <p:cNvPr id="120838"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smtClean="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smtClean="0">
                <a:solidFill>
                  <a:schemeClr val="tx1"/>
                </a:solidFill>
                <a:effectLst/>
                <a:latin typeface="Times New Roman" panose="02020603050405020304" charset="0"/>
                <a:ea typeface="宋体" pitchFamily="2" charset="-122"/>
                <a:cs typeface="+mn-cs"/>
              </a:rPr>
              <a:t>中国信息安全测评中心副总工程师郭涛指出信息安全的根源所在是漏洞</a:t>
            </a:r>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xfrm>
            <a:off x="1146175" y="695325"/>
            <a:ext cx="4567238" cy="3425825"/>
          </a:xfrm>
        </p:spPr>
      </p:sp>
      <p:sp>
        <p:nvSpPr>
          <p:cNvPr id="121859" name="备注占位符 2"/>
          <p:cNvSpPr>
            <a:spLocks noGrp="1"/>
          </p:cNvSpPr>
          <p:nvPr>
            <p:ph type="body" idx="1"/>
          </p:nvPr>
        </p:nvSpPr>
        <p:spPr>
          <a:xfrm>
            <a:off x="685800" y="4341813"/>
            <a:ext cx="5484813" cy="4116387"/>
          </a:xfrm>
          <a:noFill/>
        </p:spPr>
        <p:txBody>
          <a:bodyPr lIns="0" tIns="0" rIns="0" bIns="0"/>
          <a:lstStyle/>
          <a:p>
            <a:pPr marL="215900" indent="-215900" defTabSz="424180">
              <a:buFont typeface="Calibri" pitchFamily="34" charset="0"/>
              <a:buAutoNum type="arabicPeriod"/>
            </a:pPr>
            <a:r>
              <a:rPr lang="zh-CN" altLang="en-US" sz="800" smtClean="0">
                <a:latin typeface="Arial" panose="020B0604020202020204" pitchFamily="34" charset="0"/>
              </a:rPr>
              <a:t>不同的颜色代表不同国家或地区的网络（如德国、亚洲等）或不同类型的网络（如</a:t>
            </a:r>
            <a:r>
              <a:rPr lang="en-US" altLang="zh-CN" sz="800" smtClean="0">
                <a:latin typeface="Arial" panose="020B0604020202020204" pitchFamily="34" charset="0"/>
              </a:rPr>
              <a:t>.COM</a:t>
            </a:r>
            <a:r>
              <a:rPr lang="zh-CN" altLang="en-US" sz="800" smtClean="0">
                <a:latin typeface="Arial" panose="020B0604020202020204" pitchFamily="34" charset="0"/>
              </a:rPr>
              <a:t>、</a:t>
            </a:r>
            <a:r>
              <a:rPr lang="en-US" altLang="zh-CN" sz="800" smtClean="0">
                <a:latin typeface="Arial" panose="020B0604020202020204" pitchFamily="34" charset="0"/>
              </a:rPr>
              <a:t>.ORG</a:t>
            </a:r>
            <a:r>
              <a:rPr lang="zh-CN" altLang="en-US" sz="800" smtClean="0">
                <a:latin typeface="Arial" panose="020B0604020202020204" pitchFamily="34" charset="0"/>
              </a:rPr>
              <a:t>）；</a:t>
            </a:r>
            <a:endParaRPr lang="en-US" altLang="zh-CN" sz="800" smtClean="0">
              <a:latin typeface="Arial" panose="020B0604020202020204" pitchFamily="34" charset="0"/>
            </a:endParaRPr>
          </a:p>
          <a:p>
            <a:pPr marL="215900" indent="-215900" defTabSz="424180">
              <a:buFont typeface="Calibri" pitchFamily="34" charset="0"/>
              <a:buAutoNum type="arabicPeriod"/>
            </a:pPr>
            <a:r>
              <a:rPr lang="zh-CN" altLang="en-US" sz="800" smtClean="0">
                <a:latin typeface="Arial" panose="020B0604020202020204" pitchFamily="34" charset="0"/>
              </a:rPr>
              <a:t>任何颜色遍布整个世界的任何角落；</a:t>
            </a:r>
            <a:endParaRPr lang="en-US" altLang="zh-CN" sz="800" smtClean="0">
              <a:latin typeface="Arial" panose="020B0604020202020204" pitchFamily="34" charset="0"/>
            </a:endParaRPr>
          </a:p>
          <a:p>
            <a:pPr marL="215900" indent="-215900" defTabSz="424180">
              <a:buFont typeface="Calibri" pitchFamily="34" charset="0"/>
              <a:buAutoNum type="arabicPeriod"/>
            </a:pPr>
            <a:r>
              <a:rPr lang="zh-CN" altLang="en-US" sz="800" smtClean="0">
                <a:latin typeface="Arial" panose="020B0604020202020204" pitchFamily="34" charset="0"/>
              </a:rPr>
              <a:t>任何一个局部，分布所有颜色。</a:t>
            </a:r>
            <a:endParaRPr lang="en-US" altLang="zh-CN" sz="800" smtClean="0">
              <a:latin typeface="Arial" panose="020B0604020202020204" pitchFamily="34" charset="0"/>
            </a:endParaRPr>
          </a:p>
          <a:p>
            <a:pPr marL="215900" indent="-215900" defTabSz="424180">
              <a:buFont typeface="Calibri" pitchFamily="34" charset="0"/>
              <a:buAutoNum type="arabicPeriod"/>
            </a:pPr>
            <a:r>
              <a:rPr lang="zh-CN" altLang="en-US" sz="800" smtClean="0">
                <a:latin typeface="Arial" panose="020B0604020202020204" pitchFamily="34" charset="0"/>
              </a:rPr>
              <a:t>结论：整个</a:t>
            </a:r>
            <a:r>
              <a:rPr lang="en-US" altLang="zh-CN" sz="800" smtClean="0">
                <a:latin typeface="Arial" panose="020B0604020202020204" pitchFamily="34" charset="0"/>
              </a:rPr>
              <a:t>INTERNET</a:t>
            </a:r>
            <a:r>
              <a:rPr lang="zh-CN" altLang="en-US" sz="800" smtClean="0">
                <a:latin typeface="Arial" panose="020B0604020202020204" pitchFamily="34" charset="0"/>
              </a:rPr>
              <a:t>就像一个大脑，及其</a:t>
            </a:r>
            <a:r>
              <a:rPr lang="zh-CN" altLang="en-US" sz="800" smtClean="0">
                <a:solidFill>
                  <a:srgbClr val="FF0000"/>
                </a:solidFill>
                <a:latin typeface="Arial" panose="020B0604020202020204" pitchFamily="34" charset="0"/>
              </a:rPr>
              <a:t>复杂</a:t>
            </a:r>
            <a:r>
              <a:rPr lang="zh-CN" altLang="en-US" sz="800" smtClean="0">
                <a:latin typeface="Arial" panose="020B0604020202020204" pitchFamily="34" charset="0"/>
              </a:rPr>
              <a:t>；</a:t>
            </a:r>
            <a:endParaRPr lang="en-US" altLang="zh-CN" sz="800" smtClean="0">
              <a:latin typeface="Arial" panose="020B0604020202020204" pitchFamily="34" charset="0"/>
            </a:endParaRPr>
          </a:p>
          <a:p>
            <a:pPr marL="215900" indent="-215900" defTabSz="424180">
              <a:buFont typeface="Calibri" pitchFamily="34" charset="0"/>
              <a:buAutoNum type="arabicPeriod"/>
            </a:pPr>
            <a:endParaRPr lang="zh-CN" altLang="en-US" sz="800" smtClean="0">
              <a:latin typeface="Arial" panose="020B0604020202020204" pitchFamily="34" charset="0"/>
            </a:endParaRPr>
          </a:p>
        </p:txBody>
      </p:sp>
      <p:sp>
        <p:nvSpPr>
          <p:cNvPr id="121860" name="灯片编号占位符 3"/>
          <p:cNvSpPr txBox="1">
            <a:spLocks noGrp="1"/>
          </p:cNvSpPr>
          <p:nvPr/>
        </p:nvSpPr>
        <p:spPr bwMode="auto">
          <a:xfrm>
            <a:off x="3881438" y="8685213"/>
            <a:ext cx="2974975" cy="457200"/>
          </a:xfrm>
          <a:prstGeom prst="rect">
            <a:avLst/>
          </a:prstGeom>
          <a:noFill/>
          <a:ln w="9525">
            <a:noFill/>
            <a:round/>
          </a:ln>
        </p:spPr>
        <p:txBody>
          <a:bodyPr lIns="0" tIns="0" rIns="0" bIns="0" anchor="b" anchorCtr="1"/>
          <a:lstStyle/>
          <a:p>
            <a:pPr algn="r" defTabSz="403225" hangingPunct="0">
              <a:lnSpc>
                <a:spcPct val="99000"/>
              </a:lnSpc>
              <a:buClr>
                <a:srgbClr val="000000"/>
              </a:buClr>
              <a:buSzPct val="45000"/>
              <a:tabLst>
                <a:tab pos="483870" algn="l"/>
                <a:tab pos="4524375" algn="ctr"/>
                <a:tab pos="8729345" algn="r"/>
              </a:tabLst>
            </a:pPr>
            <a:fld id="{81075CF0-B3E3-4A04-95E7-78F32C68E133}" type="slidenum">
              <a:rPr lang="zh-CN" altLang="en-GB" sz="1200">
                <a:solidFill>
                  <a:srgbClr val="FFFFFF"/>
                </a:solidFill>
                <a:latin typeface="Bitstream Vera Sans" panose="020B0603030804020204"/>
                <a:cs typeface="Lucida Sans Unicode" pitchFamily="34" charset="0"/>
              </a:rPr>
            </a:fld>
            <a:endParaRPr lang="en-GB" altLang="zh-CN" sz="1200">
              <a:solidFill>
                <a:srgbClr val="FFFFFF"/>
              </a:solidFill>
              <a:latin typeface="Bitstream Vera Sans" panose="020B0603030804020204"/>
              <a:cs typeface="Lucida Sans Unicode"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AC6D6069-B0C1-407F-911F-AB04B8EABB74}"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179203" name="Rectangle 2"/>
          <p:cNvSpPr>
            <a:spLocks noGrp="1" noRot="1" noChangeAspect="1" noChangeArrowheads="1" noTextEdit="1"/>
          </p:cNvSpPr>
          <p:nvPr>
            <p:ph type="sldImg"/>
          </p:nvPr>
        </p:nvSpPr>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15C78605-5309-4E2A-B91F-AC37A18B8C46}"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82275" name="Rectangle 2"/>
          <p:cNvSpPr>
            <a:spLocks noGrp="1" noRot="1" noChangeAspect="1" noChangeArrowheads="1" noTextEdit="1"/>
          </p:cNvSpPr>
          <p:nvPr>
            <p:ph type="sldImg"/>
          </p:nvPr>
        </p:nvSpPr>
        <p:spPr/>
      </p:sp>
      <p:sp>
        <p:nvSpPr>
          <p:cNvPr id="182276"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anose="0202060305040502030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p:sp>
      <p:sp>
        <p:nvSpPr>
          <p:cNvPr id="122883"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4" name="灯片编号占位符 3"/>
          <p:cNvSpPr txBox="1">
            <a:spLocks noGrp="1"/>
          </p:cNvSpPr>
          <p:nvPr/>
        </p:nvSpPr>
        <p:spPr bwMode="auto">
          <a:xfrm>
            <a:off x="3884613" y="8685213"/>
            <a:ext cx="2971800" cy="457200"/>
          </a:xfrm>
          <a:prstGeom prst="rect">
            <a:avLst/>
          </a:prstGeom>
          <a:noFill/>
          <a:ln>
            <a:miter lim="800000"/>
          </a:ln>
        </p:spPr>
        <p:txBody>
          <a:bodyPr lIns="86493" tIns="43247" rIns="86493" bIns="43247" anchor="b"/>
          <a:lstStyle/>
          <a:p>
            <a:pPr algn="r">
              <a:defRPr/>
            </a:pPr>
            <a:fld id="{C0CA4417-B6ED-4DB8-92C5-5E46EDE5FD5E}" type="slidenum">
              <a:rPr lang="zh-CN" altLang="en-US" sz="1100">
                <a:latin typeface="Arial" panose="020B0604020202020204" pitchFamily="34" charset="0"/>
                <a:ea typeface="+mn-ea"/>
              </a:rPr>
            </a:fld>
            <a:endParaRPr lang="en-US" altLang="zh-CN" sz="1100">
              <a:latin typeface="Arial" panose="020B0604020202020204" pitchFamily="34" charset="0"/>
              <a:ea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CB4F759-F956-40C6-81EA-5601D779874C}"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55651" name="Rectangle 2"/>
          <p:cNvSpPr>
            <a:spLocks noGrp="1" noRot="1" noChangeAspect="1" noChangeArrowheads="1" noTextEdit="1"/>
          </p:cNvSpPr>
          <p:nvPr>
            <p:ph type="sldImg"/>
          </p:nvPr>
        </p:nvSpPr>
        <p:spPr/>
      </p:sp>
      <p:sp>
        <p:nvSpPr>
          <p:cNvPr id="155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anose="0202060305040502030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DBC6C5B-307A-4D5D-B343-7B16DA8400F7}"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83299" name="Rectangle 2"/>
          <p:cNvSpPr>
            <a:spLocks noGrp="1" noRot="1" noChangeAspect="1" noChangeArrowheads="1" noTextEdit="1"/>
          </p:cNvSpPr>
          <p:nvPr>
            <p:ph type="sldImg"/>
          </p:nvPr>
        </p:nvSpPr>
        <p:spPr/>
      </p:sp>
      <p:sp>
        <p:nvSpPr>
          <p:cNvPr id="183300"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anose="0202060305040502030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9D4F9FC-F6B1-45C1-BA57-BB163CBFFA3A}"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84323" name="Rectangle 2"/>
          <p:cNvSpPr>
            <a:spLocks noGrp="1" noRot="1" noChangeAspect="1" noChangeArrowheads="1" noTextEdit="1"/>
          </p:cNvSpPr>
          <p:nvPr>
            <p:ph type="sldImg"/>
          </p:nvPr>
        </p:nvSpPr>
        <p:spPr/>
      </p:sp>
      <p:sp>
        <p:nvSpPr>
          <p:cNvPr id="184324"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anose="0202060305040502030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54F743A9-978A-472D-9C5D-C5CF512B57D3}"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85347" name="Rectangle 2"/>
          <p:cNvSpPr>
            <a:spLocks noGrp="1" noRot="1" noChangeAspect="1" noChangeArrowheads="1" noTextEdit="1"/>
          </p:cNvSpPr>
          <p:nvPr>
            <p:ph type="sldImg"/>
          </p:nvPr>
        </p:nvSpPr>
        <p:spPr/>
      </p:sp>
      <p:sp>
        <p:nvSpPr>
          <p:cNvPr id="185348"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anose="0202060305040502030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E8354B3-2B94-4E2F-ABC3-66F5A614B5F9}"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188419" name="Rectangle 2"/>
          <p:cNvSpPr>
            <a:spLocks noGrp="1" noRot="1" noChangeAspect="1" noChangeArrowheads="1" noTextEdit="1"/>
          </p:cNvSpPr>
          <p:nvPr>
            <p:ph type="sldImg"/>
          </p:nvPr>
        </p:nvSpPr>
        <p:spPr/>
      </p:sp>
      <p:sp>
        <p:nvSpPr>
          <p:cNvPr id="188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C7DC970-F6A8-4761-8E3B-1875E0AF75E3}"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221187" name="Rectangle 1026"/>
          <p:cNvSpPr>
            <a:spLocks noGrp="1" noRot="1" noChangeAspect="1" noChangeArrowheads="1" noTextEdit="1"/>
          </p:cNvSpPr>
          <p:nvPr>
            <p:ph type="sldImg"/>
          </p:nvPr>
        </p:nvSpPr>
        <p:spPr/>
      </p:sp>
      <p:sp>
        <p:nvSpPr>
          <p:cNvPr id="221188"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F656D54-5A7B-4194-8C9B-695D0501D9A8}" type="slidenum">
              <a:rPr lang="zh-CN" altLang="en-AU"/>
            </a:fld>
            <a:endParaRPr lang="en-AU" altLang="zh-CN"/>
          </a:p>
        </p:txBody>
      </p:sp>
      <p:sp>
        <p:nvSpPr>
          <p:cNvPr id="523266" name="Rectangle 2"/>
          <p:cNvSpPr>
            <a:spLocks noGrp="1" noRot="1" noChangeAspect="1" noChangeArrowheads="1" noTextEdit="1"/>
          </p:cNvSpPr>
          <p:nvPr>
            <p:ph type="sldImg"/>
          </p:nvPr>
        </p:nvSpPr>
        <p:spPr/>
      </p:sp>
      <p:sp>
        <p:nvSpPr>
          <p:cNvPr id="5232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E4ADAC-5D87-4C68-BE92-440B8D3A69EC}" type="slidenum">
              <a:rPr lang="zh-CN" altLang="en-AU"/>
            </a:fld>
            <a:endParaRPr lang="en-AU" altLang="zh-CN"/>
          </a:p>
        </p:txBody>
      </p:sp>
      <p:sp>
        <p:nvSpPr>
          <p:cNvPr id="525314" name="Rectangle 2"/>
          <p:cNvSpPr>
            <a:spLocks noGrp="1" noRot="1" noChangeAspect="1" noChangeArrowheads="1" noTextEdit="1"/>
          </p:cNvSpPr>
          <p:nvPr>
            <p:ph type="sldImg"/>
          </p:nvPr>
        </p:nvSpPr>
        <p:spPr/>
      </p:sp>
      <p:sp>
        <p:nvSpPr>
          <p:cNvPr id="5253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E2403B-CD3F-4694-922F-BFF543FE9219}" type="slidenum">
              <a:rPr lang="zh-CN" altLang="en-AU"/>
            </a:fld>
            <a:endParaRPr lang="en-AU" altLang="zh-CN"/>
          </a:p>
        </p:txBody>
      </p:sp>
      <p:sp>
        <p:nvSpPr>
          <p:cNvPr id="543746" name="Rectangle 2"/>
          <p:cNvSpPr>
            <a:spLocks noGrp="1" noRot="1" noChangeAspect="1" noChangeArrowheads="1" noTextEdit="1"/>
          </p:cNvSpPr>
          <p:nvPr>
            <p:ph type="sldImg"/>
          </p:nvPr>
        </p:nvSpPr>
        <p:spPr/>
      </p:sp>
      <p:sp>
        <p:nvSpPr>
          <p:cNvPr id="5437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A2614C-50FF-4EB4-ACA6-06DE359ECA8B}" type="slidenum">
              <a:rPr lang="zh-CN" altLang="en-AU"/>
            </a:fld>
            <a:endParaRPr lang="en-AU" altLang="zh-CN"/>
          </a:p>
        </p:txBody>
      </p:sp>
      <p:sp>
        <p:nvSpPr>
          <p:cNvPr id="545794" name="Rectangle 2"/>
          <p:cNvSpPr>
            <a:spLocks noGrp="1" noRot="1" noChangeAspect="1" noChangeArrowheads="1" noTextEdit="1"/>
          </p:cNvSpPr>
          <p:nvPr>
            <p:ph type="sldImg"/>
          </p:nvPr>
        </p:nvSpPr>
        <p:spPr/>
      </p:sp>
      <p:sp>
        <p:nvSpPr>
          <p:cNvPr id="5457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9028BA1-C298-4056-BF62-EB32194F72F9}" type="slidenum">
              <a:rPr lang="zh-CN" altLang="en-AU"/>
            </a:fld>
            <a:endParaRPr lang="en-AU" altLang="zh-CN"/>
          </a:p>
        </p:txBody>
      </p:sp>
      <p:sp>
        <p:nvSpPr>
          <p:cNvPr id="644098" name="Rectangle 2"/>
          <p:cNvSpPr>
            <a:spLocks noGrp="1" noRot="1" noChangeAspect="1" noChangeArrowheads="1" noTextEdit="1"/>
          </p:cNvSpPr>
          <p:nvPr>
            <p:ph type="sldImg"/>
          </p:nvPr>
        </p:nvSpPr>
        <p:spPr/>
      </p:sp>
      <p:sp>
        <p:nvSpPr>
          <p:cNvPr id="64409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5CA4892-4657-420D-93D1-537794550AFB}"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156675" name="Rectangle 2"/>
          <p:cNvSpPr>
            <a:spLocks noGrp="1" noRot="1" noChangeAspect="1" noChangeArrowheads="1" noTextEdit="1"/>
          </p:cNvSpPr>
          <p:nvPr>
            <p:ph type="sldImg"/>
          </p:nvPr>
        </p:nvSpPr>
        <p:spPr/>
      </p:sp>
      <p:sp>
        <p:nvSpPr>
          <p:cNvPr id="156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anose="0202060305040502030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4C771E-B4CA-49C1-9B8B-80C4FE37B4C6}" type="slidenum">
              <a:rPr lang="zh-CN" altLang="en-AU"/>
            </a:fld>
            <a:endParaRPr lang="en-AU" altLang="zh-CN"/>
          </a:p>
        </p:txBody>
      </p:sp>
      <p:sp>
        <p:nvSpPr>
          <p:cNvPr id="547842" name="Rectangle 2"/>
          <p:cNvSpPr>
            <a:spLocks noGrp="1" noRot="1" noChangeAspect="1" noChangeArrowheads="1" noTextEdit="1"/>
          </p:cNvSpPr>
          <p:nvPr>
            <p:ph type="sldImg"/>
          </p:nvPr>
        </p:nvSpPr>
        <p:spPr/>
      </p:sp>
      <p:sp>
        <p:nvSpPr>
          <p:cNvPr id="54784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9F0F22D7-2C25-4800-A720-08382DE6F85C}"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241667" name="Rectangle 2"/>
          <p:cNvSpPr>
            <a:spLocks noGrp="1" noRot="1" noChangeAspect="1" noChangeArrowheads="1" noTextEdit="1"/>
          </p:cNvSpPr>
          <p:nvPr>
            <p:ph type="sldImg"/>
          </p:nvPr>
        </p:nvSpPr>
        <p:spPr/>
      </p:sp>
      <p:sp>
        <p:nvSpPr>
          <p:cNvPr id="241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E2403B-CD3F-4694-922F-BFF543FE9219}" type="slidenum">
              <a:rPr lang="zh-CN" altLang="en-AU"/>
            </a:fld>
            <a:endParaRPr lang="en-AU" altLang="zh-CN"/>
          </a:p>
        </p:txBody>
      </p:sp>
      <p:sp>
        <p:nvSpPr>
          <p:cNvPr id="543746" name="Rectangle 2"/>
          <p:cNvSpPr>
            <a:spLocks noGrp="1" noRot="1" noChangeAspect="1" noChangeArrowheads="1" noTextEdit="1"/>
          </p:cNvSpPr>
          <p:nvPr>
            <p:ph type="sldImg"/>
          </p:nvPr>
        </p:nvSpPr>
        <p:spPr/>
      </p:sp>
      <p:sp>
        <p:nvSpPr>
          <p:cNvPr id="5437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70F3E5-C902-419E-903C-6DBB63E692A7}" type="slidenum">
              <a:rPr lang="zh-CN" altLang="en-AU"/>
            </a:fld>
            <a:endParaRPr lang="en-AU" altLang="zh-CN"/>
          </a:p>
        </p:txBody>
      </p:sp>
      <p:sp>
        <p:nvSpPr>
          <p:cNvPr id="529410" name="Rectangle 2"/>
          <p:cNvSpPr>
            <a:spLocks noGrp="1" noRot="1" noChangeAspect="1" noChangeArrowheads="1" noTextEdit="1"/>
          </p:cNvSpPr>
          <p:nvPr>
            <p:ph type="sldImg"/>
          </p:nvPr>
        </p:nvSpPr>
        <p:spPr/>
      </p:sp>
      <p:sp>
        <p:nvSpPr>
          <p:cNvPr id="5294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C198478-4F9E-4BBF-A74C-BA3AE59B1F8A}"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226307" name="Rectangle 2"/>
          <p:cNvSpPr>
            <a:spLocks noGrp="1" noRot="1" noChangeAspect="1" noChangeArrowheads="1" noTextEdit="1"/>
          </p:cNvSpPr>
          <p:nvPr>
            <p:ph type="sldImg"/>
          </p:nvPr>
        </p:nvSpPr>
        <p:spPr/>
      </p:sp>
      <p:sp>
        <p:nvSpPr>
          <p:cNvPr id="226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F3C0F54-CB0E-499A-895A-66040063A0E4}" type="slidenum">
              <a:rPr lang="zh-CN" altLang="en-AU"/>
            </a:fld>
            <a:endParaRPr lang="en-AU" altLang="zh-CN"/>
          </a:p>
        </p:txBody>
      </p:sp>
      <p:sp>
        <p:nvSpPr>
          <p:cNvPr id="533506" name="Rectangle 2"/>
          <p:cNvSpPr>
            <a:spLocks noGrp="1" noRot="1" noChangeAspect="1" noChangeArrowheads="1" noTextEdit="1"/>
          </p:cNvSpPr>
          <p:nvPr>
            <p:ph type="sldImg"/>
          </p:nvPr>
        </p:nvSpPr>
        <p:spPr/>
      </p:sp>
      <p:sp>
        <p:nvSpPr>
          <p:cNvPr id="5335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72255CF-46A0-4969-8743-1CC78BC35A4D}" type="slidenum">
              <a:rPr lang="zh-CN" altLang="en-AU"/>
            </a:fld>
            <a:endParaRPr lang="en-AU" altLang="zh-CN"/>
          </a:p>
        </p:txBody>
      </p:sp>
      <p:sp>
        <p:nvSpPr>
          <p:cNvPr id="535554" name="Rectangle 2"/>
          <p:cNvSpPr>
            <a:spLocks noGrp="1" noRot="1" noChangeAspect="1" noChangeArrowheads="1" noTextEdit="1"/>
          </p:cNvSpPr>
          <p:nvPr>
            <p:ph type="sldImg"/>
          </p:nvPr>
        </p:nvSpPr>
        <p:spPr/>
      </p:sp>
      <p:sp>
        <p:nvSpPr>
          <p:cNvPr id="5355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89B0B0C-F9DC-4BF5-A939-8A9B463DE9CC}" type="slidenum">
              <a:rPr lang="zh-CN" altLang="en-AU"/>
            </a:fld>
            <a:endParaRPr lang="en-AU" altLang="zh-CN"/>
          </a:p>
        </p:txBody>
      </p:sp>
      <p:sp>
        <p:nvSpPr>
          <p:cNvPr id="537602" name="Rectangle 2"/>
          <p:cNvSpPr>
            <a:spLocks noGrp="1" noRot="1" noChangeAspect="1" noChangeArrowheads="1" noTextEdit="1"/>
          </p:cNvSpPr>
          <p:nvPr>
            <p:ph type="sldImg"/>
          </p:nvPr>
        </p:nvSpPr>
        <p:spPr/>
      </p:sp>
      <p:sp>
        <p:nvSpPr>
          <p:cNvPr id="53760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E516ECE-5339-421B-81BD-4978C61F98D1}" type="slidenum">
              <a:rPr lang="zh-CN" altLang="en-AU"/>
            </a:fld>
            <a:endParaRPr lang="en-AU" altLang="zh-CN"/>
          </a:p>
        </p:txBody>
      </p:sp>
      <p:sp>
        <p:nvSpPr>
          <p:cNvPr id="539650" name="Rectangle 2"/>
          <p:cNvSpPr>
            <a:spLocks noGrp="1" noRot="1" noChangeAspect="1" noChangeArrowheads="1" noTextEdit="1"/>
          </p:cNvSpPr>
          <p:nvPr>
            <p:ph type="sldImg"/>
          </p:nvPr>
        </p:nvSpPr>
        <p:spPr/>
      </p:sp>
      <p:sp>
        <p:nvSpPr>
          <p:cNvPr id="539651" name="Rectangle 3"/>
          <p:cNvSpPr>
            <a:spLocks noGrp="1" noChangeArrowheads="1"/>
          </p:cNvSpPr>
          <p:nvPr>
            <p:ph type="body" idx="1"/>
          </p:nvPr>
        </p:nvSpPr>
        <p:spPr>
          <a:xfrm>
            <a:off x="915988" y="4343400"/>
            <a:ext cx="5026025" cy="4114800"/>
          </a:xfrm>
        </p:spPr>
        <p:txBody>
          <a:bodyPr/>
          <a:lstStyle/>
          <a:p>
            <a:r>
              <a:rPr lang="en-US" altLang="zh-CN"/>
              <a:t>Security does not end when the system is completed. Its operation affects security. A “secure” system can be breached by improper operation (for example, when accounts with no passwords are created). The question is how to assess the effect of operational issues on security.</a:t>
            </a:r>
            <a:endParaRPr lang="en-US" altLang="zh-CN"/>
          </a:p>
          <a:p>
            <a:r>
              <a:rPr lang="en-US" altLang="zh-CN"/>
              <a:t>Cost-Benefit Analysis: this weighs the cost of protecting data and resources with the costs associated with losing the data. Among the considerations are the overlap of mechanisms’ effects (one mechanism may protect multiple services, so its cost is amortized), the non-technical aspects of the mechanism (will it be impossible to enforce), and the ease of use (if a mechanism is too cumbersome, it may cost more to retrofit a decent user interface than the benefits would warrant).</a:t>
            </a:r>
            <a:endParaRPr lang="en-US" altLang="zh-CN"/>
          </a:p>
          <a:p>
            <a:r>
              <a:rPr lang="en-US" altLang="zh-CN"/>
              <a:t>Risk Analysis: what happens if the data and resources are compromised? This tells you what you need to protect and to what level. Cost-benefit analyses help determine the risk here, but there may be other metrics involved (such as customs).</a:t>
            </a:r>
            <a:endParaRPr lang="en-US" altLang="zh-CN"/>
          </a:p>
          <a:p>
            <a:r>
              <a:rPr lang="en-US" altLang="zh-CN"/>
              <a:t>Laws and Customs: these constrain what you can do. Encryption used to be the biggie here, as the text indicates. How much that has changed is anybody’s guess. Customs involve non-legislated things, like the use of urine specimens to determine identity. That is legal, at least in the US in some cases; but it would never be widely accepted as an alternative to a password.</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74850A0-D698-4B98-93FE-C49BD03950C5}" type="slidenum">
              <a:rPr lang="zh-CN" altLang="en-AU"/>
            </a:fld>
            <a:endParaRPr lang="en-AU" altLang="zh-CN"/>
          </a:p>
        </p:txBody>
      </p:sp>
      <p:sp>
        <p:nvSpPr>
          <p:cNvPr id="643074" name="Rectangle 2"/>
          <p:cNvSpPr>
            <a:spLocks noGrp="1" noRot="1" noChangeAspect="1" noChangeArrowheads="1" noTextEdit="1"/>
          </p:cNvSpPr>
          <p:nvPr>
            <p:ph type="sldImg"/>
          </p:nvPr>
        </p:nvSpPr>
        <p:spPr/>
      </p:sp>
      <p:sp>
        <p:nvSpPr>
          <p:cNvPr id="6430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114295C-E51D-4754-8346-4F75F90DA322}"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157699" name="Rectangle 2"/>
          <p:cNvSpPr>
            <a:spLocks noGrp="1" noRot="1" noChangeAspect="1" noChangeArrowheads="1" noTextEdit="1"/>
          </p:cNvSpPr>
          <p:nvPr>
            <p:ph type="sldImg"/>
          </p:nvPr>
        </p:nvSpPr>
        <p:spPr/>
      </p:sp>
      <p:sp>
        <p:nvSpPr>
          <p:cNvPr id="157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73700E3-7D26-46E5-B2B1-1CAB69F7A5C9}" type="slidenum">
              <a:rPr lang="zh-CN" altLang="en-AU"/>
            </a:fld>
            <a:endParaRPr lang="en-AU" altLang="zh-CN"/>
          </a:p>
        </p:txBody>
      </p:sp>
      <p:sp>
        <p:nvSpPr>
          <p:cNvPr id="541698" name="Rectangle 2"/>
          <p:cNvSpPr>
            <a:spLocks noGrp="1" noRot="1" noChangeAspect="1" noChangeArrowheads="1" noTextEdit="1"/>
          </p:cNvSpPr>
          <p:nvPr>
            <p:ph type="sldImg"/>
          </p:nvPr>
        </p:nvSpPr>
        <p:spPr/>
      </p:sp>
      <p:sp>
        <p:nvSpPr>
          <p:cNvPr id="541699" name="Rectangle 3"/>
          <p:cNvSpPr>
            <a:spLocks noGrp="1" noChangeArrowheads="1"/>
          </p:cNvSpPr>
          <p:nvPr>
            <p:ph type="body" idx="1"/>
          </p:nvPr>
        </p:nvSpPr>
        <p:spPr>
          <a:xfrm>
            <a:off x="915988" y="4343400"/>
            <a:ext cx="5026025" cy="4114800"/>
          </a:xfrm>
        </p:spPr>
        <p:txBody>
          <a:bodyPr/>
          <a:lstStyle/>
          <a:p>
            <a:r>
              <a:rPr lang="en-US" altLang="zh-CN"/>
              <a:t>Organizations: the key here is that those responsible for security have the power to enforce security. Otherwise there is confusion, and the architects need not worry if the system is secure because they won’t be blamed if someone gets in. This arises when system administrators, for example, are responsible for security, but only security officers can make the rules. Preventing this problem (power without responsibility, or vice versa) is tricky and requires capable management. What’s worse is that security is not a direct financial incentive for most companies because it doesn’t bring in revenue. It merely prevents the loss of revenue obtained from other sources.</a:t>
            </a:r>
            <a:endParaRPr lang="en-US" altLang="zh-CN"/>
          </a:p>
          <a:p>
            <a:r>
              <a:rPr lang="en-US" altLang="zh-CN"/>
              <a:t>People problems are by far the main source of security problems. Outsiders are attackers from without the organization; insiders are people who have authorized access to the system and, possibly, are authorized to access data and resources, but use the data or resources in unauthorized ways. It is speculated that insiders account for 80-90% of all security problems, but the studies generally do not disclose their methodology in detail, so it is hard to know how accurate they are. (Worse, there are many slightly different definitions of the term “insider,” causing the studies to measure slightly different things!) Social engineering, or lying, is quite effective, especially if the people gulled are inexperienced in security (possibly because they are new, or because they are tired).</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7D59233-90CB-449E-BF84-B30C489252ED}"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232451" name="Rectangle 2"/>
          <p:cNvSpPr>
            <a:spLocks noGrp="1" noRot="1" noChangeAspect="1" noChangeArrowheads="1" noTextEdit="1"/>
          </p:cNvSpPr>
          <p:nvPr>
            <p:ph type="sldImg"/>
          </p:nvPr>
        </p:nvSpPr>
        <p:spPr/>
      </p:sp>
      <p:sp>
        <p:nvSpPr>
          <p:cNvPr id="232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89B6009-81DE-4D42-9D5E-C38EB8D0C8B8}"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233475" name="Rectangle 2"/>
          <p:cNvSpPr>
            <a:spLocks noGrp="1" noRot="1" noChangeAspect="1" noChangeArrowheads="1" noTextEdit="1"/>
          </p:cNvSpPr>
          <p:nvPr>
            <p:ph type="sldImg"/>
          </p:nvPr>
        </p:nvSpPr>
        <p:spPr/>
      </p:sp>
      <p:sp>
        <p:nvSpPr>
          <p:cNvPr id="233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89B6009-81DE-4D42-9D5E-C38EB8D0C8B8}"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233475" name="Rectangle 2"/>
          <p:cNvSpPr>
            <a:spLocks noGrp="1" noRot="1" noChangeAspect="1" noChangeArrowheads="1" noTextEdit="1"/>
          </p:cNvSpPr>
          <p:nvPr>
            <p:ph type="sldImg"/>
          </p:nvPr>
        </p:nvSpPr>
        <p:spPr/>
      </p:sp>
      <p:sp>
        <p:nvSpPr>
          <p:cNvPr id="233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671C1D6-BBCA-4E53-B0C3-91801406EC83}"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234499" name="Rectangle 2"/>
          <p:cNvSpPr>
            <a:spLocks noGrp="1" noRot="1" noChangeAspect="1" noChangeArrowheads="1" noTextEdit="1"/>
          </p:cNvSpPr>
          <p:nvPr>
            <p:ph type="sldImg"/>
          </p:nvPr>
        </p:nvSpPr>
        <p:spPr/>
      </p:sp>
      <p:sp>
        <p:nvSpPr>
          <p:cNvPr id="234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671C1D6-BBCA-4E53-B0C3-91801406EC83}"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234499" name="Rectangle 2"/>
          <p:cNvSpPr>
            <a:spLocks noGrp="1" noRot="1" noChangeAspect="1" noChangeArrowheads="1" noTextEdit="1"/>
          </p:cNvSpPr>
          <p:nvPr>
            <p:ph type="sldImg"/>
          </p:nvPr>
        </p:nvSpPr>
        <p:spPr/>
      </p:sp>
      <p:sp>
        <p:nvSpPr>
          <p:cNvPr id="234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A608D7F-257D-42BA-8163-627D186333F1}" type="slidenum">
              <a:rPr lang="zh-CN" altLang="en-AU"/>
            </a:fld>
            <a:endParaRPr lang="en-AU" altLang="zh-CN"/>
          </a:p>
        </p:txBody>
      </p:sp>
      <p:sp>
        <p:nvSpPr>
          <p:cNvPr id="549890" name="Rectangle 2"/>
          <p:cNvSpPr>
            <a:spLocks noGrp="1" noRot="1" noChangeAspect="1" noChangeArrowheads="1" noTextEdit="1"/>
          </p:cNvSpPr>
          <p:nvPr>
            <p:ph type="sldImg"/>
          </p:nvPr>
        </p:nvSpPr>
        <p:spPr/>
      </p:sp>
      <p:sp>
        <p:nvSpPr>
          <p:cNvPr id="5498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7164BF-2D67-4DF9-96EF-77067C6083BC}" type="slidenum">
              <a:rPr lang="zh-CN" altLang="en-AU"/>
            </a:fld>
            <a:endParaRPr lang="en-AU" altLang="zh-CN"/>
          </a:p>
        </p:txBody>
      </p:sp>
      <p:sp>
        <p:nvSpPr>
          <p:cNvPr id="551938" name="Rectangle 2"/>
          <p:cNvSpPr>
            <a:spLocks noGrp="1" noRot="1" noChangeAspect="1" noChangeArrowheads="1" noTextEdit="1"/>
          </p:cNvSpPr>
          <p:nvPr>
            <p:ph type="sldImg"/>
          </p:nvPr>
        </p:nvSpPr>
        <p:spPr/>
      </p:sp>
      <p:sp>
        <p:nvSpPr>
          <p:cNvPr id="5519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7632D3-3FF7-4C9F-B443-84B06174EC72}" type="slidenum">
              <a:rPr lang="zh-CN" altLang="en-AU"/>
            </a:fld>
            <a:endParaRPr lang="en-AU" altLang="zh-CN"/>
          </a:p>
        </p:txBody>
      </p:sp>
      <p:sp>
        <p:nvSpPr>
          <p:cNvPr id="556034" name="Rectangle 2"/>
          <p:cNvSpPr>
            <a:spLocks noGrp="1" noRot="1" noChangeAspect="1" noChangeArrowheads="1" noTextEdit="1"/>
          </p:cNvSpPr>
          <p:nvPr>
            <p:ph type="sldImg"/>
          </p:nvPr>
        </p:nvSpPr>
        <p:spPr/>
      </p:sp>
      <p:sp>
        <p:nvSpPr>
          <p:cNvPr id="556035" name="Rectangle 3"/>
          <p:cNvSpPr>
            <a:spLocks noGrp="1" noChangeArrowheads="1"/>
          </p:cNvSpPr>
          <p:nvPr>
            <p:ph type="body" idx="1"/>
          </p:nvPr>
        </p:nvSpPr>
        <p:spPr/>
        <p:txBody>
          <a:bodyPr/>
          <a:lstStyle/>
          <a:p>
            <a:r>
              <a:rPr lang="en-US"/>
              <a:t>See Table 1.4 for details of the 5 Security Service categories and the 14 specific services.</a:t>
            </a:r>
            <a:endParaRPr lang="en-US"/>
          </a:p>
          <a:p>
            <a:endParaRPr lang="zh-CN" altLang="en-AU"/>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827402D-25C9-44D0-9676-4856C9A73C5E}" type="slidenum">
              <a:rPr lang="zh-CN" altLang="en-AU"/>
            </a:fld>
            <a:endParaRPr lang="en-AU" altLang="zh-CN"/>
          </a:p>
        </p:txBody>
      </p:sp>
      <p:sp>
        <p:nvSpPr>
          <p:cNvPr id="646146" name="Rectangle 2"/>
          <p:cNvSpPr>
            <a:spLocks noGrp="1" noRot="1" noChangeAspect="1" noChangeArrowheads="1" noTextEdit="1"/>
          </p:cNvSpPr>
          <p:nvPr>
            <p:ph type="sldImg"/>
          </p:nvPr>
        </p:nvSpPr>
        <p:spPr/>
      </p:sp>
      <p:sp>
        <p:nvSpPr>
          <p:cNvPr id="6461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ln>
        </p:spPr>
        <p:txBody>
          <a:bodyPr/>
          <a:lstStyle/>
          <a:p>
            <a:fld id="{B362566C-042C-42E7-9865-5D923944360B}" type="slidenum">
              <a:rPr lang="zh-CN" altLang="en-US" smtClean="0"/>
            </a:fld>
            <a:endParaRPr lang="en-US" altLang="zh-CN" smtClean="0"/>
          </a:p>
        </p:txBody>
      </p:sp>
      <p:sp>
        <p:nvSpPr>
          <p:cNvPr id="102403" name="Rectangle 2"/>
          <p:cNvSpPr>
            <a:spLocks noGrp="1" noRot="1" noChangeAspect="1" noChangeArrowheads="1" noTextEdit="1"/>
          </p:cNvSpPr>
          <p:nvPr>
            <p:ph type="sldImg"/>
          </p:nvPr>
        </p:nvSpPr>
        <p:spPr/>
      </p:sp>
      <p:sp>
        <p:nvSpPr>
          <p:cNvPr id="102404" name="Rectangle 3"/>
          <p:cNvSpPr>
            <a:spLocks noGrp="1" noChangeArrowheads="1"/>
          </p:cNvSpPr>
          <p:nvPr>
            <p:ph type="body" idx="1"/>
          </p:nvPr>
        </p:nvSpPr>
        <p:spPr>
          <a:noFill/>
        </p:spPr>
        <p:txBody>
          <a:bodyPr/>
          <a:lstStyle/>
          <a:p>
            <a:endParaRPr lang="zh-CN"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2E0868-FDBC-493A-8E12-FE6A775B7B70}" type="slidenum">
              <a:rPr lang="zh-CN" altLang="en-AU"/>
            </a:fld>
            <a:endParaRPr lang="en-AU" altLang="zh-CN"/>
          </a:p>
        </p:txBody>
      </p:sp>
      <p:sp>
        <p:nvSpPr>
          <p:cNvPr id="558082" name="Rectangle 2"/>
          <p:cNvSpPr>
            <a:spLocks noGrp="1" noRot="1" noChangeAspect="1" noChangeArrowheads="1" noTextEdit="1"/>
          </p:cNvSpPr>
          <p:nvPr>
            <p:ph type="sldImg"/>
          </p:nvPr>
        </p:nvSpPr>
        <p:spPr/>
      </p:sp>
      <p:sp>
        <p:nvSpPr>
          <p:cNvPr id="5580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75604F-797B-4DE8-B19A-9D32CC3F0DDF}" type="slidenum">
              <a:rPr lang="zh-CN" altLang="en-AU"/>
            </a:fld>
            <a:endParaRPr lang="en-AU" altLang="zh-CN"/>
          </a:p>
        </p:txBody>
      </p:sp>
      <p:sp>
        <p:nvSpPr>
          <p:cNvPr id="560130" name="Rectangle 2"/>
          <p:cNvSpPr>
            <a:spLocks noGrp="1" noRot="1" noChangeAspect="1" noChangeArrowheads="1" noTextEdit="1"/>
          </p:cNvSpPr>
          <p:nvPr>
            <p:ph type="sldImg"/>
          </p:nvPr>
        </p:nvSpPr>
        <p:spPr/>
      </p:sp>
      <p:sp>
        <p:nvSpPr>
          <p:cNvPr id="560131" name="Rectangle 3"/>
          <p:cNvSpPr>
            <a:spLocks noGrp="1" noChangeArrowheads="1"/>
          </p:cNvSpPr>
          <p:nvPr>
            <p:ph type="body" idx="1"/>
          </p:nvPr>
        </p:nvSpPr>
        <p:spPr/>
        <p:txBody>
          <a:bodyPr/>
          <a:lstStyle/>
          <a:p>
            <a:endParaRPr lang="zh-CN" altLang="en-AU"/>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B40465B-FD0C-44C1-A1B4-72A10810CC75}" type="slidenum">
              <a:rPr lang="zh-CN" altLang="en-AU"/>
            </a:fld>
            <a:endParaRPr lang="en-AU" altLang="zh-CN"/>
          </a:p>
        </p:txBody>
      </p:sp>
      <p:sp>
        <p:nvSpPr>
          <p:cNvPr id="648194" name="Rectangle 2"/>
          <p:cNvSpPr>
            <a:spLocks noGrp="1" noRot="1" noChangeAspect="1" noChangeArrowheads="1" noTextEdit="1"/>
          </p:cNvSpPr>
          <p:nvPr>
            <p:ph type="sldImg"/>
          </p:nvPr>
        </p:nvSpPr>
        <p:spPr/>
      </p:sp>
      <p:sp>
        <p:nvSpPr>
          <p:cNvPr id="6481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5A8916B5-0DA1-45BA-B0A9-7F44E619AF01}" type="slidenum">
              <a:rPr lang="zh-CN" altLang="en-AU"/>
            </a:fld>
            <a:endParaRPr lang="en-AU" altLang="zh-CN"/>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endParaRPr lang="zh-CN" altLang="en-US" smtClean="0">
              <a:latin typeface="Arial" panose="020B0604020202020204" pitchFamily="34" charset="0"/>
              <a:ea typeface="宋体"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2BE065-E2A7-4EED-AA53-10E70A1DA682}" type="slidenum">
              <a:rPr lang="zh-CN" altLang="en-AU"/>
            </a:fld>
            <a:endParaRPr lang="en-AU" altLang="zh-CN"/>
          </a:p>
        </p:txBody>
      </p:sp>
      <p:sp>
        <p:nvSpPr>
          <p:cNvPr id="562178" name="Rectangle 2"/>
          <p:cNvSpPr>
            <a:spLocks noGrp="1" noRot="1" noChangeAspect="1" noChangeArrowheads="1" noTextEdit="1"/>
          </p:cNvSpPr>
          <p:nvPr>
            <p:ph type="sldImg"/>
          </p:nvPr>
        </p:nvSpPr>
        <p:spPr/>
      </p:sp>
      <p:sp>
        <p:nvSpPr>
          <p:cNvPr id="5621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7632D3-3FF7-4C9F-B443-84B06174EC72}" type="slidenum">
              <a:rPr lang="zh-CN" altLang="en-AU"/>
            </a:fld>
            <a:endParaRPr lang="en-AU" altLang="zh-CN"/>
          </a:p>
        </p:txBody>
      </p:sp>
      <p:sp>
        <p:nvSpPr>
          <p:cNvPr id="556034" name="Rectangle 2"/>
          <p:cNvSpPr>
            <a:spLocks noGrp="1" noRot="1" noChangeAspect="1" noChangeArrowheads="1" noTextEdit="1"/>
          </p:cNvSpPr>
          <p:nvPr>
            <p:ph type="sldImg"/>
          </p:nvPr>
        </p:nvSpPr>
        <p:spPr/>
      </p:sp>
      <p:sp>
        <p:nvSpPr>
          <p:cNvPr id="556035" name="Rectangle 3"/>
          <p:cNvSpPr>
            <a:spLocks noGrp="1" noChangeArrowheads="1"/>
          </p:cNvSpPr>
          <p:nvPr>
            <p:ph type="body" idx="1"/>
          </p:nvPr>
        </p:nvSpPr>
        <p:spPr/>
        <p:txBody>
          <a:bodyPr/>
          <a:lstStyle/>
          <a:p>
            <a:r>
              <a:rPr lang="en-US"/>
              <a:t>See Table 1.4 for details of the 5 Security Service categories and the 14 specific services.</a:t>
            </a:r>
            <a:endParaRPr lang="en-US"/>
          </a:p>
          <a:p>
            <a:endParaRPr lang="zh-CN" altLang="en-AU"/>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75604F-797B-4DE8-B19A-9D32CC3F0DDF}" type="slidenum">
              <a:rPr lang="zh-CN" altLang="en-AU"/>
            </a:fld>
            <a:endParaRPr lang="en-AU" altLang="zh-CN"/>
          </a:p>
        </p:txBody>
      </p:sp>
      <p:sp>
        <p:nvSpPr>
          <p:cNvPr id="560130" name="Rectangle 2"/>
          <p:cNvSpPr>
            <a:spLocks noGrp="1" noRot="1" noChangeAspect="1" noChangeArrowheads="1" noTextEdit="1"/>
          </p:cNvSpPr>
          <p:nvPr>
            <p:ph type="sldImg"/>
          </p:nvPr>
        </p:nvSpPr>
        <p:spPr/>
      </p:sp>
      <p:sp>
        <p:nvSpPr>
          <p:cNvPr id="560131" name="Rectangle 3"/>
          <p:cNvSpPr>
            <a:spLocks noGrp="1" noChangeArrowheads="1"/>
          </p:cNvSpPr>
          <p:nvPr>
            <p:ph type="body" idx="1"/>
          </p:nvPr>
        </p:nvSpPr>
        <p:spPr/>
        <p:txBody>
          <a:bodyPr/>
          <a:lstStyle/>
          <a:p>
            <a:endParaRPr lang="zh-CN" altLang="en-AU"/>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2BE065-E2A7-4EED-AA53-10E70A1DA682}" type="slidenum">
              <a:rPr lang="zh-CN" altLang="en-AU"/>
            </a:fld>
            <a:endParaRPr lang="en-AU" altLang="zh-CN"/>
          </a:p>
        </p:txBody>
      </p:sp>
      <p:sp>
        <p:nvSpPr>
          <p:cNvPr id="562178" name="Rectangle 2"/>
          <p:cNvSpPr>
            <a:spLocks noGrp="1" noRot="1" noChangeAspect="1" noChangeArrowheads="1" noTextEdit="1"/>
          </p:cNvSpPr>
          <p:nvPr>
            <p:ph type="sldImg"/>
          </p:nvPr>
        </p:nvSpPr>
        <p:spPr/>
      </p:sp>
      <p:sp>
        <p:nvSpPr>
          <p:cNvPr id="5621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3AF45C3-DFBE-4110-B972-B4F16D0E91FF}" type="slidenum">
              <a:rPr lang="zh-CN" altLang="en-AU"/>
            </a:fld>
            <a:endParaRPr lang="en-AU" altLang="zh-CN"/>
          </a:p>
        </p:txBody>
      </p:sp>
      <p:sp>
        <p:nvSpPr>
          <p:cNvPr id="564226" name="Rectangle 2"/>
          <p:cNvSpPr>
            <a:spLocks noGrp="1" noRot="1" noChangeAspect="1" noChangeArrowheads="1" noTextEdit="1"/>
          </p:cNvSpPr>
          <p:nvPr>
            <p:ph type="sldImg"/>
          </p:nvPr>
        </p:nvSpPr>
        <p:spPr/>
      </p:sp>
      <p:sp>
        <p:nvSpPr>
          <p:cNvPr id="56422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F1747D-7B5F-47C2-927B-E5BDB000EC35}" type="slidenum">
              <a:rPr lang="zh-CN" altLang="en-AU"/>
            </a:fld>
            <a:endParaRPr lang="en-AU" altLang="zh-CN"/>
          </a:p>
        </p:txBody>
      </p:sp>
      <p:sp>
        <p:nvSpPr>
          <p:cNvPr id="566274" name="Rectangle 2"/>
          <p:cNvSpPr>
            <a:spLocks noGrp="1" noRot="1" noChangeAspect="1" noChangeArrowheads="1" noTextEdit="1"/>
          </p:cNvSpPr>
          <p:nvPr>
            <p:ph type="sldImg"/>
          </p:nvPr>
        </p:nvSpPr>
        <p:spPr/>
      </p:sp>
      <p:sp>
        <p:nvSpPr>
          <p:cNvPr id="5662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99C2044-59F0-45B3-AFCB-4AF649A2CC1E}"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New Roman" panose="02020603050405020304" charset="0"/>
              </a:rPr>
              <a:t>信息具有不同的表现形式，</a:t>
            </a:r>
            <a:endParaRPr lang="en-US" altLang="zh-CN" smtClean="0">
              <a:latin typeface="Times New Roman" panose="02020603050405020304" charset="0"/>
            </a:endParaRPr>
          </a:p>
          <a:p>
            <a:r>
              <a:rPr lang="zh-CN" altLang="en-US" smtClean="0">
                <a:latin typeface="Times New Roman" panose="02020603050405020304" charset="0"/>
              </a:rPr>
              <a:t>硬件层面：二进制序列或字节序列</a:t>
            </a:r>
            <a:endParaRPr lang="en-US" altLang="zh-CN" smtClean="0">
              <a:latin typeface="Times New Roman" panose="02020603050405020304" charset="0"/>
            </a:endParaRPr>
          </a:p>
          <a:p>
            <a:r>
              <a:rPr lang="zh-CN" altLang="en-US" smtClean="0">
                <a:latin typeface="Times New Roman" panose="02020603050405020304" charset="0"/>
              </a:rPr>
              <a:t>软件层面：不同的文件或数据形态</a:t>
            </a:r>
            <a:endParaRPr lang="en-US" altLang="zh-CN" smtClean="0">
              <a:latin typeface="Times New Roman" panose="0202060305040502030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E9A061-205F-4D3B-BC92-B2147B9314AB}" type="slidenum">
              <a:rPr lang="zh-CN" altLang="en-AU"/>
            </a:fld>
            <a:endParaRPr lang="en-AU" altLang="zh-CN"/>
          </a:p>
        </p:txBody>
      </p:sp>
      <p:sp>
        <p:nvSpPr>
          <p:cNvPr id="568322" name="Rectangle 2"/>
          <p:cNvSpPr>
            <a:spLocks noGrp="1" noRot="1" noChangeAspect="1" noChangeArrowheads="1" noTextEdit="1"/>
          </p:cNvSpPr>
          <p:nvPr>
            <p:ph type="sldImg"/>
          </p:nvPr>
        </p:nvSpPr>
        <p:spPr/>
      </p:sp>
      <p:sp>
        <p:nvSpPr>
          <p:cNvPr id="568323" name="Rectangle 3"/>
          <p:cNvSpPr>
            <a:spLocks noGrp="1" noChangeArrowheads="1"/>
          </p:cNvSpPr>
          <p:nvPr>
            <p:ph type="body" idx="1"/>
          </p:nvPr>
        </p:nvSpPr>
        <p:spPr/>
        <p:txBody>
          <a:bodyPr/>
          <a:lstStyle/>
          <a:p>
            <a:r>
              <a:rPr lang="zh-CN" altLang="en-US" smtClean="0"/>
              <a:t>信息技术层面，攻击和威胁绝大部分来自网络，因此安全服务主要部署于网络上</a:t>
            </a:r>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smtClean="0">
                <a:solidFill>
                  <a:schemeClr val="tx1"/>
                </a:solidFill>
                <a:effectLst/>
                <a:latin typeface="Times New Roman" panose="02020603050405020304" charset="0"/>
                <a:ea typeface="宋体" pitchFamily="2" charset="-122"/>
                <a:cs typeface="+mn-cs"/>
              </a:rPr>
              <a:t>OSI</a:t>
            </a:r>
            <a:r>
              <a:rPr kumimoji="1" lang="zh-CN" altLang="en-US" sz="1200" b="0" i="0" kern="1200" smtClean="0">
                <a:solidFill>
                  <a:schemeClr val="tx1"/>
                </a:solidFill>
                <a:effectLst/>
                <a:latin typeface="Times New Roman" panose="02020603050405020304" charset="0"/>
                <a:ea typeface="宋体" pitchFamily="2" charset="-122"/>
                <a:cs typeface="+mn-cs"/>
              </a:rPr>
              <a:t>参考模型的实际应用意义不是很大，但对理解网络协议内部的运作很有帮助。</a:t>
            </a:r>
            <a:endParaRPr kumimoji="1" lang="en-US" altLang="zh-CN" sz="1200" b="0" i="0" kern="1200" smtClean="0">
              <a:solidFill>
                <a:schemeClr val="tx1"/>
              </a:solidFill>
              <a:effectLst/>
              <a:latin typeface="Times New Roman" panose="02020603050405020304" charset="0"/>
              <a:ea typeface="宋体" pitchFamily="2" charset="-122"/>
              <a:cs typeface="+mn-cs"/>
            </a:endParaRPr>
          </a:p>
          <a:p>
            <a:r>
              <a:rPr kumimoji="1" lang="zh-CN" altLang="en-US" sz="1200" b="0" i="0" kern="1200" smtClean="0">
                <a:solidFill>
                  <a:schemeClr val="tx1"/>
                </a:solidFill>
                <a:effectLst/>
                <a:latin typeface="Times New Roman" panose="02020603050405020304" charset="0"/>
                <a:ea typeface="宋体" pitchFamily="2" charset="-122"/>
                <a:cs typeface="+mn-cs"/>
              </a:rPr>
              <a:t>每一层都为其上一层提供服务、并为其上一层提供一个访问接口或界面。不同主机之间的相同层次称为对等层。对等层之间互相通信需要遵守一定的规则，如通信的内容、通信的方式，我们将其称为协议（</a:t>
            </a:r>
            <a:r>
              <a:rPr kumimoji="1" lang="en-US" altLang="zh-CN" sz="1200" b="0" i="0" kern="1200" smtClean="0">
                <a:solidFill>
                  <a:schemeClr val="tx1"/>
                </a:solidFill>
                <a:effectLst/>
                <a:latin typeface="Times New Roman" panose="02020603050405020304" charset="0"/>
                <a:ea typeface="宋体" pitchFamily="2" charset="-122"/>
                <a:cs typeface="+mn-cs"/>
              </a:rPr>
              <a:t>Protocol</a:t>
            </a:r>
            <a:r>
              <a:rPr kumimoji="1" lang="zh-CN" altLang="en-US" sz="1200" b="0" i="0" kern="1200" smtClean="0">
                <a:solidFill>
                  <a:schemeClr val="tx1"/>
                </a:solidFill>
                <a:effectLst/>
                <a:latin typeface="Times New Roman" panose="02020603050405020304" charset="0"/>
                <a:ea typeface="宋体" pitchFamily="2" charset="-122"/>
                <a:cs typeface="+mn-cs"/>
              </a:rPr>
              <a:t>）。</a:t>
            </a:r>
            <a:endParaRPr kumimoji="1" lang="en-US" altLang="zh-CN" sz="1200" b="0" i="0" kern="1200" smtClean="0">
              <a:solidFill>
                <a:schemeClr val="tx1"/>
              </a:solidFill>
              <a:effectLst/>
              <a:latin typeface="Times New Roman" panose="02020603050405020304" charset="0"/>
              <a:ea typeface="宋体" pitchFamily="2" charset="-122"/>
              <a:cs typeface="+mn-cs"/>
            </a:endParaRPr>
          </a:p>
          <a:p>
            <a:r>
              <a:rPr kumimoji="1" lang="en-US" altLang="zh-CN" sz="1200" b="0" i="0" kern="1200" smtClean="0">
                <a:solidFill>
                  <a:schemeClr val="tx1"/>
                </a:solidFill>
                <a:effectLst/>
                <a:latin typeface="Times New Roman" panose="02020603050405020304" charset="0"/>
                <a:ea typeface="宋体" pitchFamily="2" charset="-122"/>
                <a:cs typeface="+mn-cs"/>
              </a:rPr>
              <a:t>OSI</a:t>
            </a:r>
            <a:r>
              <a:rPr kumimoji="1" lang="zh-CN" altLang="en-US" sz="1200" b="0" i="0" kern="1200" smtClean="0">
                <a:solidFill>
                  <a:schemeClr val="tx1"/>
                </a:solidFill>
                <a:effectLst/>
                <a:latin typeface="Times New Roman" panose="02020603050405020304" charset="0"/>
                <a:ea typeface="宋体" pitchFamily="2" charset="-122"/>
                <a:cs typeface="+mn-cs"/>
              </a:rPr>
              <a:t>参考模型的提出是为了解决不同厂商、不同结构的网络产品之间互连时遇到的不兼容性问题。但是该模型的复杂性阻碍了其在计算机网络领域的实际应用。</a:t>
            </a:r>
            <a:endParaRPr kumimoji="1" lang="en-US" altLang="zh-CN" sz="1200" b="0" i="0" kern="1200" smtClean="0">
              <a:solidFill>
                <a:schemeClr val="tx1"/>
              </a:solidFill>
              <a:effectLst/>
              <a:latin typeface="Times New Roman" panose="02020603050405020304" charset="0"/>
              <a:ea typeface="宋体" pitchFamily="2" charset="-122"/>
              <a:cs typeface="+mn-cs"/>
            </a:endParaRPr>
          </a:p>
          <a:p>
            <a:r>
              <a:rPr kumimoji="1" lang="en-US" altLang="zh-CN" sz="1200" b="0" i="0" kern="1200" smtClean="0">
                <a:solidFill>
                  <a:schemeClr val="tx1"/>
                </a:solidFill>
                <a:effectLst/>
                <a:latin typeface="Times New Roman" panose="02020603050405020304" charset="0"/>
                <a:ea typeface="宋体" pitchFamily="2" charset="-122"/>
                <a:cs typeface="+mn-cs"/>
              </a:rPr>
              <a:t>TCP/IP</a:t>
            </a:r>
            <a:r>
              <a:rPr kumimoji="1" lang="zh-CN" altLang="en-US" sz="1200" b="0" i="0" kern="1200" smtClean="0">
                <a:solidFill>
                  <a:schemeClr val="tx1"/>
                </a:solidFill>
                <a:effectLst/>
                <a:latin typeface="Times New Roman" panose="02020603050405020304" charset="0"/>
                <a:ea typeface="宋体" pitchFamily="2" charset="-122"/>
                <a:cs typeface="+mn-cs"/>
              </a:rPr>
              <a:t>参考模型获得了非常广泛的应用。实际上，也是目前因特网范围内运行的唯一一种协议。</a:t>
            </a:r>
            <a:endParaRPr lang="zh-CN" altLang="en-US" smtClean="0"/>
          </a:p>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CDCE72-240E-411E-9962-C69A7A880A2E}" type="slidenum">
              <a:rPr lang="zh-CN" altLang="en-AU"/>
            </a:fld>
            <a:endParaRPr lang="en-AU" altLang="zh-CN"/>
          </a:p>
        </p:txBody>
      </p:sp>
      <p:sp>
        <p:nvSpPr>
          <p:cNvPr id="572418" name="Rectangle 2"/>
          <p:cNvSpPr>
            <a:spLocks noGrp="1" noRot="1" noChangeAspect="1" noChangeArrowheads="1" noTextEdit="1"/>
          </p:cNvSpPr>
          <p:nvPr>
            <p:ph type="sldImg"/>
          </p:nvPr>
        </p:nvSpPr>
        <p:spPr/>
      </p:sp>
      <p:sp>
        <p:nvSpPr>
          <p:cNvPr id="5724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B1C9961-F5C1-4840-B730-C51D073605CE}" type="slidenum">
              <a:rPr lang="en-US" altLang="zh-CN" sz="1200" smtClean="0">
                <a:latin typeface="Times New Roman" panose="02020603050405020304" charset="0"/>
              </a:rPr>
            </a:fld>
            <a:endParaRPr lang="en-US" altLang="zh-CN" sz="1200" smtClean="0">
              <a:latin typeface="Times New Roman" panose="02020603050405020304" charset="0"/>
            </a:endParaRPr>
          </a:p>
        </p:txBody>
      </p:sp>
      <p:sp>
        <p:nvSpPr>
          <p:cNvPr id="272387" name="Rectangle 2"/>
          <p:cNvSpPr>
            <a:spLocks noGrp="1" noRot="1" noChangeAspect="1" noChangeArrowheads="1" noTextEdit="1"/>
          </p:cNvSpPr>
          <p:nvPr>
            <p:ph type="sldImg"/>
          </p:nvPr>
        </p:nvSpPr>
        <p:spPr>
          <a:solidFill>
            <a:srgbClr val="FFFFFF"/>
          </a:solidFill>
        </p:spPr>
      </p:sp>
      <p:sp>
        <p:nvSpPr>
          <p:cNvPr id="272388" name="Rectangle 3"/>
          <p:cNvSpPr>
            <a:spLocks noGrp="1" noChangeArrowheads="1"/>
          </p:cNvSpPr>
          <p:nvPr>
            <p:ph type="body" idx="1"/>
          </p:nvPr>
        </p:nvSpPr>
        <p:spPr>
          <a:solidFill>
            <a:srgbClr val="FFFFFF"/>
          </a:solidFill>
          <a:ln>
            <a:solidFill>
              <a:srgbClr val="000000"/>
            </a:solidFill>
          </a:ln>
        </p:spPr>
        <p:txBody>
          <a:bodyPr/>
          <a:lstStyle/>
          <a:p>
            <a:endParaRPr lang="zh-CN" altLang="zh-CN" smtClean="0">
              <a:latin typeface="Times New Roman" panose="0202060305040502030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1F6A8F2-F8DB-4196-A409-9F89DD3C1D7D}" type="slidenum">
              <a:rPr lang="zh-CN" altLang="en-AU"/>
            </a:fld>
            <a:endParaRPr lang="en-AU" altLang="zh-CN"/>
          </a:p>
        </p:txBody>
      </p:sp>
      <p:sp>
        <p:nvSpPr>
          <p:cNvPr id="574466" name="Rectangle 2"/>
          <p:cNvSpPr>
            <a:spLocks noGrp="1" noRot="1" noChangeAspect="1" noChangeArrowheads="1" noTextEdit="1"/>
          </p:cNvSpPr>
          <p:nvPr>
            <p:ph type="sldImg"/>
          </p:nvPr>
        </p:nvSpPr>
        <p:spPr/>
      </p:sp>
      <p:sp>
        <p:nvSpPr>
          <p:cNvPr id="5744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CDCE72-240E-411E-9962-C69A7A880A2E}" type="slidenum">
              <a:rPr lang="zh-CN" altLang="en-AU"/>
            </a:fld>
            <a:endParaRPr lang="en-AU" altLang="zh-CN"/>
          </a:p>
        </p:txBody>
      </p:sp>
      <p:sp>
        <p:nvSpPr>
          <p:cNvPr id="572418" name="Rectangle 2"/>
          <p:cNvSpPr>
            <a:spLocks noGrp="1" noRot="1" noChangeAspect="1" noChangeArrowheads="1" noTextEdit="1"/>
          </p:cNvSpPr>
          <p:nvPr>
            <p:ph type="sldImg"/>
          </p:nvPr>
        </p:nvSpPr>
        <p:spPr/>
      </p:sp>
      <p:sp>
        <p:nvSpPr>
          <p:cNvPr id="5724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E9A061-205F-4D3B-BC92-B2147B9314AB}" type="slidenum">
              <a:rPr lang="zh-CN" altLang="en-AU"/>
            </a:fld>
            <a:endParaRPr lang="en-AU" altLang="zh-CN"/>
          </a:p>
        </p:txBody>
      </p:sp>
      <p:sp>
        <p:nvSpPr>
          <p:cNvPr id="568322" name="Rectangle 2"/>
          <p:cNvSpPr>
            <a:spLocks noGrp="1" noRot="1" noChangeAspect="1" noChangeArrowheads="1" noTextEdit="1"/>
          </p:cNvSpPr>
          <p:nvPr>
            <p:ph type="sldImg"/>
          </p:nvPr>
        </p:nvSpPr>
        <p:spPr/>
      </p:sp>
      <p:sp>
        <p:nvSpPr>
          <p:cNvPr id="5683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F1747D-7B5F-47C2-927B-E5BDB000EC35}" type="slidenum">
              <a:rPr lang="zh-CN" altLang="en-AU"/>
            </a:fld>
            <a:endParaRPr lang="en-AU" altLang="zh-CN"/>
          </a:p>
        </p:txBody>
      </p:sp>
      <p:sp>
        <p:nvSpPr>
          <p:cNvPr id="566274" name="Rectangle 2"/>
          <p:cNvSpPr>
            <a:spLocks noGrp="1" noRot="1" noChangeAspect="1" noChangeArrowheads="1" noTextEdit="1"/>
          </p:cNvSpPr>
          <p:nvPr>
            <p:ph type="sldImg"/>
          </p:nvPr>
        </p:nvSpPr>
        <p:spPr/>
      </p:sp>
      <p:sp>
        <p:nvSpPr>
          <p:cNvPr id="5662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1F6A8F2-F8DB-4196-A409-9F89DD3C1D7D}" type="slidenum">
              <a:rPr lang="zh-CN" altLang="en-AU"/>
            </a:fld>
            <a:endParaRPr lang="en-AU" altLang="zh-CN"/>
          </a:p>
        </p:txBody>
      </p:sp>
      <p:sp>
        <p:nvSpPr>
          <p:cNvPr id="574466" name="Rectangle 2"/>
          <p:cNvSpPr>
            <a:spLocks noGrp="1" noRot="1" noChangeAspect="1" noChangeArrowheads="1" noTextEdit="1"/>
          </p:cNvSpPr>
          <p:nvPr>
            <p:ph type="sldImg"/>
          </p:nvPr>
        </p:nvSpPr>
        <p:spPr/>
      </p:sp>
      <p:sp>
        <p:nvSpPr>
          <p:cNvPr id="5744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CDCE72-240E-411E-9962-C69A7A880A2E}" type="slidenum">
              <a:rPr lang="zh-CN" altLang="en-AU"/>
            </a:fld>
            <a:endParaRPr lang="en-AU" altLang="zh-CN"/>
          </a:p>
        </p:txBody>
      </p:sp>
      <p:sp>
        <p:nvSpPr>
          <p:cNvPr id="572418" name="Rectangle 2"/>
          <p:cNvSpPr>
            <a:spLocks noGrp="1" noRot="1" noChangeAspect="1" noChangeArrowheads="1" noTextEdit="1"/>
          </p:cNvSpPr>
          <p:nvPr>
            <p:ph type="sldImg"/>
          </p:nvPr>
        </p:nvSpPr>
        <p:spPr/>
      </p:sp>
      <p:sp>
        <p:nvSpPr>
          <p:cNvPr id="5724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9DEBE51-9877-4EF2-ABAD-BDE21105ACB9}"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CD03C50-E3E7-476A-81E6-2E22D71B03FF}" type="slidenum">
              <a:rPr lang="zh-CN" altLang="en-AU"/>
            </a:fld>
            <a:endParaRPr lang="en-AU" altLang="zh-CN"/>
          </a:p>
        </p:txBody>
      </p:sp>
      <p:sp>
        <p:nvSpPr>
          <p:cNvPr id="576514" name="Rectangle 2"/>
          <p:cNvSpPr>
            <a:spLocks noGrp="1" noRot="1" noChangeAspect="1" noChangeArrowheads="1" noTextEdit="1"/>
          </p:cNvSpPr>
          <p:nvPr>
            <p:ph type="sldImg"/>
          </p:nvPr>
        </p:nvSpPr>
        <p:spPr/>
      </p:sp>
      <p:sp>
        <p:nvSpPr>
          <p:cNvPr id="5765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A5A9531-1B0B-40A5-8D10-976F0E4498F5}" type="slidenum">
              <a:rPr lang="zh-CN" altLang="en-AU"/>
            </a:fld>
            <a:endParaRPr lang="en-AU" altLang="zh-CN"/>
          </a:p>
        </p:txBody>
      </p:sp>
      <p:sp>
        <p:nvSpPr>
          <p:cNvPr id="578562" name="Rectangle 2"/>
          <p:cNvSpPr>
            <a:spLocks noGrp="1" noRot="1" noChangeAspect="1" noChangeArrowheads="1" noTextEdit="1"/>
          </p:cNvSpPr>
          <p:nvPr>
            <p:ph type="sldImg"/>
          </p:nvPr>
        </p:nvSpPr>
        <p:spPr/>
      </p:sp>
      <p:sp>
        <p:nvSpPr>
          <p:cNvPr id="5785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D09613-5ABE-458D-BD0C-8BF69770D678}" type="slidenum">
              <a:rPr lang="zh-CN" altLang="en-AU"/>
            </a:fld>
            <a:endParaRPr lang="en-AU" altLang="zh-CN"/>
          </a:p>
        </p:txBody>
      </p:sp>
      <p:sp>
        <p:nvSpPr>
          <p:cNvPr id="580610" name="Rectangle 2"/>
          <p:cNvSpPr>
            <a:spLocks noGrp="1" noRot="1" noChangeAspect="1" noChangeArrowheads="1" noTextEdit="1"/>
          </p:cNvSpPr>
          <p:nvPr>
            <p:ph type="sldImg"/>
          </p:nvPr>
        </p:nvSpPr>
        <p:spPr/>
      </p:sp>
      <p:sp>
        <p:nvSpPr>
          <p:cNvPr id="5806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2A2AFC-EB90-47E8-8C7A-A73E8C567B11}" type="slidenum">
              <a:rPr lang="zh-CN" altLang="en-AU"/>
            </a:fld>
            <a:endParaRPr lang="en-AU" altLang="zh-CN"/>
          </a:p>
        </p:txBody>
      </p:sp>
      <p:sp>
        <p:nvSpPr>
          <p:cNvPr id="582658" name="Rectangle 2"/>
          <p:cNvSpPr>
            <a:spLocks noGrp="1" noRot="1" noChangeAspect="1" noChangeArrowheads="1" noTextEdit="1"/>
          </p:cNvSpPr>
          <p:nvPr>
            <p:ph type="sldImg"/>
          </p:nvPr>
        </p:nvSpPr>
        <p:spPr/>
      </p:sp>
      <p:sp>
        <p:nvSpPr>
          <p:cNvPr id="58265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pPr>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APPDRR</a:t>
            </a:r>
            <a:r>
              <a:rPr lang="zh-CN" altLang="en-US" smtClean="0"/>
              <a:t>模型还隐含了网络安全的相对性和动态螺旋上升的过程，即：不存在百分之百的静态的网络安全，网络安全表现为一个不断改进的过程。通过风险评估、安全策略、系统防护、动态检测、实时响应和灾难恢复六环节的循环流动，网络安全逐渐地得以完善和提高，从而实现保护网络资源的网络安全目标。</a:t>
            </a:r>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E6FDF30-C38F-4781-AC29-EA66D8856CCA}" type="slidenum">
              <a:rPr lang="zh-CN" altLang="en-US" sz="1200" smtClean="0">
                <a:latin typeface="Times New Roman" panose="02020603050405020304" charset="0"/>
              </a:rPr>
            </a:fld>
            <a:endParaRPr lang="en-US" altLang="zh-CN" sz="1200" smtClean="0">
              <a:latin typeface="Times New Roman" panose="02020603050405020304" charset="0"/>
            </a:endParaRPr>
          </a:p>
        </p:txBody>
      </p:sp>
      <p:sp>
        <p:nvSpPr>
          <p:cNvPr id="161795" name="Rectangle 2"/>
          <p:cNvSpPr>
            <a:spLocks noGrp="1" noRot="1" noChangeAspect="1" noChangeArrowheads="1" noTextEdit="1"/>
          </p:cNvSpPr>
          <p:nvPr>
            <p:ph type="sldImg"/>
          </p:nvPr>
        </p:nvSpPr>
        <p:spPr/>
      </p:sp>
      <p:sp>
        <p:nvSpPr>
          <p:cNvPr id="161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normAutofit/>
          </a:bodyPr>
          <a:lstStyle>
            <a:lvl1pPr marL="0" marR="64135" indent="0" algn="r">
              <a:buNone/>
              <a:defRPr sz="3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dirty="0"/>
          </a:p>
        </p:txBody>
      </p:sp>
      <p:grpSp>
        <p:nvGrpSpPr>
          <p:cNvPr id="2" name="组合 1"/>
          <p:cNvGrpSpPr/>
          <p:nvPr/>
        </p:nvGrpSpPr>
        <p:grpSpPr>
          <a:xfrm>
            <a:off x="-3765" y="4953000"/>
            <a:ext cx="9147765"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a:xfrm>
            <a:off x="5129336" y="6407944"/>
            <a:ext cx="1026840" cy="450056"/>
          </a:xfrm>
          <a:prstGeom prst="rect">
            <a:avLst/>
          </a:prstGeom>
        </p:spPr>
        <p:txBody>
          <a:bodyPr/>
          <a:lstStyle>
            <a:lvl1pPr>
              <a:defRPr>
                <a:solidFill>
                  <a:srgbClr val="FFFFFF"/>
                </a:solidFill>
              </a:defRPr>
            </a:lvl1pPr>
          </a:lstStyle>
          <a:p>
            <a:pPr>
              <a:defRPr/>
            </a:pPr>
            <a:endParaRPr lang="en-US" altLang="zh-CN"/>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lstStyle>
          <a:p>
            <a:pPr>
              <a:defRPr/>
            </a:pPr>
            <a:endParaRPr lang="en-US" altLang="zh-CN"/>
          </a:p>
        </p:txBody>
      </p:sp>
      <p:pic>
        <p:nvPicPr>
          <p:cNvPr id="18" name="Picture 2" descr="D:\my thesis\dissertation\final\LOGO.png"/>
          <p:cNvPicPr>
            <a:picLocks noChangeAspect="1" noChangeArrowheads="1"/>
          </p:cNvPicPr>
          <p:nvPr/>
        </p:nvPicPr>
        <p:blipFill>
          <a:blip r:embed="rId3"/>
          <a:srcRect/>
          <a:stretch>
            <a:fillRect/>
          </a:stretch>
        </p:blipFill>
        <p:spPr bwMode="auto">
          <a:xfrm>
            <a:off x="57726" y="48500"/>
            <a:ext cx="2786082" cy="788212"/>
          </a:xfrm>
          <a:prstGeom prst="rect">
            <a:avLst/>
          </a:prstGeom>
          <a:noFill/>
        </p:spPr>
      </p:pic>
    </p:spTree>
  </p:cSld>
  <p:clrMapOvr>
    <a:masterClrMapping/>
  </p:clrMapOvr>
  <p:transition spd="slow">
    <p:pull/>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smtClean="0"/>
              <a:t>单击此处编辑母版标题样式</a:t>
            </a:r>
            <a:endParaRPr lang="en-US"/>
          </a:p>
        </p:txBody>
      </p:sp>
      <p:sp>
        <p:nvSpPr>
          <p:cNvPr id="3" name="日期占位符 2"/>
          <p:cNvSpPr>
            <a:spLocks noGrp="1"/>
          </p:cNvSpPr>
          <p:nvPr>
            <p:ph type="dt" sz="half" idx="10"/>
          </p:nvPr>
        </p:nvSpPr>
        <p:spPr>
          <a:xfrm>
            <a:off x="5129336" y="6407944"/>
            <a:ext cx="1026840" cy="450056"/>
          </a:xfrm>
          <a:prstGeom prst="rect">
            <a:avLst/>
          </a:prstGeom>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4277113" y="6407944"/>
            <a:ext cx="510911" cy="450056"/>
          </a:xfrm>
          <a:prstGeom prst="rect">
            <a:avLst/>
          </a:prstGeom>
        </p:spPr>
        <p:txBody>
          <a:bodyPr/>
          <a:lstStyle>
            <a:lvl1pPr>
              <a:defRPr/>
            </a:lvl1pPr>
          </a:lstStyle>
          <a:p>
            <a:pPr>
              <a:defRPr/>
            </a:pPr>
            <a:fld id="{E529782D-F684-41DD-BB7A-79BF87ABFA22}" type="slidenum">
              <a:rPr lang="en-US" altLang="zh-CN" smtClean="0"/>
            </a:fld>
            <a:endParaRPr lang="en-US" altLang="zh-CN"/>
          </a:p>
        </p:txBody>
      </p:sp>
    </p:spTree>
  </p:cSld>
  <p:clrMapOvr>
    <a:overrideClrMapping bg1="dk1" tx1="lt1" bg2="dk2" tx2="lt2" accent1="accent1" accent2="accent2" accent3="accent3" accent4="accent4" accent5="accent5" accent6="accent6" hlink="hlink" folHlink="folHlink"/>
  </p:clrMapOvr>
  <p:transition spd="slow">
    <p:pull/>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685800"/>
            <a:ext cx="85344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524000"/>
            <a:ext cx="41529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10100" y="1524000"/>
            <a:ext cx="41529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10100" y="3886200"/>
            <a:ext cx="41529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5029200" y="6597650"/>
            <a:ext cx="1905000" cy="228600"/>
          </a:xfrm>
          <a:prstGeom prst="rect">
            <a:avLst/>
          </a:prstGeo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6038" y="6589713"/>
            <a:ext cx="3733800" cy="295275"/>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7239000" y="6597650"/>
            <a:ext cx="1905000" cy="228600"/>
          </a:xfrm>
          <a:prstGeom prst="rect">
            <a:avLst/>
          </a:prstGeom>
        </p:spPr>
        <p:txBody>
          <a:bodyPr/>
          <a:lstStyle>
            <a:lvl1pPr>
              <a:defRPr/>
            </a:lvl1pPr>
          </a:lstStyle>
          <a:p>
            <a:pPr>
              <a:defRPr/>
            </a:pPr>
            <a:fld id="{E529782D-F684-41DD-BB7A-79BF87ABFA22}" type="slidenum">
              <a:rPr lang="en-US" altLang="zh-CN" smtClean="0"/>
            </a:fld>
            <a:endParaRPr lang="en-US" altLang="zh-CN"/>
          </a:p>
        </p:txBody>
      </p:sp>
    </p:spTree>
  </p:cSld>
  <p:clrMapOvr>
    <a:masterClrMapping/>
  </p:clrMapOvr>
  <p:transition>
    <p:zoom/>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none" baseline="0">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22313" y="2906716"/>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5" name="灯片编号占位符 5"/>
          <p:cNvSpPr>
            <a:spLocks noGrp="1"/>
          </p:cNvSpPr>
          <p:nvPr>
            <p:ph type="sldNum" sz="quarter" idx="10"/>
          </p:nvPr>
        </p:nvSpPr>
        <p:spPr>
          <a:xfrm>
            <a:off x="4277113" y="6407944"/>
            <a:ext cx="510911" cy="450056"/>
          </a:xfrm>
          <a:prstGeom prst="rect">
            <a:avLst/>
          </a:prstGeom>
        </p:spPr>
        <p:txBody>
          <a:bodyPr/>
          <a:lstStyle>
            <a:lvl1pPr>
              <a:defRPr/>
            </a:lvl1pPr>
          </a:lstStyle>
          <a:p>
            <a:pPr>
              <a:defRPr/>
            </a:pPr>
            <a:fld id="{E4AFAC18-00E3-48A2-91C5-C38F6C312F7C}" type="slidenum">
              <a:rPr lang="en-US" altLang="zh-CN" smtClean="0"/>
            </a:fld>
            <a:endParaRPr lang="en-US" altLang="zh-CN"/>
          </a:p>
        </p:txBody>
      </p:sp>
    </p:spTree>
  </p:cSld>
  <p:clrMapOvr>
    <a:masterClrMapping/>
  </p:clrMapOvr>
  <p:transition spd="slow">
    <p:pull/>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slow">
    <p:pull/>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23938" y="188913"/>
            <a:ext cx="779303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11188" y="1628775"/>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573588" y="1628775"/>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10"/>
          </p:nvPr>
        </p:nvSpPr>
        <p:spPr>
          <a:xfrm>
            <a:off x="0" y="6324600"/>
            <a:ext cx="62484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6781800" y="6324600"/>
            <a:ext cx="1905000" cy="457200"/>
          </a:xfrm>
          <a:prstGeom prst="rect">
            <a:avLst/>
          </a:prstGeom>
        </p:spPr>
        <p:txBody>
          <a:bodyPr/>
          <a:lstStyle>
            <a:lvl1pPr>
              <a:defRPr/>
            </a:lvl1pPr>
          </a:lstStyle>
          <a:p>
            <a:fld id="{1140BBB2-DE5A-44CC-83CC-E7C53504C69B}" type="slidenum">
              <a:rPr lang="zh-CN" altLang="en-US"/>
            </a:fld>
            <a:endParaRPr lang="en-US" altLang="zh-CN"/>
          </a:p>
        </p:txBody>
      </p:sp>
    </p:spTree>
  </p:cSld>
  <p:clrMapOvr>
    <a:masterClrMapping/>
  </p:clrMapOvr>
  <p:transition spd="slow">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727825" y="6407150"/>
            <a:ext cx="1919288" cy="366713"/>
          </a:xfrm>
          <a:prstGeom prst="rect">
            <a:avLst/>
          </a:prstGeom>
        </p:spPr>
        <p:txBody>
          <a:bodyPr/>
          <a:lstStyle>
            <a:lvl1pPr>
              <a:defRPr/>
            </a:lvl1pPr>
          </a:lstStyle>
          <a:p>
            <a:pPr>
              <a:defRPr/>
            </a:pPr>
            <a:fld id="{F8B17FE9-14CC-4B0A-9FB0-987AA14B7808}" type="datetime1">
              <a:rPr lang="en-US"/>
            </a:fld>
            <a:endParaRPr lang="zh-CN" altLang="en-US" sz="1800"/>
          </a:p>
        </p:txBody>
      </p:sp>
      <p:sp>
        <p:nvSpPr>
          <p:cNvPr id="4" name="页脚占位符 3"/>
          <p:cNvSpPr>
            <a:spLocks noGrp="1"/>
          </p:cNvSpPr>
          <p:nvPr>
            <p:ph type="ftr" sz="quarter" idx="11"/>
          </p:nvPr>
        </p:nvSpPr>
        <p:spPr>
          <a:xfrm>
            <a:off x="4379913" y="6407150"/>
            <a:ext cx="2351087" cy="365125"/>
          </a:xfrm>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a:xfrm>
            <a:off x="8647113" y="6407150"/>
            <a:ext cx="366712" cy="365125"/>
          </a:xfrm>
          <a:prstGeom prst="rect">
            <a:avLst/>
          </a:prstGeom>
        </p:spPr>
        <p:txBody>
          <a:bodyPr/>
          <a:lstStyle>
            <a:lvl1pPr>
              <a:defRPr/>
            </a:lvl1pPr>
          </a:lstStyle>
          <a:p>
            <a:fld id="{6E2A85E4-DF30-42AB-8489-F62FDE413029}" type="slidenum">
              <a:rPr lang="zh-CN" altLang="en-US"/>
            </a:fld>
            <a:endParaRPr lang="zh-CN" altLang="en-US" sz="1800"/>
          </a:p>
        </p:txBody>
      </p: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a:defRPr>
                <a:solidFill>
                  <a:schemeClr val="bg2">
                    <a:lumMod val="25000"/>
                  </a:schemeClr>
                </a:solidFill>
              </a:defRPr>
            </a:lvl2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
        <p:nvSpPr>
          <p:cNvPr id="9" name="页脚占位符 21"/>
          <p:cNvSpPr>
            <a:spLocks noGrp="1"/>
          </p:cNvSpPr>
          <p:nvPr>
            <p:ph type="ftr" sz="quarter" idx="3"/>
          </p:nvPr>
        </p:nvSpPr>
        <p:spPr>
          <a:xfrm>
            <a:off x="1789271" y="6407944"/>
            <a:ext cx="2350681" cy="450056"/>
          </a:xfrm>
          <a:prstGeom prst="rect">
            <a:avLst/>
          </a:prstGeom>
        </p:spPr>
        <p:txBody>
          <a:bodyPr vert="horz" anchor="b"/>
          <a:lstStyle>
            <a:lvl1pPr algn="r" eaLnBrk="1" latinLnBrk="0" hangingPunct="1">
              <a:defRPr kumimoji="0" sz="1000">
                <a:solidFill>
                  <a:schemeClr val="tx1"/>
                </a:solidFill>
              </a:defRPr>
            </a:lvl1pPr>
          </a:lstStyle>
          <a:p>
            <a:pPr>
              <a:defRPr/>
            </a:pPr>
            <a:endParaRPr lang="en-US" altLang="zh-CN"/>
          </a:p>
        </p:txBody>
      </p:sp>
    </p:spTree>
  </p:cSld>
  <p:clrMapOvr>
    <a:masterClrMapping/>
  </p:clrMapOvr>
  <p:transition spd="slow">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a:xfrm>
            <a:off x="4277113" y="6407944"/>
            <a:ext cx="510911" cy="450056"/>
          </a:xfrm>
          <a:prstGeom prst="rect">
            <a:avLst/>
          </a:prstGeom>
        </p:spPr>
        <p:txBody>
          <a:bodyPr/>
          <a:lstStyle/>
          <a:p>
            <a:pPr>
              <a:defRPr/>
            </a:pPr>
            <a:fld id="{1E21E1A0-9FD4-4AD0-A1FC-A006E6139F6F}"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a:xfrm>
            <a:off x="4277113" y="6407944"/>
            <a:ext cx="510911" cy="450056"/>
          </a:xfrm>
          <a:prstGeom prst="rect">
            <a:avLst/>
          </a:prstGeom>
        </p:spPr>
        <p:txBody>
          <a:bodyPr/>
          <a:lstStyle/>
          <a:p>
            <a:pPr>
              <a:defRPr/>
            </a:pPr>
            <a:fld id="{E529782D-F684-41DD-BB7A-79BF87ABFA22}" type="slidenum">
              <a:rPr lang="en-US" altLang="zh-CN" smtClean="0"/>
            </a:fld>
            <a:endParaRPr lang="en-US" altLang="zh-CN"/>
          </a:p>
        </p:txBody>
      </p:sp>
      <p:sp>
        <p:nvSpPr>
          <p:cNvPr id="5" name="标题 5"/>
          <p:cNvSpPr>
            <a:spLocks noGrp="1"/>
          </p:cNvSpPr>
          <p:nvPr>
            <p:ph type="title"/>
          </p:nvPr>
        </p:nvSpPr>
        <p:spPr>
          <a:xfrm>
            <a:off x="457200" y="274638"/>
            <a:ext cx="8229600" cy="1143000"/>
          </a:xfrm>
        </p:spPr>
        <p:txBody>
          <a:bodyPr rtlCol="0"/>
          <a:lstStyle/>
          <a:p>
            <a:r>
              <a:rPr kumimoji="0" lang="zh-CN" altLang="en-US" smtClean="0"/>
              <a:t>单击此处编辑母版标题样式</a:t>
            </a:r>
            <a:endParaRPr kumimoji="0" lang="en-US"/>
          </a:p>
        </p:txBody>
      </p:sp>
    </p:spTree>
  </p:cSld>
  <p:clrMapOvr>
    <a:masterClrMapping/>
  </p:clrMapOvr>
  <p:transition spd="slow">
    <p:pull/>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a:prstGeom prst="rect">
            <a:avLst/>
          </a:prstGeom>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a:xfrm>
            <a:off x="4277113" y="6407944"/>
            <a:ext cx="510911" cy="450056"/>
          </a:xfrm>
          <a:prstGeom prst="rect">
            <a:avLst/>
          </a:prstGeom>
        </p:spPr>
        <p:txBody>
          <a:bodyPr/>
          <a:lstStyle/>
          <a:p>
            <a:pPr>
              <a:defRPr/>
            </a:pPr>
            <a:fld id="{2B60C560-71AD-4545-8127-E67C9A232653}"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a:xfrm>
            <a:off x="4277113" y="6407944"/>
            <a:ext cx="510911" cy="450056"/>
          </a:xfrm>
          <a:prstGeom prst="rect">
            <a:avLst/>
          </a:prstGeom>
        </p:spPr>
        <p:txBody>
          <a:bodyPr/>
          <a:lstStyle/>
          <a:p>
            <a:pPr>
              <a:defRPr/>
            </a:pPr>
            <a:fld id="{C8CFCD46-22CB-4C6F-85CF-1EC36BA71A02}" type="slidenum">
              <a:rPr lang="en-US" altLang="zh-CN" smtClean="0"/>
            </a:fld>
            <a:endParaRPr lang="en-US" altLang="zh-CN"/>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a:xfrm>
            <a:off x="4277113" y="6407944"/>
            <a:ext cx="510911" cy="450056"/>
          </a:xfrm>
          <a:prstGeom prst="rect">
            <a:avLst/>
          </a:prstGeom>
        </p:spPr>
        <p:txBody>
          <a:bodyPr/>
          <a:lstStyle/>
          <a:p>
            <a:pPr>
              <a:defRPr/>
            </a:pPr>
            <a:fld id="{026CD7FF-337B-4761-B092-C832369F8BA2}" type="slidenum">
              <a:rPr lang="en-US" altLang="zh-CN" smtClean="0"/>
            </a:fld>
            <a:endParaRPr lang="en-US" altLang="zh-CN"/>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表格占位符 2"/>
          <p:cNvSpPr>
            <a:spLocks noGrp="1"/>
          </p:cNvSpPr>
          <p:nvPr>
            <p:ph type="tbl" idx="1" hasCustomPrompt="1"/>
          </p:nvPr>
        </p:nvSpPr>
        <p:spPr>
          <a:xfrm>
            <a:off x="457200" y="1719263"/>
            <a:ext cx="8229600" cy="4411662"/>
          </a:xfrm>
        </p:spPr>
        <p:txBody>
          <a:bodyPr/>
          <a:lstStyle/>
          <a:p>
            <a:pPr lvl="0"/>
            <a:r>
              <a:rPr lang="zh-CN" altLang="en-US" noProof="0" smtClean="0"/>
              <a:t>单击图标添加表格</a:t>
            </a:r>
            <a:endParaRPr lang="zh-CN" altLang="en-US" noProof="0" smtClean="0"/>
          </a:p>
        </p:txBody>
      </p:sp>
      <p:sp>
        <p:nvSpPr>
          <p:cNvPr id="4" name="Rectangle 5"/>
          <p:cNvSpPr>
            <a:spLocks noGrp="1" noChangeArrowheads="1"/>
          </p:cNvSpPr>
          <p:nvPr>
            <p:ph type="dt" sz="half" idx="10"/>
          </p:nvPr>
        </p:nvSpPr>
        <p:spPr>
          <a:xfrm>
            <a:off x="5129336" y="6407944"/>
            <a:ext cx="1026840" cy="450056"/>
          </a:xfrm>
          <a:prstGeom prst="rect">
            <a:avLst/>
          </a:prstGeom>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xfrm>
            <a:off x="4277113" y="6407944"/>
            <a:ext cx="510911" cy="450056"/>
          </a:xfrm>
          <a:prstGeom prst="rect">
            <a:avLst/>
          </a:prstGeom>
        </p:spPr>
        <p:txBody>
          <a:bodyPr/>
          <a:lstStyle>
            <a:lvl1pPr>
              <a:defRPr/>
            </a:lvl1pPr>
          </a:lstStyle>
          <a:p>
            <a:pPr>
              <a:defRPr/>
            </a:pPr>
            <a:fld id="{E529782D-F684-41DD-BB7A-79BF87ABFA22}" type="slidenum">
              <a:rPr lang="en-US" altLang="zh-CN" smtClean="0"/>
            </a:fld>
            <a:endParaRPr lang="en-US" altLang="zh-CN"/>
          </a:p>
        </p:txBody>
      </p:sp>
    </p:spTree>
  </p:cSld>
  <p:clrMapOvr>
    <a:masterClrMapping/>
  </p:clrMapOvr>
  <p:transition spd="slow">
    <p:pull/>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a:xfrm>
            <a:off x="5129336" y="6407944"/>
            <a:ext cx="1026840" cy="450056"/>
          </a:xfrm>
          <a:prstGeom prst="rect">
            <a:avLst/>
          </a:prstGeom>
        </p:spPr>
        <p:txBody>
          <a:bodyPr/>
          <a:lstStyle>
            <a:lvl1pPr>
              <a:defRPr/>
            </a:lvl1pPr>
          </a:lstStyle>
          <a:p>
            <a:pPr>
              <a:defRPr/>
            </a:pPr>
            <a:endParaRPr lang="en-US" altLang="zh-CN"/>
          </a:p>
        </p:txBody>
      </p:sp>
      <p:sp>
        <p:nvSpPr>
          <p:cNvPr id="3" name="页脚占位符 21"/>
          <p:cNvSpPr>
            <a:spLocks noGrp="1"/>
          </p:cNvSpPr>
          <p:nvPr>
            <p:ph type="ftr" sz="quarter" idx="11"/>
          </p:nvPr>
        </p:nvSpPr>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a:xfrm>
            <a:off x="4277113" y="6407944"/>
            <a:ext cx="510911" cy="450056"/>
          </a:xfrm>
          <a:prstGeom prst="rect">
            <a:avLst/>
          </a:prstGeom>
        </p:spPr>
        <p:txBody>
          <a:bodyPr/>
          <a:lstStyle>
            <a:lvl1pPr>
              <a:defRPr/>
            </a:lvl1pPr>
          </a:lstStyle>
          <a:p>
            <a:pPr>
              <a:defRPr/>
            </a:pPr>
            <a:fld id="{A197D16B-B72E-4C50-9853-3970632F78AD}" type="slidenum">
              <a:rPr lang="en-US" altLang="zh-CN" smtClean="0"/>
            </a:fld>
            <a:endParaRPr lang="en-US" altLang="zh-CN"/>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2.png"/><Relationship Id="rId16" Type="http://schemas.openxmlformats.org/officeDocument/2006/relationships/image" Target="../media/image1.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p:nvPr/>
        </p:nvSpPr>
        <p:spPr bwMode="auto">
          <a:xfrm>
            <a:off x="-6042" y="5791253"/>
            <a:ext cx="3402314" cy="1080868"/>
          </a:xfrm>
          <a:prstGeom prst="rtTriangle">
            <a:avLst/>
          </a:prstGeom>
          <a:blipFill>
            <a:blip r:embed="rId16">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22" name="页脚占位符 21"/>
          <p:cNvSpPr>
            <a:spLocks noGrp="1"/>
          </p:cNvSpPr>
          <p:nvPr>
            <p:ph type="ftr" sz="quarter" idx="3"/>
          </p:nvPr>
        </p:nvSpPr>
        <p:spPr>
          <a:xfrm>
            <a:off x="1789271" y="6407944"/>
            <a:ext cx="2350681" cy="450056"/>
          </a:xfrm>
          <a:prstGeom prst="rect">
            <a:avLst/>
          </a:prstGeom>
        </p:spPr>
        <p:txBody>
          <a:bodyPr vert="horz" anchor="b"/>
          <a:lstStyle>
            <a:lvl1pPr algn="r" eaLnBrk="1" latinLnBrk="0" hangingPunct="1">
              <a:defRPr kumimoji="0" sz="1000">
                <a:solidFill>
                  <a:schemeClr val="tx1"/>
                </a:solidFill>
              </a:defRPr>
            </a:lvl1pPr>
          </a:lstStyle>
          <a:p>
            <a:pPr>
              <a:defRPr/>
            </a:pPr>
            <a:endParaRPr lang="en-US" altLang="zh-CN"/>
          </a:p>
        </p:txBody>
      </p:sp>
      <p:pic>
        <p:nvPicPr>
          <p:cNvPr id="11" name="Picture 2" descr="D:\my thesis\dissertation\final\LOGO.png"/>
          <p:cNvPicPr>
            <a:picLocks noChangeAspect="1" noChangeArrowheads="1"/>
          </p:cNvPicPr>
          <p:nvPr/>
        </p:nvPicPr>
        <p:blipFill>
          <a:blip r:embed="rId17"/>
          <a:srcRect/>
          <a:stretch>
            <a:fillRect/>
          </a:stretch>
        </p:blipFill>
        <p:spPr bwMode="auto">
          <a:xfrm>
            <a:off x="6322422" y="6069812"/>
            <a:ext cx="2786082" cy="788212"/>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fade">
                                      <p:cBhvr>
                                        <p:cTn id="27"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32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8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4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notesSlide" Target="../notesSlides/notesSlide63.xml"/><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55.wmf"/><Relationship Id="rId4" Type="http://schemas.openxmlformats.org/officeDocument/2006/relationships/image" Target="../media/image54.wmf"/><Relationship Id="rId3" Type="http://schemas.openxmlformats.org/officeDocument/2006/relationships/image" Target="../media/image53.emf"/><Relationship Id="rId2" Type="http://schemas.openxmlformats.org/officeDocument/2006/relationships/oleObject" Target="../embeddings/oleObject3.bin"/><Relationship Id="rId1" Type="http://schemas.openxmlformats.org/officeDocument/2006/relationships/image" Target="../media/image52.w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GI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0.jpe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image" Target="../media/image61.GI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icourses.edu.cn/details/10614V0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hyperlink" Target="http://www.bank-of-china.com/" TargetMode="External"/><Relationship Id="rId1" Type="http://schemas.openxmlformats.org/officeDocument/2006/relationships/hyperlink" Target="http://www.bank-off-china.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jpe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7.jpeg"/><Relationship Id="rId1" Type="http://schemas.openxmlformats.org/officeDocument/2006/relationships/image" Target="../media/image2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1.pn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1.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image" Target="../media/image37.jpe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4.xml"/><Relationship Id="rId2" Type="http://schemas.openxmlformats.org/officeDocument/2006/relationships/image" Target="../media/image41.emf"/><Relationship Id="rId1" Type="http://schemas.openxmlformats.org/officeDocument/2006/relationships/oleObject" Target="../embeddings/Document1.doc"/></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8.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50.w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pPr eaLnBrk="1" fontAlgn="auto" hangingPunct="1">
              <a:spcAft>
                <a:spcPts val="0"/>
              </a:spcAft>
              <a:defRPr/>
            </a:pPr>
            <a:r>
              <a:rPr lang="zh-CN" altLang="en-US" smtClean="0"/>
              <a:t>网络安全理论与技术</a:t>
            </a:r>
            <a:endParaRPr lang="zh-CN" altLang="en-US"/>
          </a:p>
        </p:txBody>
      </p:sp>
      <p:sp>
        <p:nvSpPr>
          <p:cNvPr id="10243" name="副标题 5"/>
          <p:cNvSpPr>
            <a:spLocks noGrp="1"/>
          </p:cNvSpPr>
          <p:nvPr>
            <p:ph type="subTitle" idx="1"/>
          </p:nvPr>
        </p:nvSpPr>
        <p:spPr>
          <a:xfrm>
            <a:off x="685800" y="3611563"/>
            <a:ext cx="7772400" cy="1401762"/>
          </a:xfrm>
        </p:spPr>
        <p:txBody>
          <a:bodyPr/>
          <a:lstStyle/>
          <a:p>
            <a:pPr marR="0" eaLnBrk="1" hangingPunct="1">
              <a:lnSpc>
                <a:spcPct val="80000"/>
              </a:lnSpc>
            </a:pPr>
            <a:endParaRPr lang="zh-CN" altLang="en-US" sz="2300" smtClean="0"/>
          </a:p>
          <a:p>
            <a:pPr marR="0" eaLnBrk="1" hangingPunct="1">
              <a:lnSpc>
                <a:spcPct val="80000"/>
              </a:lnSpc>
            </a:pPr>
            <a:endParaRPr lang="zh-CN" altLang="en-US" sz="2300" smtClean="0"/>
          </a:p>
          <a:p>
            <a:pPr marR="0" eaLnBrk="1" hangingPunct="1">
              <a:lnSpc>
                <a:spcPct val="80000"/>
              </a:lnSpc>
            </a:pPr>
            <a:r>
              <a:rPr lang="zh-CN" altLang="en-US" sz="2300" smtClean="0"/>
              <a:t>陈伟</a:t>
            </a:r>
            <a:endParaRPr lang="en-US" altLang="zh-CN" sz="2300" smtClean="0"/>
          </a:p>
          <a:p>
            <a:pPr marR="0" eaLnBrk="1" hangingPunct="1">
              <a:lnSpc>
                <a:spcPct val="80000"/>
              </a:lnSpc>
            </a:pPr>
            <a:endParaRPr lang="en-US" altLang="zh-CN" sz="2300" smtClean="0"/>
          </a:p>
          <a:p>
            <a:pPr marR="0" eaLnBrk="1" hangingPunct="1">
              <a:lnSpc>
                <a:spcPct val="80000"/>
              </a:lnSpc>
            </a:pPr>
            <a:endParaRPr lang="zh-CN" altLang="en-US" sz="2300" smtClean="0"/>
          </a:p>
        </p:txBody>
      </p:sp>
      <p:sp>
        <p:nvSpPr>
          <p:cNvPr id="10244" name="灯片编号占位符 2"/>
          <p:cNvSpPr>
            <a:spLocks noGrp="1"/>
          </p:cNvSpPr>
          <p:nvPr>
            <p:ph type="sldNum" sz="quarter" idx="4294967295"/>
          </p:nvPr>
        </p:nvSpPr>
        <p:spPr bwMode="auto">
          <a:xfrm>
            <a:off x="8777288"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91CEAA1-9D56-4362-A9EC-94306C790D5C}" type="slidenum">
              <a:rPr kumimoji="0" lang="en-US" altLang="zh-CN" sz="1000" smtClean="0">
                <a:solidFill>
                  <a:srgbClr val="FFFFFF"/>
                </a:solidFill>
              </a:rPr>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pPr eaLnBrk="1" fontAlgn="auto" hangingPunct="1">
              <a:spcAft>
                <a:spcPts val="0"/>
              </a:spcAft>
              <a:defRPr/>
            </a:pPr>
            <a:r>
              <a:rPr lang="en-US" altLang="zh-CN" smtClean="0"/>
              <a:t>1.1</a:t>
            </a:r>
            <a:r>
              <a:rPr lang="zh-CN" altLang="en-US" smtClean="0"/>
              <a:t>信息与信息技术</a:t>
            </a:r>
            <a:endParaRPr lang="en-US" altLang="zh-CN"/>
          </a:p>
        </p:txBody>
      </p:sp>
      <p:sp>
        <p:nvSpPr>
          <p:cNvPr id="2" name="文本占位符 1"/>
          <p:cNvSpPr>
            <a:spLocks noGrp="1"/>
          </p:cNvSpPr>
          <p:nvPr>
            <p:ph type="body" idx="1"/>
          </p:nvPr>
        </p:nvSpPr>
        <p:spPr/>
        <p:txBody>
          <a:bodyPr/>
          <a:lstStyle/>
          <a:p>
            <a:endParaRPr lang="zh-CN" altLang="en-US"/>
          </a:p>
        </p:txBody>
      </p:sp>
      <p:sp>
        <p:nvSpPr>
          <p:cNvPr id="16389" name="Rectangle 8"/>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59458CA4-C5D8-4840-8742-DC1EC7776FA8}" type="slidenum">
              <a:rPr kumimoji="0" lang="zh-CN" altLang="en-US" sz="1000" smtClean="0">
                <a:solidFill>
                  <a:srgbClr val="FFFFFF"/>
                </a:solidFill>
              </a:rPr>
            </a:fld>
            <a:endParaRPr kumimoji="0" lang="en-US" altLang="zh-CN" sz="1000" smtClean="0">
              <a:solidFill>
                <a:srgbClr val="FFFFFF"/>
              </a:solidFill>
            </a:endParaRPr>
          </a:p>
        </p:txBody>
      </p:sp>
      <p:sp>
        <p:nvSpPr>
          <p:cNvPr id="5" name="Rectangle 7"/>
          <p:cNvSpPr>
            <a:spLocks noGrp="1" noChangeArrowheads="1"/>
          </p:cNvSpPr>
          <p:nvPr>
            <p:ph type="ftr" sz="quarter" idx="4294967295"/>
          </p:nvPr>
        </p:nvSpPr>
        <p:spPr>
          <a:xfrm>
            <a:off x="0" y="6245225"/>
            <a:ext cx="2895600" cy="476250"/>
          </a:xfrm>
        </p:spPr>
        <p:txBody>
          <a:bodyPr/>
          <a:lstStyle/>
          <a:p>
            <a:pPr>
              <a:defRPr/>
            </a:pPr>
            <a:r>
              <a:rPr lang="en-US" altLang="zh-CN"/>
              <a:t>Copyright</a:t>
            </a:r>
            <a:r>
              <a:rPr lang="en-US" altLang="zh-CN">
                <a:latin typeface="宋体"/>
              </a:rPr>
              <a:t>©</a:t>
            </a:r>
            <a:r>
              <a:rPr lang="zh-CN" altLang="en-US"/>
              <a:t>电子科技大学计算机学院</a:t>
            </a:r>
            <a:endParaRPr lang="zh-CN" altLang="en-US"/>
          </a:p>
        </p:txBody>
      </p:sp>
    </p:spTree>
  </p:cSld>
  <p:clrMapOvr>
    <a:masterClrMapping/>
  </p:clrMapOvr>
  <p:transition spd="slow">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0915" name="Rectangle 3"/>
          <p:cNvSpPr>
            <a:spLocks noGrp="1" noChangeArrowheads="1"/>
          </p:cNvSpPr>
          <p:nvPr>
            <p:ph idx="1"/>
          </p:nvPr>
        </p:nvSpPr>
        <p:spPr/>
        <p:txBody>
          <a:bodyPr/>
          <a:lstStyle/>
          <a:p>
            <a:r>
              <a:rPr lang="zh-CN" altLang="en-US" smtClean="0"/>
              <a:t>安全服务（</a:t>
            </a:r>
            <a:r>
              <a:rPr lang="en-US" altLang="zh-CN"/>
              <a:t>Security Service</a:t>
            </a:r>
            <a:r>
              <a:rPr lang="zh-CN" altLang="en-US"/>
              <a:t>）</a:t>
            </a:r>
            <a:endParaRPr lang="zh-CN" altLang="en-US"/>
          </a:p>
          <a:p>
            <a:pPr lvl="1"/>
            <a:r>
              <a:rPr lang="zh-CN" altLang="en-US" smtClean="0"/>
              <a:t>安全</a:t>
            </a:r>
            <a:r>
              <a:rPr lang="zh-CN" altLang="en-US"/>
              <a:t>防护</a:t>
            </a:r>
            <a:r>
              <a:rPr lang="zh-CN" altLang="en-US" smtClean="0"/>
              <a:t>措施，方法</a:t>
            </a:r>
            <a:endParaRPr lang="zh-CN" altLang="en-US" smtClean="0"/>
          </a:p>
          <a:p>
            <a:r>
              <a:rPr lang="zh-CN" altLang="en-US" smtClean="0"/>
              <a:t>安全机制</a:t>
            </a:r>
            <a:r>
              <a:rPr lang="zh-CN" altLang="en-AU"/>
              <a:t>（</a:t>
            </a:r>
            <a:r>
              <a:rPr lang="en-AU" altLang="zh-CN"/>
              <a:t>Security </a:t>
            </a:r>
            <a:r>
              <a:rPr lang="en-AU" altLang="zh-CN" smtClean="0"/>
              <a:t>Mechanism</a:t>
            </a:r>
            <a:r>
              <a:rPr lang="zh-CN" altLang="en-US" smtClean="0"/>
              <a:t>）</a:t>
            </a:r>
            <a:endParaRPr lang="en-US" altLang="zh-CN"/>
          </a:p>
          <a:p>
            <a:pPr lvl="1"/>
            <a:r>
              <a:rPr lang="zh-CN" altLang="en-US" smtClean="0"/>
              <a:t>实施</a:t>
            </a:r>
            <a:r>
              <a:rPr lang="zh-CN" altLang="en-US"/>
              <a:t>安全服务的</a:t>
            </a:r>
            <a:r>
              <a:rPr lang="zh-CN" altLang="en-US" smtClean="0"/>
              <a:t>机制</a:t>
            </a:r>
            <a:endParaRPr lang="zh-CN" altLang="en-AU" smtClean="0"/>
          </a:p>
          <a:p>
            <a:endParaRPr lang="zh-CN" altLang="en-US"/>
          </a:p>
        </p:txBody>
      </p:sp>
      <p:sp>
        <p:nvSpPr>
          <p:cNvPr id="550914" name="Rectangle 2"/>
          <p:cNvSpPr>
            <a:spLocks noGrp="1" noChangeArrowheads="1"/>
          </p:cNvSpPr>
          <p:nvPr>
            <p:ph type="title"/>
          </p:nvPr>
        </p:nvSpPr>
        <p:spPr/>
        <p:txBody>
          <a:bodyPr>
            <a:normAutofit/>
          </a:bodyPr>
          <a:lstStyle/>
          <a:p>
            <a:r>
              <a:rPr lang="zh-CN" altLang="en-US" smtClean="0"/>
              <a:t>安全服务与机制</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D19A8C2E-6934-4AA6-80F7-1B0C024DF731}" type="datetime1">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0915"/>
                                        </p:tgtEl>
                                        <p:attrNameLst>
                                          <p:attrName>style.visibility</p:attrName>
                                        </p:attrNameLst>
                                      </p:cBhvr>
                                      <p:to>
                                        <p:strVal val="visible"/>
                                      </p:to>
                                    </p:set>
                                    <p:anim calcmode="lin" valueType="num">
                                      <p:cBhvr additive="base">
                                        <p:cTn id="7" dur="500" fill="hold"/>
                                        <p:tgtEl>
                                          <p:spTgt spid="550915"/>
                                        </p:tgtEl>
                                        <p:attrNameLst>
                                          <p:attrName>ppt_x</p:attrName>
                                        </p:attrNameLst>
                                      </p:cBhvr>
                                      <p:tavLst>
                                        <p:tav tm="0">
                                          <p:val>
                                            <p:strVal val="#ppt_x"/>
                                          </p:val>
                                        </p:tav>
                                        <p:tav tm="100000">
                                          <p:val>
                                            <p:strVal val="#ppt_x"/>
                                          </p:val>
                                        </p:tav>
                                      </p:tavLst>
                                    </p:anim>
                                    <p:anim calcmode="lin" valueType="num">
                                      <p:cBhvr additive="base">
                                        <p:cTn id="8" dur="500" fill="hold"/>
                                        <p:tgtEl>
                                          <p:spTgt spid="5509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5"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5011" name="Rectangle 3"/>
          <p:cNvSpPr>
            <a:spLocks noGrp="1" noChangeArrowheads="1"/>
          </p:cNvSpPr>
          <p:nvPr>
            <p:ph idx="1"/>
          </p:nvPr>
        </p:nvSpPr>
        <p:spPr/>
        <p:txBody>
          <a:bodyPr/>
          <a:lstStyle/>
          <a:p>
            <a:r>
              <a:rPr lang="en-US" altLang="zh-CN" smtClean="0"/>
              <a:t>X.800</a:t>
            </a:r>
            <a:r>
              <a:rPr lang="zh-CN" altLang="en-US" smtClean="0"/>
              <a:t>：</a:t>
            </a:r>
            <a:r>
              <a:rPr lang="en-US" altLang="zh-CN" smtClean="0"/>
              <a:t>CCITT(</a:t>
            </a:r>
            <a:r>
              <a:rPr lang="zh-CN" altLang="en-US" smtClean="0"/>
              <a:t>国际电报电话咨询委员会</a:t>
            </a:r>
            <a:r>
              <a:rPr lang="en-US" altLang="zh-CN" smtClean="0"/>
              <a:t>)</a:t>
            </a:r>
            <a:r>
              <a:rPr lang="zh-CN" altLang="en-US" smtClean="0"/>
              <a:t>关于开放系统互连安全体系结构的建议</a:t>
            </a:r>
            <a:endParaRPr lang="en-US" altLang="zh-CN" smtClean="0"/>
          </a:p>
          <a:p>
            <a:r>
              <a:rPr lang="zh-CN" altLang="en-US" smtClean="0"/>
              <a:t>认证（</a:t>
            </a:r>
            <a:r>
              <a:rPr lang="en-US" smtClean="0"/>
              <a:t>Authentication</a:t>
            </a:r>
            <a:r>
              <a:rPr lang="zh-CN" altLang="en-US" smtClean="0"/>
              <a:t>） </a:t>
            </a:r>
            <a:endParaRPr lang="zh-CN" altLang="en-US" smtClean="0"/>
          </a:p>
          <a:p>
            <a:pPr lvl="1"/>
            <a:r>
              <a:rPr lang="zh-CN" altLang="en-US" smtClean="0"/>
              <a:t>为通信过程中的实体和数据来源提供鉴别服务 </a:t>
            </a:r>
            <a:endParaRPr lang="zh-CN" altLang="en-US" smtClean="0"/>
          </a:p>
          <a:p>
            <a:r>
              <a:rPr lang="zh-CN" altLang="en-US" smtClean="0"/>
              <a:t>访问控制（ </a:t>
            </a:r>
            <a:r>
              <a:rPr lang="en-US" smtClean="0"/>
              <a:t>Access Control</a:t>
            </a:r>
            <a:r>
              <a:rPr lang="zh-CN" altLang="en-US" smtClean="0"/>
              <a:t>）</a:t>
            </a:r>
            <a:endParaRPr lang="zh-CN" altLang="en-US" smtClean="0"/>
          </a:p>
          <a:p>
            <a:pPr lvl="1"/>
            <a:r>
              <a:rPr lang="zh-CN" altLang="en-US" smtClean="0"/>
              <a:t>保护受保护的资源不被非授权使用</a:t>
            </a:r>
            <a:endParaRPr lang="en-US" altLang="zh-CN" smtClean="0"/>
          </a:p>
          <a:p>
            <a:r>
              <a:rPr lang="zh-CN" altLang="en-US" smtClean="0"/>
              <a:t>机密性（</a:t>
            </a:r>
            <a:r>
              <a:rPr lang="en-US" smtClean="0"/>
              <a:t>Data Confidentiality</a:t>
            </a:r>
            <a:r>
              <a:rPr lang="zh-CN" altLang="en-US" smtClean="0"/>
              <a:t>） </a:t>
            </a:r>
            <a:endParaRPr lang="en-US" altLang="zh-CN" smtClean="0"/>
          </a:p>
          <a:p>
            <a:pPr lvl="1"/>
            <a:r>
              <a:rPr lang="zh-CN" altLang="en-US" smtClean="0"/>
              <a:t>保护数据不被非授权泄漏</a:t>
            </a:r>
            <a:endParaRPr lang="en-AU" altLang="zh-CN"/>
          </a:p>
        </p:txBody>
      </p:sp>
      <p:sp>
        <p:nvSpPr>
          <p:cNvPr id="555010" name="Rectangle 2"/>
          <p:cNvSpPr>
            <a:spLocks noGrp="1" noChangeArrowheads="1"/>
          </p:cNvSpPr>
          <p:nvPr>
            <p:ph type="title"/>
          </p:nvPr>
        </p:nvSpPr>
        <p:spPr/>
        <p:txBody>
          <a:bodyPr/>
          <a:lstStyle/>
          <a:p>
            <a:r>
              <a:rPr lang="en-US" smtClean="0"/>
              <a:t>X.800</a:t>
            </a:r>
            <a:r>
              <a:rPr lang="zh-CN" altLang="en-US" smtClean="0"/>
              <a:t>规定的安全服务</a:t>
            </a:r>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5011"/>
                                        </p:tgtEl>
                                        <p:attrNameLst>
                                          <p:attrName>style.visibility</p:attrName>
                                        </p:attrNameLst>
                                      </p:cBhvr>
                                      <p:to>
                                        <p:strVal val="visible"/>
                                      </p:to>
                                    </p:set>
                                    <p:anim calcmode="lin" valueType="num">
                                      <p:cBhvr additive="base">
                                        <p:cTn id="7" dur="500" fill="hold"/>
                                        <p:tgtEl>
                                          <p:spTgt spid="555011"/>
                                        </p:tgtEl>
                                        <p:attrNameLst>
                                          <p:attrName>ppt_x</p:attrName>
                                        </p:attrNameLst>
                                      </p:cBhvr>
                                      <p:tavLst>
                                        <p:tav tm="0">
                                          <p:val>
                                            <p:strVal val="#ppt_x"/>
                                          </p:val>
                                        </p:tav>
                                        <p:tav tm="100000">
                                          <p:val>
                                            <p:strVal val="#ppt_x"/>
                                          </p:val>
                                        </p:tav>
                                      </p:tavLst>
                                    </p:anim>
                                    <p:anim calcmode="lin" valueType="num">
                                      <p:cBhvr additive="base">
                                        <p:cTn id="8" dur="500" fill="hold"/>
                                        <p:tgtEl>
                                          <p:spTgt spid="555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3" name="Rectangle 3"/>
          <p:cNvSpPr>
            <a:spLocks noGrp="1" noChangeArrowheads="1"/>
          </p:cNvSpPr>
          <p:nvPr>
            <p:ph idx="1"/>
          </p:nvPr>
        </p:nvSpPr>
        <p:spPr/>
        <p:txBody>
          <a:bodyPr/>
          <a:lstStyle/>
          <a:p>
            <a:r>
              <a:rPr lang="zh-CN" altLang="en-US" smtClean="0"/>
              <a:t>完整性（</a:t>
            </a:r>
            <a:r>
              <a:rPr lang="en-US" smtClean="0"/>
              <a:t>Data Integrity</a:t>
            </a:r>
            <a:r>
              <a:rPr lang="zh-CN" altLang="en-US" smtClean="0"/>
              <a:t>） </a:t>
            </a:r>
            <a:endParaRPr lang="en-US" altLang="zh-CN" smtClean="0"/>
          </a:p>
          <a:p>
            <a:pPr lvl="1"/>
            <a:r>
              <a:rPr lang="zh-CN" altLang="en-US" smtClean="0"/>
              <a:t>确保接收方接收到的数据是发送方所发送的数据 </a:t>
            </a:r>
            <a:endParaRPr lang="en-AU" altLang="zh-CN" smtClean="0"/>
          </a:p>
          <a:p>
            <a:r>
              <a:rPr lang="zh-CN" altLang="en-US" smtClean="0"/>
              <a:t>不可抵赖性（</a:t>
            </a:r>
            <a:r>
              <a:rPr lang="en-US" smtClean="0"/>
              <a:t>Non-Repudiation</a:t>
            </a:r>
            <a:r>
              <a:rPr lang="zh-CN" altLang="en-US" smtClean="0"/>
              <a:t>，非否认） </a:t>
            </a:r>
            <a:endParaRPr lang="en-US" altLang="zh-CN" smtClean="0"/>
          </a:p>
          <a:p>
            <a:pPr lvl="1"/>
            <a:r>
              <a:rPr lang="zh-CN" altLang="en-US" smtClean="0"/>
              <a:t>防止通信中的任一实体否认它过去执行的某个操作或者行为 </a:t>
            </a:r>
            <a:endParaRPr lang="zh-CN" altLang="en-US" smtClean="0"/>
          </a:p>
          <a:p>
            <a:endParaRPr lang="zh-CN" altLang="en-US"/>
          </a:p>
        </p:txBody>
      </p:sp>
      <p:sp>
        <p:nvSpPr>
          <p:cNvPr id="645122" name="Rectangle 2"/>
          <p:cNvSpPr>
            <a:spLocks noGrp="1" noChangeArrowheads="1"/>
          </p:cNvSpPr>
          <p:nvPr>
            <p:ph type="title"/>
          </p:nvPr>
        </p:nvSpPr>
        <p:spPr/>
        <p:txBody>
          <a:bodyPr/>
          <a:lstStyle/>
          <a:p>
            <a:r>
              <a:rPr lang="en-US" smtClean="0"/>
              <a:t>X.800</a:t>
            </a:r>
            <a:r>
              <a:rPr lang="zh-CN" altLang="en-US" smtClean="0"/>
              <a:t>规定的安全服务（续）</a:t>
            </a:r>
            <a:endParaRPr lang="zh-CN" altLang="en-US"/>
          </a:p>
        </p:txBody>
      </p:sp>
    </p:spTree>
  </p:cSld>
  <p:clrMapOvr>
    <a:masterClrMapping/>
  </p:clrMapOvr>
  <p:transition spd="slow">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103" name="Rectangle 47"/>
          <p:cNvSpPr>
            <a:spLocks noGrp="1" noChangeArrowheads="1"/>
          </p:cNvSpPr>
          <p:nvPr>
            <p:ph type="title"/>
          </p:nvPr>
        </p:nvSpPr>
        <p:spPr/>
        <p:txBody>
          <a:bodyPr/>
          <a:lstStyle/>
          <a:p>
            <a:r>
              <a:rPr lang="en-US" sz="4400">
                <a:solidFill>
                  <a:srgbClr val="000066"/>
                </a:solidFill>
                <a:latin typeface="Times New Roman" panose="02020603050405020304" charset="0"/>
              </a:rPr>
              <a:t>X.800</a:t>
            </a:r>
            <a:r>
              <a:rPr lang="zh-CN" altLang="en-US" sz="4400">
                <a:solidFill>
                  <a:srgbClr val="000066"/>
                </a:solidFill>
                <a:latin typeface="Times New Roman" panose="02020603050405020304" charset="0"/>
              </a:rPr>
              <a:t>规定的安全服务（续）</a:t>
            </a:r>
            <a:endParaRPr lang="zh-CN" altLang="en-US" sz="4400">
              <a:solidFill>
                <a:srgbClr val="000066"/>
              </a:solidFill>
              <a:latin typeface="Times New Roman" panose="02020603050405020304" charset="0"/>
            </a:endParaRPr>
          </a:p>
        </p:txBody>
      </p:sp>
      <p:graphicFrame>
        <p:nvGraphicFramePr>
          <p:cNvPr id="557105" name="Group 49"/>
          <p:cNvGraphicFramePr>
            <a:graphicFrameLocks noGrp="1"/>
          </p:cNvGraphicFramePr>
          <p:nvPr/>
        </p:nvGraphicFramePr>
        <p:xfrm>
          <a:off x="468313" y="1184275"/>
          <a:ext cx="8207375" cy="5151120"/>
        </p:xfrm>
        <a:graphic>
          <a:graphicData uri="http://schemas.openxmlformats.org/drawingml/2006/table">
            <a:tbl>
              <a:tblPr/>
              <a:tblGrid>
                <a:gridCol w="3167062"/>
                <a:gridCol w="5040313"/>
              </a:tblGrid>
              <a:tr h="290513">
                <a:tc grid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安全服务</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344488">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主要安全服务</a:t>
                      </a:r>
                      <a:endPar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全称</a:t>
                      </a:r>
                      <a:endPar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7338">
                <a:tc row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认证（</a:t>
                      </a:r>
                      <a:r>
                        <a:rPr kumimoji="0" lang="en-US" altLang="zh-CN"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AU</a:t>
                      </a: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对等实体认证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数据起源认证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row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访问控制（</a:t>
                      </a:r>
                      <a:r>
                        <a:rPr kumimoji="0" lang="en-US" altLang="zh-CN"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AC</a:t>
                      </a: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自主访问控制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强制访问控制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rowSpan="4">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机密性（</a:t>
                      </a:r>
                      <a:r>
                        <a:rPr kumimoji="0" lang="en-US" altLang="zh-CN"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CO</a:t>
                      </a: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733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业务流机密性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rowSpan="5">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完整性（</a:t>
                      </a:r>
                      <a:r>
                        <a:rPr kumimoji="0" lang="en-US" altLang="zh-CN"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IN</a:t>
                      </a: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733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不可恢复的连接完整性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7338">
                <a:tc row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非否认（</a:t>
                      </a:r>
                      <a:r>
                        <a:rPr kumimoji="0" lang="en-US" altLang="zh-CN"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ND</a:t>
                      </a:r>
                      <a:r>
                        <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20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传递过程的非否认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pull/>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7" name="Rectangle 3"/>
          <p:cNvSpPr>
            <a:spLocks noGrp="1" noChangeArrowheads="1"/>
          </p:cNvSpPr>
          <p:nvPr>
            <p:ph idx="1"/>
          </p:nvPr>
        </p:nvSpPr>
        <p:spPr/>
        <p:txBody>
          <a:bodyPr>
            <a:normAutofit lnSpcReduction="10000"/>
          </a:bodyPr>
          <a:lstStyle/>
          <a:p>
            <a:r>
              <a:rPr lang="zh-CN" altLang="en-AU" smtClean="0"/>
              <a:t>加密（</a:t>
            </a:r>
            <a:r>
              <a:rPr lang="en-US" altLang="zh-CN" smtClean="0"/>
              <a:t>Encipherment</a:t>
            </a:r>
            <a:r>
              <a:rPr lang="zh-CN" altLang="en-US" smtClean="0"/>
              <a:t>）</a:t>
            </a:r>
            <a:endParaRPr lang="zh-CN" altLang="en-US" smtClean="0"/>
          </a:p>
          <a:p>
            <a:pPr lvl="1"/>
            <a:r>
              <a:rPr lang="zh-CN" altLang="en-US" smtClean="0"/>
              <a:t>为数据、通信业务流信息提供机密性，还为其他安全机制提供支撑 </a:t>
            </a:r>
            <a:endParaRPr lang="zh-CN" altLang="en-US" smtClean="0"/>
          </a:p>
          <a:p>
            <a:r>
              <a:rPr lang="zh-CN" altLang="en-US" smtClean="0"/>
              <a:t>数字签名机制（</a:t>
            </a:r>
            <a:r>
              <a:rPr lang="en-US" altLang="zh-CN" smtClean="0"/>
              <a:t>digital signatures</a:t>
            </a:r>
            <a:r>
              <a:rPr lang="zh-CN" altLang="en-US" smtClean="0"/>
              <a:t>）</a:t>
            </a:r>
            <a:endParaRPr lang="zh-CN" altLang="en-US" smtClean="0"/>
          </a:p>
          <a:p>
            <a:pPr lvl="1"/>
            <a:r>
              <a:rPr lang="zh-CN" altLang="en-US" smtClean="0"/>
              <a:t>签名技术的数字化 </a:t>
            </a:r>
            <a:endParaRPr lang="zh-CN" altLang="en-US" smtClean="0"/>
          </a:p>
          <a:p>
            <a:r>
              <a:rPr lang="zh-CN" altLang="en-US" smtClean="0"/>
              <a:t>访问控制机制（</a:t>
            </a:r>
            <a:r>
              <a:rPr lang="en-US" altLang="zh-CN" smtClean="0"/>
              <a:t>access controls</a:t>
            </a:r>
            <a:r>
              <a:rPr lang="zh-CN" altLang="en-US" smtClean="0"/>
              <a:t>） </a:t>
            </a:r>
            <a:endParaRPr lang="zh-CN" altLang="en-US" smtClean="0"/>
          </a:p>
          <a:p>
            <a:pPr lvl="1"/>
            <a:r>
              <a:rPr lang="zh-CN" altLang="en-US" smtClean="0"/>
              <a:t>保护受保护的资源不被非授权使用</a:t>
            </a:r>
            <a:endParaRPr lang="zh-CN" altLang="en-US" smtClean="0"/>
          </a:p>
          <a:p>
            <a:r>
              <a:rPr lang="zh-CN" altLang="en-US" smtClean="0"/>
              <a:t>数据完整性机制（</a:t>
            </a:r>
            <a:r>
              <a:rPr lang="en-US" altLang="zh-CN" smtClean="0"/>
              <a:t>data integrity</a:t>
            </a:r>
            <a:r>
              <a:rPr lang="zh-CN" altLang="en-US" smtClean="0"/>
              <a:t>）</a:t>
            </a:r>
            <a:endParaRPr lang="zh-CN" altLang="en-US" smtClean="0"/>
          </a:p>
          <a:p>
            <a:pPr lvl="1"/>
            <a:r>
              <a:rPr lang="zh-CN" altLang="en-US" smtClean="0"/>
              <a:t>指确保接收方接收到的数据是发送方所发送的数据 </a:t>
            </a:r>
            <a:endParaRPr lang="zh-CN" altLang="en-US"/>
          </a:p>
        </p:txBody>
      </p:sp>
      <p:sp>
        <p:nvSpPr>
          <p:cNvPr id="559106" name="Rectangle 2"/>
          <p:cNvSpPr>
            <a:spLocks noGrp="1" noChangeArrowheads="1"/>
          </p:cNvSpPr>
          <p:nvPr>
            <p:ph type="title"/>
          </p:nvPr>
        </p:nvSpPr>
        <p:spPr/>
        <p:txBody>
          <a:bodyPr/>
          <a:lstStyle/>
          <a:p>
            <a:r>
              <a:rPr lang="en-US" smtClean="0"/>
              <a:t>X.800</a:t>
            </a:r>
            <a:r>
              <a:rPr lang="zh-CN" altLang="en-US" smtClean="0"/>
              <a:t>规定的安全机制</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F09D315C-8ED4-4519-8CFA-DAF053FC1189}" type="datetime1">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9107"/>
                                        </p:tgtEl>
                                        <p:attrNameLst>
                                          <p:attrName>style.visibility</p:attrName>
                                        </p:attrNameLst>
                                      </p:cBhvr>
                                      <p:to>
                                        <p:strVal val="visible"/>
                                      </p:to>
                                    </p:set>
                                    <p:anim calcmode="lin" valueType="num">
                                      <p:cBhvr additive="base">
                                        <p:cTn id="7" dur="500" fill="hold"/>
                                        <p:tgtEl>
                                          <p:spTgt spid="559107"/>
                                        </p:tgtEl>
                                        <p:attrNameLst>
                                          <p:attrName>ppt_x</p:attrName>
                                        </p:attrNameLst>
                                      </p:cBhvr>
                                      <p:tavLst>
                                        <p:tav tm="0">
                                          <p:val>
                                            <p:strVal val="#ppt_x"/>
                                          </p:val>
                                        </p:tav>
                                        <p:tav tm="100000">
                                          <p:val>
                                            <p:strVal val="#ppt_x"/>
                                          </p:val>
                                        </p:tav>
                                      </p:tavLst>
                                    </p:anim>
                                    <p:anim calcmode="lin" valueType="num">
                                      <p:cBhvr additive="base">
                                        <p:cTn id="8" dur="500" fill="hold"/>
                                        <p:tgtEl>
                                          <p:spTgt spid="559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1" name="Rectangle 3"/>
          <p:cNvSpPr>
            <a:spLocks noGrp="1" noChangeArrowheads="1"/>
          </p:cNvSpPr>
          <p:nvPr>
            <p:ph idx="1"/>
          </p:nvPr>
        </p:nvSpPr>
        <p:spPr/>
        <p:txBody>
          <a:bodyPr>
            <a:normAutofit fontScale="92500" lnSpcReduction="20000"/>
          </a:bodyPr>
          <a:lstStyle/>
          <a:p>
            <a:r>
              <a:rPr lang="zh-CN" altLang="en-US" smtClean="0"/>
              <a:t>认证交换机制（</a:t>
            </a:r>
            <a:r>
              <a:rPr lang="en-US" altLang="zh-CN" smtClean="0"/>
              <a:t>authentication exchange</a:t>
            </a:r>
            <a:r>
              <a:rPr lang="zh-CN" altLang="en-US" smtClean="0"/>
              <a:t>） </a:t>
            </a:r>
            <a:endParaRPr lang="zh-CN" altLang="en-US" smtClean="0"/>
          </a:p>
          <a:p>
            <a:pPr lvl="1"/>
            <a:r>
              <a:rPr lang="zh-CN" altLang="en-US" smtClean="0"/>
              <a:t>在认证者和被认证者</a:t>
            </a:r>
            <a:r>
              <a:rPr lang="zh-CN" altLang="en-US"/>
              <a:t>之间共享某些信息</a:t>
            </a:r>
            <a:r>
              <a:rPr lang="zh-CN" altLang="en-US" smtClean="0"/>
              <a:t>实现认证</a:t>
            </a:r>
            <a:endParaRPr lang="zh-CN" altLang="en-US" smtClean="0"/>
          </a:p>
          <a:p>
            <a:r>
              <a:rPr lang="zh-CN" altLang="en-US" smtClean="0"/>
              <a:t>业务填充机制（</a:t>
            </a:r>
            <a:r>
              <a:rPr lang="en-US" altLang="zh-CN" smtClean="0"/>
              <a:t>traffic padding</a:t>
            </a:r>
            <a:r>
              <a:rPr lang="zh-CN" altLang="en-US" smtClean="0"/>
              <a:t>）</a:t>
            </a:r>
            <a:endParaRPr lang="zh-CN" altLang="en-US" smtClean="0"/>
          </a:p>
          <a:p>
            <a:pPr lvl="1"/>
            <a:r>
              <a:rPr lang="zh-CN" altLang="en-US" smtClean="0"/>
              <a:t>针对网络流量分析攻击，对</a:t>
            </a:r>
            <a:r>
              <a:rPr lang="zh-CN" altLang="en-US"/>
              <a:t>通信</a:t>
            </a:r>
            <a:r>
              <a:rPr lang="zh-CN" altLang="en-US" smtClean="0"/>
              <a:t>双方数据</a:t>
            </a:r>
            <a:r>
              <a:rPr lang="zh-CN" altLang="en-US"/>
              <a:t>流量的变化进行分析</a:t>
            </a:r>
            <a:r>
              <a:rPr lang="zh-CN" altLang="en-US" smtClean="0"/>
              <a:t>，如信源、宿、时间频率、路由等，推出有用信息</a:t>
            </a:r>
            <a:r>
              <a:rPr lang="zh-CN" altLang="en-US"/>
              <a:t>或线索</a:t>
            </a:r>
            <a:r>
              <a:rPr lang="zh-CN" altLang="en-US" smtClean="0"/>
              <a:t>。</a:t>
            </a:r>
            <a:endParaRPr lang="en-US" altLang="zh-CN" smtClean="0"/>
          </a:p>
          <a:p>
            <a:pPr lvl="1"/>
            <a:r>
              <a:rPr lang="zh-CN" altLang="en-US" smtClean="0"/>
              <a:t>发送额外数据掩盖正常通信流量特征，保护业务流机密性，</a:t>
            </a:r>
            <a:r>
              <a:rPr lang="en-US" altLang="zh-CN" smtClean="0"/>
              <a:t>eg. </a:t>
            </a:r>
            <a:r>
              <a:rPr lang="zh-CN" altLang="en-US" smtClean="0"/>
              <a:t>罪犯电话联络</a:t>
            </a:r>
            <a:endParaRPr lang="zh-CN" altLang="en-US" smtClean="0"/>
          </a:p>
          <a:p>
            <a:r>
              <a:rPr lang="zh-CN" altLang="en-AU" smtClean="0"/>
              <a:t>路由控制（</a:t>
            </a:r>
            <a:r>
              <a:rPr lang="en-US" altLang="zh-CN" smtClean="0"/>
              <a:t>Routing Control</a:t>
            </a:r>
            <a:r>
              <a:rPr lang="zh-CN" altLang="en-US" smtClean="0"/>
              <a:t>）</a:t>
            </a:r>
            <a:endParaRPr lang="zh-CN" altLang="en-US" smtClean="0"/>
          </a:p>
          <a:p>
            <a:pPr lvl="1"/>
            <a:r>
              <a:rPr lang="zh-CN" altLang="en-US" smtClean="0"/>
              <a:t>控制路由过程进行安全保护 </a:t>
            </a:r>
            <a:endParaRPr lang="zh-CN" altLang="en-US" smtClean="0"/>
          </a:p>
          <a:p>
            <a:r>
              <a:rPr lang="zh-CN" altLang="en-AU" smtClean="0"/>
              <a:t>公正机制（</a:t>
            </a:r>
            <a:r>
              <a:rPr lang="en-US" altLang="zh-CN" smtClean="0"/>
              <a:t>Notarization</a:t>
            </a:r>
            <a:r>
              <a:rPr lang="zh-CN" altLang="en-US" smtClean="0"/>
              <a:t>）</a:t>
            </a:r>
            <a:endParaRPr lang="zh-CN" altLang="en-US" smtClean="0"/>
          </a:p>
          <a:p>
            <a:pPr lvl="1"/>
            <a:r>
              <a:rPr lang="zh-CN" altLang="en-US" smtClean="0"/>
              <a:t>利用可信第三方来实现安全功能</a:t>
            </a:r>
            <a:endParaRPr lang="zh-CN" altLang="en-US" smtClean="0"/>
          </a:p>
          <a:p>
            <a:endParaRPr lang="zh-CN" altLang="en-US"/>
          </a:p>
        </p:txBody>
      </p:sp>
      <p:sp>
        <p:nvSpPr>
          <p:cNvPr id="647170" name="Rectangle 2"/>
          <p:cNvSpPr>
            <a:spLocks noGrp="1" noChangeArrowheads="1"/>
          </p:cNvSpPr>
          <p:nvPr>
            <p:ph type="title"/>
          </p:nvPr>
        </p:nvSpPr>
        <p:spPr/>
        <p:txBody>
          <a:bodyPr/>
          <a:lstStyle/>
          <a:p>
            <a:r>
              <a:rPr lang="en-US" smtClean="0"/>
              <a:t>X.800</a:t>
            </a:r>
            <a:r>
              <a:rPr lang="zh-CN" altLang="en-US" smtClean="0"/>
              <a:t>规定的安全机制（续）</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4B5B7406-CD35-4DD4-BCA6-BB7A398ECF46}" type="datetime1">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3"/>
          <p:cNvSpPr>
            <a:spLocks noGrp="1"/>
          </p:cNvSpPr>
          <p:nvPr>
            <p:ph type="dt" sz="quarter" idx="4294967295"/>
          </p:nvPr>
        </p:nvSpPr>
        <p:spPr>
          <a:xfrm>
            <a:off x="457200" y="6248400"/>
            <a:ext cx="2133600" cy="457200"/>
          </a:xfrm>
          <a:prstGeom prst="rect">
            <a:avLst/>
          </a:prstGeom>
          <a:noFill/>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0B015123-69E4-45B0-BD17-35E2AAA124FD}" type="datetime1">
              <a:rPr lang="zh-CN" altLang="en-US"/>
            </a:fld>
            <a:endParaRPr lang="en-US" altLang="zh-CN"/>
          </a:p>
        </p:txBody>
      </p:sp>
      <p:sp>
        <p:nvSpPr>
          <p:cNvPr id="28676" name="Rectangle 15"/>
          <p:cNvSpPr>
            <a:spLocks noGrp="1" noChangeArrowheads="1"/>
          </p:cNvSpPr>
          <p:nvPr>
            <p:ph type="title"/>
          </p:nvPr>
        </p:nvSpPr>
        <p:spPr/>
        <p:txBody>
          <a:bodyPr/>
          <a:lstStyle/>
          <a:p>
            <a:pPr eaLnBrk="1" hangingPunct="1"/>
            <a:r>
              <a:rPr lang="zh-CN" altLang="en-US" sz="4400" smtClean="0">
                <a:solidFill>
                  <a:srgbClr val="000066"/>
                </a:solidFill>
              </a:rPr>
              <a:t>温故而知新</a:t>
            </a:r>
            <a:r>
              <a:rPr lang="en-US" altLang="zh-CN" sz="4400" smtClean="0">
                <a:solidFill>
                  <a:srgbClr val="000066"/>
                </a:solidFill>
              </a:rPr>
              <a:t>——</a:t>
            </a:r>
            <a:r>
              <a:rPr lang="zh-CN" altLang="en-US" sz="4400" smtClean="0">
                <a:solidFill>
                  <a:srgbClr val="000066"/>
                </a:solidFill>
              </a:rPr>
              <a:t>安全体系结构</a:t>
            </a:r>
            <a:endParaRPr lang="zh-CN" altLang="en-US" sz="4400" smtClean="0">
              <a:solidFill>
                <a:srgbClr val="000066"/>
              </a:solidFill>
            </a:endParaRPr>
          </a:p>
        </p:txBody>
      </p:sp>
      <p:grpSp>
        <p:nvGrpSpPr>
          <p:cNvPr id="28677" name="Group 36"/>
          <p:cNvGrpSpPr/>
          <p:nvPr/>
        </p:nvGrpSpPr>
        <p:grpSpPr bwMode="auto">
          <a:xfrm>
            <a:off x="0" y="981075"/>
            <a:ext cx="8659813" cy="5495925"/>
            <a:chOff x="0" y="618"/>
            <a:chExt cx="5455" cy="3462"/>
          </a:xfrm>
        </p:grpSpPr>
        <p:sp>
          <p:nvSpPr>
            <p:cNvPr id="28678" name="Rectangle 3" descr="轮廓式菱形"/>
            <p:cNvSpPr>
              <a:spLocks noChangeArrowheads="1"/>
            </p:cNvSpPr>
            <p:nvPr/>
          </p:nvSpPr>
          <p:spPr bwMode="auto">
            <a:xfrm>
              <a:off x="2432" y="1979"/>
              <a:ext cx="912" cy="1134"/>
            </a:xfrm>
            <a:prstGeom prst="rect">
              <a:avLst/>
            </a:prstGeom>
            <a:pattFill prst="openDmnd">
              <a:fgClr>
                <a:schemeClr val="accent1"/>
              </a:fgClr>
              <a:bgClr>
                <a:srgbClr val="FFFFFF"/>
              </a:bgClr>
            </a:patt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sz="2400" b="1">
                  <a:solidFill>
                    <a:srgbClr val="CC0000"/>
                  </a:solidFill>
                </a:rPr>
                <a:t>安全服务</a:t>
              </a:r>
              <a:endParaRPr lang="en-US" altLang="zh-CN" sz="2400" b="1">
                <a:solidFill>
                  <a:srgbClr val="CC0000"/>
                </a:solidFill>
              </a:endParaRPr>
            </a:p>
          </p:txBody>
        </p:sp>
        <p:grpSp>
          <p:nvGrpSpPr>
            <p:cNvPr id="28679" name="Group 33"/>
            <p:cNvGrpSpPr/>
            <p:nvPr/>
          </p:nvGrpSpPr>
          <p:grpSpPr bwMode="auto">
            <a:xfrm>
              <a:off x="3424" y="1728"/>
              <a:ext cx="1814" cy="499"/>
              <a:chOff x="3424" y="1728"/>
              <a:chExt cx="1814" cy="499"/>
            </a:xfrm>
          </p:grpSpPr>
          <p:sp>
            <p:nvSpPr>
              <p:cNvPr id="28702" name="AutoShape 4"/>
              <p:cNvSpPr>
                <a:spLocks noChangeArrowheads="1"/>
              </p:cNvSpPr>
              <p:nvPr/>
            </p:nvSpPr>
            <p:spPr bwMode="auto">
              <a:xfrm>
                <a:off x="3424" y="1933"/>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28703" name="AutoShape 6"/>
              <p:cNvSpPr>
                <a:spLocks noChangeArrowheads="1"/>
              </p:cNvSpPr>
              <p:nvPr/>
            </p:nvSpPr>
            <p:spPr bwMode="auto">
              <a:xfrm>
                <a:off x="4363" y="1728"/>
                <a:ext cx="875" cy="499"/>
              </a:xfrm>
              <a:prstGeom prst="can">
                <a:avLst>
                  <a:gd name="adj" fmla="val 25000"/>
                </a:avLst>
              </a:prstGeom>
              <a:solidFill>
                <a:schemeClr val="accent1"/>
              </a:solidFill>
              <a:ln w="9525">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sz="2400" b="1">
                    <a:solidFill>
                      <a:srgbClr val="CC0000"/>
                    </a:solidFill>
                  </a:rPr>
                  <a:t>信息</a:t>
                </a:r>
                <a:endParaRPr lang="zh-CN" altLang="en-US" sz="2400" b="1">
                  <a:solidFill>
                    <a:srgbClr val="CC0000"/>
                  </a:solidFill>
                </a:endParaRPr>
              </a:p>
            </p:txBody>
          </p:sp>
        </p:grpSp>
        <p:grpSp>
          <p:nvGrpSpPr>
            <p:cNvPr id="28680" name="Group 31"/>
            <p:cNvGrpSpPr/>
            <p:nvPr/>
          </p:nvGrpSpPr>
          <p:grpSpPr bwMode="auto">
            <a:xfrm>
              <a:off x="0" y="1751"/>
              <a:ext cx="2273" cy="1876"/>
              <a:chOff x="0" y="1751"/>
              <a:chExt cx="2273" cy="1876"/>
            </a:xfrm>
          </p:grpSpPr>
          <p:sp>
            <p:nvSpPr>
              <p:cNvPr id="28698" name="AutoShape 2"/>
              <p:cNvSpPr>
                <a:spLocks noChangeArrowheads="1"/>
              </p:cNvSpPr>
              <p:nvPr/>
            </p:nvSpPr>
            <p:spPr bwMode="auto">
              <a:xfrm>
                <a:off x="1361" y="2476"/>
                <a:ext cx="912" cy="144"/>
              </a:xfrm>
              <a:prstGeom prst="rightArrow">
                <a:avLst>
                  <a:gd name="adj1" fmla="val 50000"/>
                  <a:gd name="adj2" fmla="val 158333"/>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nvGrpSpPr>
              <p:cNvPr id="28699" name="Group 8"/>
              <p:cNvGrpSpPr/>
              <p:nvPr/>
            </p:nvGrpSpPr>
            <p:grpSpPr bwMode="auto">
              <a:xfrm>
                <a:off x="0" y="1751"/>
                <a:ext cx="1331" cy="1876"/>
                <a:chOff x="0" y="1751"/>
                <a:chExt cx="1331" cy="1876"/>
              </a:xfrm>
            </p:grpSpPr>
            <p:sp>
              <p:nvSpPr>
                <p:cNvPr id="28700" name="Rectangle 9"/>
                <p:cNvSpPr>
                  <a:spLocks noChangeArrowheads="1"/>
                </p:cNvSpPr>
                <p:nvPr/>
              </p:nvSpPr>
              <p:spPr bwMode="auto">
                <a:xfrm>
                  <a:off x="385" y="3339"/>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400" b="1">
                      <a:solidFill>
                        <a:srgbClr val="CC0000"/>
                      </a:solidFill>
                    </a:rPr>
                    <a:t>攻击者</a:t>
                  </a:r>
                  <a:endParaRPr lang="zh-CN" altLang="en-US" sz="2400" b="1">
                    <a:solidFill>
                      <a:srgbClr val="CC0000"/>
                    </a:solidFill>
                  </a:endParaRPr>
                </a:p>
              </p:txBody>
            </p:sp>
            <p:pic>
              <p:nvPicPr>
                <p:cNvPr id="28701" name="Picture 10" descr="j029084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0" y="1751"/>
                  <a:ext cx="1331"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8681" name="Group 34"/>
            <p:cNvGrpSpPr/>
            <p:nvPr/>
          </p:nvGrpSpPr>
          <p:grpSpPr bwMode="auto">
            <a:xfrm>
              <a:off x="3470" y="2473"/>
              <a:ext cx="1985" cy="983"/>
              <a:chOff x="3470" y="2473"/>
              <a:chExt cx="1985" cy="983"/>
            </a:xfrm>
          </p:grpSpPr>
          <p:sp>
            <p:nvSpPr>
              <p:cNvPr id="28694" name="AutoShape 11"/>
              <p:cNvSpPr>
                <a:spLocks noChangeArrowheads="1"/>
              </p:cNvSpPr>
              <p:nvPr/>
            </p:nvSpPr>
            <p:spPr bwMode="auto">
              <a:xfrm>
                <a:off x="3470" y="2795"/>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nvGrpSpPr>
              <p:cNvPr id="28695" name="Group 29"/>
              <p:cNvGrpSpPr/>
              <p:nvPr/>
            </p:nvGrpSpPr>
            <p:grpSpPr bwMode="auto">
              <a:xfrm>
                <a:off x="4176" y="2473"/>
                <a:ext cx="1279" cy="983"/>
                <a:chOff x="4176" y="2473"/>
                <a:chExt cx="1279" cy="983"/>
              </a:xfrm>
            </p:grpSpPr>
            <p:graphicFrame>
              <p:nvGraphicFramePr>
                <p:cNvPr id="28696" name="Object 13"/>
                <p:cNvGraphicFramePr>
                  <a:graphicFrameLocks noChangeAspect="1"/>
                </p:cNvGraphicFramePr>
                <p:nvPr/>
              </p:nvGraphicFramePr>
              <p:xfrm>
                <a:off x="4286" y="2473"/>
                <a:ext cx="907" cy="729"/>
              </p:xfrm>
              <a:graphic>
                <a:graphicData uri="http://schemas.openxmlformats.org/presentationml/2006/ole">
                  <mc:AlternateContent xmlns:mc="http://schemas.openxmlformats.org/markup-compatibility/2006">
                    <mc:Choice xmlns:v="urn:schemas-microsoft-com:vml" Requires="v">
                      <p:oleObj spid="_x0000_s189480" name="Visio" r:id="rId2" imgW="2426970" imgH="2201545" progId="Visio.Drawing.6">
                        <p:embed/>
                      </p:oleObj>
                    </mc:Choice>
                    <mc:Fallback>
                      <p:oleObj name="Visio" r:id="rId2" imgW="2426970" imgH="2201545" progId="Visio.Drawing.6">
                        <p:embed/>
                        <p:pic>
                          <p:nvPicPr>
                            <p:cNvPr id="0" name="图片 1894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 y="2473"/>
                              <a:ext cx="907" cy="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7" name="Text Box 14"/>
                <p:cNvSpPr txBox="1">
                  <a:spLocks noChangeArrowheads="1"/>
                </p:cNvSpPr>
                <p:nvPr/>
              </p:nvSpPr>
              <p:spPr bwMode="auto">
                <a:xfrm>
                  <a:off x="4176" y="3168"/>
                  <a:ext cx="1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lang="zh-CN" altLang="en-US" b="1">
                      <a:solidFill>
                        <a:srgbClr val="CC0000"/>
                      </a:solidFill>
                    </a:rPr>
                    <a:t>信息</a:t>
                  </a:r>
                  <a:r>
                    <a:rPr lang="zh-CN" altLang="en-US" sz="2400" b="1" smtClean="0">
                      <a:solidFill>
                        <a:srgbClr val="CC0000"/>
                      </a:solidFill>
                    </a:rPr>
                    <a:t>系统</a:t>
                  </a:r>
                  <a:endParaRPr lang="zh-CN" altLang="en-US" sz="2400" b="1">
                    <a:solidFill>
                      <a:srgbClr val="CC0000"/>
                    </a:solidFill>
                  </a:endParaRPr>
                </a:p>
              </p:txBody>
            </p:sp>
          </p:grpSp>
        </p:grpSp>
        <p:grpSp>
          <p:nvGrpSpPr>
            <p:cNvPr id="28682" name="Group 32"/>
            <p:cNvGrpSpPr/>
            <p:nvPr/>
          </p:nvGrpSpPr>
          <p:grpSpPr bwMode="auto">
            <a:xfrm>
              <a:off x="2160" y="618"/>
              <a:ext cx="1504" cy="1270"/>
              <a:chOff x="2160" y="618"/>
              <a:chExt cx="1504" cy="1270"/>
            </a:xfrm>
          </p:grpSpPr>
          <p:sp>
            <p:nvSpPr>
              <p:cNvPr id="28688" name="AutoShape 17"/>
              <p:cNvSpPr>
                <a:spLocks noChangeArrowheads="1"/>
              </p:cNvSpPr>
              <p:nvPr/>
            </p:nvSpPr>
            <p:spPr bwMode="auto">
              <a:xfrm>
                <a:off x="2816" y="1516"/>
                <a:ext cx="192" cy="372"/>
              </a:xfrm>
              <a:prstGeom prst="upDownArrow">
                <a:avLst>
                  <a:gd name="adj1" fmla="val 50000"/>
                  <a:gd name="adj2" fmla="val 38750"/>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nvGrpSpPr>
              <p:cNvPr id="28689" name="Group 28"/>
              <p:cNvGrpSpPr/>
              <p:nvPr/>
            </p:nvGrpSpPr>
            <p:grpSpPr bwMode="auto">
              <a:xfrm>
                <a:off x="2160" y="618"/>
                <a:ext cx="1504" cy="862"/>
                <a:chOff x="2160" y="618"/>
                <a:chExt cx="1504" cy="862"/>
              </a:xfrm>
            </p:grpSpPr>
            <p:grpSp>
              <p:nvGrpSpPr>
                <p:cNvPr id="28690" name="Group 19"/>
                <p:cNvGrpSpPr/>
                <p:nvPr/>
              </p:nvGrpSpPr>
              <p:grpSpPr bwMode="auto">
                <a:xfrm>
                  <a:off x="2472" y="844"/>
                  <a:ext cx="907" cy="636"/>
                  <a:chOff x="4560" y="3168"/>
                  <a:chExt cx="974" cy="732"/>
                </a:xfrm>
              </p:grpSpPr>
              <p:pic>
                <p:nvPicPr>
                  <p:cNvPr id="28692" name="Picture 20" descr="j01497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 y="3168"/>
                    <a:ext cx="974"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Text Box 21"/>
                  <p:cNvSpPr txBox="1">
                    <a:spLocks noChangeArrowheads="1"/>
                  </p:cNvSpPr>
                  <p:nvPr/>
                </p:nvSpPr>
                <p:spPr bwMode="auto">
                  <a:xfrm>
                    <a:off x="5029" y="3343"/>
                    <a:ext cx="1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sz="1600" b="1"/>
                  </a:p>
                </p:txBody>
              </p:sp>
            </p:grpSp>
            <p:sp>
              <p:nvSpPr>
                <p:cNvPr id="28691" name="Text Box 22"/>
                <p:cNvSpPr txBox="1">
                  <a:spLocks noChangeArrowheads="1"/>
                </p:cNvSpPr>
                <p:nvPr/>
              </p:nvSpPr>
              <p:spPr bwMode="auto">
                <a:xfrm>
                  <a:off x="2160" y="618"/>
                  <a:ext cx="1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2400" b="1">
                      <a:solidFill>
                        <a:srgbClr val="CC0000"/>
                      </a:solidFill>
                      <a:latin typeface="Tahoma" pitchFamily="34" charset="0"/>
                    </a:rPr>
                    <a:t>安全需求与策略</a:t>
                  </a:r>
                  <a:endParaRPr lang="zh-CN" altLang="en-US" sz="2400">
                    <a:latin typeface="Tahoma" pitchFamily="34" charset="0"/>
                  </a:endParaRPr>
                </a:p>
              </p:txBody>
            </p:sp>
          </p:grpSp>
        </p:grpSp>
        <p:grpSp>
          <p:nvGrpSpPr>
            <p:cNvPr id="28683" name="Group 35"/>
            <p:cNvGrpSpPr/>
            <p:nvPr/>
          </p:nvGrpSpPr>
          <p:grpSpPr bwMode="auto">
            <a:xfrm>
              <a:off x="2423" y="3067"/>
              <a:ext cx="1177" cy="1013"/>
              <a:chOff x="2423" y="3067"/>
              <a:chExt cx="1177" cy="1013"/>
            </a:xfrm>
          </p:grpSpPr>
          <p:sp>
            <p:nvSpPr>
              <p:cNvPr id="28684" name="AutoShape 24"/>
              <p:cNvSpPr>
                <a:spLocks noChangeArrowheads="1"/>
              </p:cNvSpPr>
              <p:nvPr/>
            </p:nvSpPr>
            <p:spPr bwMode="auto">
              <a:xfrm>
                <a:off x="2816" y="3067"/>
                <a:ext cx="192" cy="417"/>
              </a:xfrm>
              <a:prstGeom prst="upDownArrow">
                <a:avLst>
                  <a:gd name="adj1" fmla="val 50000"/>
                  <a:gd name="adj2" fmla="val 43438"/>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nvGrpSpPr>
              <p:cNvPr id="28685" name="Group 30"/>
              <p:cNvGrpSpPr/>
              <p:nvPr/>
            </p:nvGrpSpPr>
            <p:grpSpPr bwMode="auto">
              <a:xfrm>
                <a:off x="2423" y="3484"/>
                <a:ext cx="1177" cy="596"/>
                <a:chOff x="2423" y="3484"/>
                <a:chExt cx="1177" cy="596"/>
              </a:xfrm>
            </p:grpSpPr>
            <p:sp>
              <p:nvSpPr>
                <p:cNvPr id="28686" name="AutoShape 26" descr="瓦形"/>
                <p:cNvSpPr>
                  <a:spLocks noChangeArrowheads="1"/>
                </p:cNvSpPr>
                <p:nvPr/>
              </p:nvSpPr>
              <p:spPr bwMode="auto">
                <a:xfrm>
                  <a:off x="2432" y="3484"/>
                  <a:ext cx="960" cy="354"/>
                </a:xfrm>
                <a:prstGeom prst="bevel">
                  <a:avLst>
                    <a:gd name="adj" fmla="val 12500"/>
                  </a:avLst>
                </a:prstGeom>
                <a:pattFill prst="shingle">
                  <a:fgClr>
                    <a:schemeClr val="accent1"/>
                  </a:fgClr>
                  <a:bgClr>
                    <a:schemeClr val="bg1"/>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en-US" altLang="zh-CN" b="1">
                    <a:solidFill>
                      <a:srgbClr val="CC0000"/>
                    </a:solidFill>
                  </a:endParaRPr>
                </a:p>
              </p:txBody>
            </p:sp>
            <p:sp>
              <p:nvSpPr>
                <p:cNvPr id="28687" name="Text Box 27"/>
                <p:cNvSpPr txBox="1">
                  <a:spLocks noChangeArrowheads="1"/>
                </p:cNvSpPr>
                <p:nvPr/>
              </p:nvSpPr>
              <p:spPr bwMode="auto">
                <a:xfrm>
                  <a:off x="2423" y="3792"/>
                  <a:ext cx="1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400" b="1">
                      <a:solidFill>
                        <a:srgbClr val="CC0000"/>
                      </a:solidFill>
                      <a:latin typeface="Tahoma" pitchFamily="34" charset="0"/>
                    </a:rPr>
                    <a:t>安全机制</a:t>
                  </a:r>
                  <a:endParaRPr lang="zh-CN" altLang="en-US" sz="2400" b="1">
                    <a:solidFill>
                      <a:srgbClr val="CC0000"/>
                    </a:solidFill>
                    <a:latin typeface="Tahoma" pitchFamily="34" charset="0"/>
                  </a:endParaRPr>
                </a:p>
              </p:txBody>
            </p:sp>
          </p:grpSp>
        </p:grpSp>
      </p:grpSp>
      <p:pic>
        <p:nvPicPr>
          <p:cNvPr id="28675" name="Picture 7" descr="BS00294_"/>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rcRect/>
          <a:stretch>
            <a:fillRect/>
          </a:stretch>
        </p:blipFill>
        <p:spPr>
          <a:xfrm>
            <a:off x="7273794" y="2554204"/>
            <a:ext cx="693999" cy="506037"/>
          </a:xfrm>
          <a:solidFill>
            <a:schemeClr val="accent1"/>
          </a:solidFill>
          <a:extLst>
            <a:ext uri="{91240B29-F687-4F45-9708-019B960494DF}">
              <a14:hiddenLine xmlns:a14="http://schemas.microsoft.com/office/drawing/2010/main" w="9525">
                <a:solidFill>
                  <a:schemeClr val="folHlink"/>
                </a:solidFill>
                <a:miter lim="800000"/>
                <a:headEnd/>
                <a:tailEnd/>
              </a14:hiddenLine>
            </a:ext>
          </a:extLst>
        </p:spPr>
      </p:pic>
      <p:sp>
        <p:nvSpPr>
          <p:cNvPr id="32" name="Oval 20"/>
          <p:cNvSpPr>
            <a:spLocks noChangeArrowheads="1"/>
          </p:cNvSpPr>
          <p:nvPr/>
        </p:nvSpPr>
        <p:spPr bwMode="auto">
          <a:xfrm>
            <a:off x="3131722" y="1242218"/>
            <a:ext cx="2971800" cy="5463381"/>
          </a:xfrm>
          <a:prstGeom prst="ellipse">
            <a:avLst/>
          </a:prstGeom>
          <a:noFill/>
          <a:ln w="9525">
            <a:solidFill>
              <a:schemeClr val="tx1"/>
            </a:solidFill>
            <a:prstDash val="lgDash"/>
            <a:round/>
          </a:ln>
          <a:effectLst/>
        </p:spPr>
        <p:txBody>
          <a:bodyPr wrap="none" anchor="ctr"/>
          <a:lstStyle/>
          <a:p>
            <a:endParaRPr lang="zh-CN" altLang="en-US"/>
          </a:p>
        </p:txBody>
      </p:sp>
      <p:sp>
        <p:nvSpPr>
          <p:cNvPr id="33" name="Text Box 21"/>
          <p:cNvSpPr txBox="1">
            <a:spLocks noChangeArrowheads="1"/>
          </p:cNvSpPr>
          <p:nvPr/>
        </p:nvSpPr>
        <p:spPr bwMode="auto">
          <a:xfrm>
            <a:off x="5816600" y="1796967"/>
            <a:ext cx="2292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rPr>
              <a:t>Security Architecture</a:t>
            </a:r>
            <a:endParaRPr lang="en-US" altLang="zh-CN">
              <a:latin typeface="Arial" panose="020B0604020202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64" name="Rectangle 12"/>
          <p:cNvSpPr>
            <a:spLocks noGrp="1" noChangeArrowheads="1"/>
          </p:cNvSpPr>
          <p:nvPr>
            <p:ph type="title"/>
          </p:nvPr>
        </p:nvSpPr>
        <p:spPr/>
        <p:txBody>
          <a:bodyPr/>
          <a:lstStyle/>
          <a:p>
            <a:r>
              <a:rPr lang="zh-CN" altLang="en-US" sz="4400">
                <a:solidFill>
                  <a:srgbClr val="000066"/>
                </a:solidFill>
              </a:rPr>
              <a:t>温故而知新</a:t>
            </a:r>
            <a:r>
              <a:rPr lang="en-US" altLang="zh-CN" sz="4400">
                <a:solidFill>
                  <a:srgbClr val="000066"/>
                </a:solidFill>
              </a:rPr>
              <a:t>——</a:t>
            </a:r>
            <a:r>
              <a:rPr lang="zh-CN" altLang="en-US" sz="4400" smtClean="0">
                <a:solidFill>
                  <a:srgbClr val="000066"/>
                </a:solidFill>
                <a:latin typeface="Times New Roman" panose="02020603050405020304" charset="0"/>
              </a:rPr>
              <a:t>安全</a:t>
            </a:r>
            <a:r>
              <a:rPr lang="zh-CN" altLang="en-US" sz="4400">
                <a:solidFill>
                  <a:srgbClr val="000066"/>
                </a:solidFill>
                <a:latin typeface="Times New Roman" panose="02020603050405020304" charset="0"/>
              </a:rPr>
              <a:t>体系结构</a:t>
            </a:r>
            <a:endParaRPr lang="zh-CN" altLang="en-US" sz="4400">
              <a:solidFill>
                <a:srgbClr val="000066"/>
              </a:solidFill>
              <a:latin typeface="Times New Roman" panose="02020603050405020304" charset="0"/>
            </a:endParaRPr>
          </a:p>
        </p:txBody>
      </p:sp>
      <p:sp>
        <p:nvSpPr>
          <p:cNvPr id="14" name="日期占位符 3"/>
          <p:cNvSpPr>
            <a:spLocks noGrp="1"/>
          </p:cNvSpPr>
          <p:nvPr>
            <p:ph type="dt" sz="half" idx="4294967295"/>
          </p:nvPr>
        </p:nvSpPr>
        <p:spPr>
          <a:xfrm>
            <a:off x="5129336" y="6407944"/>
            <a:ext cx="1026840" cy="450056"/>
          </a:xfrm>
          <a:prstGeom prst="rect">
            <a:avLst/>
          </a:prstGeom>
        </p:spPr>
        <p:txBody>
          <a:bodyPr/>
          <a:lstStyle/>
          <a:p>
            <a:fld id="{020C4116-79B1-47E2-9C98-11D1C155ECEA}" type="datetime1">
              <a:rPr lang="zh-CN" altLang="en-US"/>
            </a:fld>
            <a:endParaRPr lang="en-US" altLang="zh-CN"/>
          </a:p>
        </p:txBody>
      </p:sp>
      <p:grpSp>
        <p:nvGrpSpPr>
          <p:cNvPr id="561165" name="Group 13"/>
          <p:cNvGrpSpPr/>
          <p:nvPr/>
        </p:nvGrpSpPr>
        <p:grpSpPr bwMode="auto">
          <a:xfrm>
            <a:off x="1981200" y="1143000"/>
            <a:ext cx="4176713" cy="4752975"/>
            <a:chOff x="1628" y="799"/>
            <a:chExt cx="2631" cy="2994"/>
          </a:xfrm>
        </p:grpSpPr>
        <p:sp>
          <p:nvSpPr>
            <p:cNvPr id="561166"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67"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endParaRPr lang="zh-CN" altLang="en-US" sz="2400" b="1">
                <a:solidFill>
                  <a:schemeClr val="bg1"/>
                </a:solidFill>
              </a:endParaRPr>
            </a:p>
          </p:txBody>
        </p:sp>
        <p:sp>
          <p:nvSpPr>
            <p:cNvPr id="561168"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endParaRPr lang="zh-CN" altLang="en-US" sz="2400" b="1">
                <a:solidFill>
                  <a:schemeClr val="bg1"/>
                </a:solidFill>
              </a:endParaRPr>
            </a:p>
          </p:txBody>
        </p:sp>
        <p:sp>
          <p:nvSpPr>
            <p:cNvPr id="561169"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endParaRPr lang="zh-CN" altLang="en-US" sz="2400" b="1">
                <a:solidFill>
                  <a:schemeClr val="bg1"/>
                </a:solidFill>
              </a:endParaRPr>
            </a:p>
          </p:txBody>
        </p:sp>
        <p:sp>
          <p:nvSpPr>
            <p:cNvPr id="561170"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安全服务与安全机制的关系</a:t>
              </a:r>
              <a:endParaRPr lang="zh-CN" altLang="en-US" sz="2400" b="1">
                <a:solidFill>
                  <a:srgbClr val="CC0000"/>
                </a:solidFill>
              </a:endParaRPr>
            </a:p>
          </p:txBody>
        </p:sp>
        <p:sp>
          <p:nvSpPr>
            <p:cNvPr id="561171"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endParaRPr lang="zh-CN" altLang="en-US" sz="2400" b="1">
                <a:solidFill>
                  <a:schemeClr val="bg1"/>
                </a:solidFill>
              </a:endParaRPr>
            </a:p>
          </p:txBody>
        </p:sp>
        <p:sp>
          <p:nvSpPr>
            <p:cNvPr id="561172"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3"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4"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5"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5011" name="Rectangle 3"/>
          <p:cNvSpPr>
            <a:spLocks noGrp="1" noChangeArrowheads="1"/>
          </p:cNvSpPr>
          <p:nvPr>
            <p:ph idx="1"/>
          </p:nvPr>
        </p:nvSpPr>
        <p:spPr/>
        <p:txBody>
          <a:bodyPr/>
          <a:lstStyle/>
          <a:p>
            <a:r>
              <a:rPr lang="zh-CN" altLang="en-US" smtClean="0"/>
              <a:t>认证（</a:t>
            </a:r>
            <a:r>
              <a:rPr lang="en-US" smtClean="0"/>
              <a:t>Authentication</a:t>
            </a:r>
            <a:r>
              <a:rPr lang="zh-CN" altLang="en-US" smtClean="0"/>
              <a:t>） </a:t>
            </a:r>
            <a:endParaRPr lang="zh-CN" altLang="en-US" smtClean="0"/>
          </a:p>
          <a:p>
            <a:r>
              <a:rPr lang="zh-CN" altLang="en-US" smtClean="0"/>
              <a:t>访问控制（ </a:t>
            </a:r>
            <a:r>
              <a:rPr lang="en-US" smtClean="0"/>
              <a:t>Access Control</a:t>
            </a:r>
            <a:r>
              <a:rPr lang="zh-CN" altLang="en-US" smtClean="0"/>
              <a:t>） </a:t>
            </a:r>
            <a:endParaRPr lang="zh-CN" altLang="en-US" smtClean="0"/>
          </a:p>
          <a:p>
            <a:r>
              <a:rPr lang="zh-CN" altLang="en-US" smtClean="0"/>
              <a:t>机密性（</a:t>
            </a:r>
            <a:r>
              <a:rPr lang="en-US" smtClean="0"/>
              <a:t>Data Confidentiality</a:t>
            </a:r>
            <a:r>
              <a:rPr lang="zh-CN" altLang="en-US" smtClean="0"/>
              <a:t>） </a:t>
            </a:r>
            <a:endParaRPr lang="zh-CN" altLang="en-US" smtClean="0"/>
          </a:p>
          <a:p>
            <a:pPr lvl="0"/>
            <a:r>
              <a:rPr lang="zh-CN" altLang="en-US" smtClean="0"/>
              <a:t>完整性（</a:t>
            </a:r>
            <a:r>
              <a:rPr lang="en-US" smtClean="0"/>
              <a:t>Data Integrity</a:t>
            </a:r>
            <a:r>
              <a:rPr lang="zh-CN" altLang="en-US" smtClean="0"/>
              <a:t>）</a:t>
            </a:r>
            <a:endParaRPr lang="en-AU" altLang="zh-CN" smtClean="0"/>
          </a:p>
          <a:p>
            <a:r>
              <a:rPr lang="zh-CN" altLang="en-US" smtClean="0"/>
              <a:t>不可抵赖性（</a:t>
            </a:r>
            <a:r>
              <a:rPr lang="en-US" smtClean="0"/>
              <a:t>Non-Repudiation</a:t>
            </a:r>
            <a:r>
              <a:rPr lang="zh-CN" altLang="en-US" smtClean="0"/>
              <a:t>，非否认）</a:t>
            </a:r>
            <a:endParaRPr lang="en-US" altLang="zh-CN" smtClean="0"/>
          </a:p>
        </p:txBody>
      </p:sp>
      <p:sp>
        <p:nvSpPr>
          <p:cNvPr id="555010" name="Rectangle 2"/>
          <p:cNvSpPr>
            <a:spLocks noGrp="1" noChangeArrowheads="1"/>
          </p:cNvSpPr>
          <p:nvPr>
            <p:ph type="title"/>
          </p:nvPr>
        </p:nvSpPr>
        <p:spPr/>
        <p:txBody>
          <a:bodyPr>
            <a:normAutofit fontScale="90000"/>
          </a:bodyPr>
          <a:lstStyle/>
          <a:p>
            <a:r>
              <a:rPr lang="zh-CN" altLang="en-US" sz="4000">
                <a:solidFill>
                  <a:srgbClr val="000066"/>
                </a:solidFill>
              </a:rPr>
              <a:t>温故而知新</a:t>
            </a:r>
            <a:r>
              <a:rPr lang="en-US" altLang="zh-CN" sz="4000">
                <a:solidFill>
                  <a:srgbClr val="000066"/>
                </a:solidFill>
              </a:rPr>
              <a:t>—— </a:t>
            </a:r>
            <a:r>
              <a:rPr lang="en-US" smtClean="0"/>
              <a:t>X.800</a:t>
            </a:r>
            <a:r>
              <a:rPr lang="zh-CN" altLang="en-US" smtClean="0"/>
              <a:t>规定的安全服务</a:t>
            </a:r>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5011"/>
                                        </p:tgtEl>
                                        <p:attrNameLst>
                                          <p:attrName>style.visibility</p:attrName>
                                        </p:attrNameLst>
                                      </p:cBhvr>
                                      <p:to>
                                        <p:strVal val="visible"/>
                                      </p:to>
                                    </p:set>
                                    <p:anim calcmode="lin" valueType="num">
                                      <p:cBhvr additive="base">
                                        <p:cTn id="7" dur="500" fill="hold"/>
                                        <p:tgtEl>
                                          <p:spTgt spid="555011"/>
                                        </p:tgtEl>
                                        <p:attrNameLst>
                                          <p:attrName>ppt_x</p:attrName>
                                        </p:attrNameLst>
                                      </p:cBhvr>
                                      <p:tavLst>
                                        <p:tav tm="0">
                                          <p:val>
                                            <p:strVal val="#ppt_x"/>
                                          </p:val>
                                        </p:tav>
                                        <p:tav tm="100000">
                                          <p:val>
                                            <p:strVal val="#ppt_x"/>
                                          </p:val>
                                        </p:tav>
                                      </p:tavLst>
                                    </p:anim>
                                    <p:anim calcmode="lin" valueType="num">
                                      <p:cBhvr additive="base">
                                        <p:cTn id="8" dur="500" fill="hold"/>
                                        <p:tgtEl>
                                          <p:spTgt spid="555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7" name="Rectangle 3"/>
          <p:cNvSpPr>
            <a:spLocks noGrp="1" noChangeArrowheads="1"/>
          </p:cNvSpPr>
          <p:nvPr>
            <p:ph idx="1"/>
          </p:nvPr>
        </p:nvSpPr>
        <p:spPr/>
        <p:txBody>
          <a:bodyPr>
            <a:normAutofit lnSpcReduction="10000"/>
          </a:bodyPr>
          <a:lstStyle/>
          <a:p>
            <a:r>
              <a:rPr lang="zh-CN" altLang="en-AU" smtClean="0"/>
              <a:t>加密（</a:t>
            </a:r>
            <a:r>
              <a:rPr lang="en-US" altLang="zh-CN" smtClean="0"/>
              <a:t>Encipherment</a:t>
            </a:r>
            <a:r>
              <a:rPr lang="zh-CN" altLang="en-US" smtClean="0"/>
              <a:t>）</a:t>
            </a:r>
            <a:endParaRPr lang="zh-CN" altLang="en-US" smtClean="0"/>
          </a:p>
          <a:p>
            <a:r>
              <a:rPr lang="zh-CN" altLang="en-US" smtClean="0"/>
              <a:t>数字签名机制（</a:t>
            </a:r>
            <a:r>
              <a:rPr lang="en-US" altLang="zh-CN" smtClean="0"/>
              <a:t>digital signatures</a:t>
            </a:r>
            <a:r>
              <a:rPr lang="zh-CN" altLang="en-US" smtClean="0"/>
              <a:t>）</a:t>
            </a:r>
            <a:endParaRPr lang="zh-CN" altLang="en-US" smtClean="0"/>
          </a:p>
          <a:p>
            <a:r>
              <a:rPr lang="zh-CN" altLang="en-US" smtClean="0"/>
              <a:t>访问控制机制（</a:t>
            </a:r>
            <a:r>
              <a:rPr lang="en-US" altLang="zh-CN" smtClean="0"/>
              <a:t>access controls</a:t>
            </a:r>
            <a:r>
              <a:rPr lang="zh-CN" altLang="en-US" smtClean="0"/>
              <a:t>） </a:t>
            </a:r>
            <a:endParaRPr lang="zh-CN" altLang="en-US" smtClean="0"/>
          </a:p>
          <a:p>
            <a:r>
              <a:rPr lang="zh-CN" altLang="en-US" smtClean="0"/>
              <a:t>数据完整性机制（</a:t>
            </a:r>
            <a:r>
              <a:rPr lang="en-US" altLang="zh-CN" smtClean="0"/>
              <a:t>data integrity</a:t>
            </a:r>
            <a:r>
              <a:rPr lang="zh-CN" altLang="en-US" smtClean="0"/>
              <a:t>）</a:t>
            </a:r>
            <a:endParaRPr lang="zh-CN" altLang="en-US" smtClean="0"/>
          </a:p>
          <a:p>
            <a:r>
              <a:rPr lang="zh-CN" altLang="en-US" smtClean="0"/>
              <a:t>认证交换机制（</a:t>
            </a:r>
            <a:r>
              <a:rPr lang="en-US" altLang="zh-CN" smtClean="0"/>
              <a:t>authentication exchange</a:t>
            </a:r>
            <a:r>
              <a:rPr lang="zh-CN" altLang="en-US" smtClean="0"/>
              <a:t>） </a:t>
            </a:r>
            <a:endParaRPr lang="zh-CN" altLang="en-US" smtClean="0"/>
          </a:p>
          <a:p>
            <a:r>
              <a:rPr lang="zh-CN" altLang="en-US" smtClean="0"/>
              <a:t>业务填充机制（</a:t>
            </a:r>
            <a:r>
              <a:rPr lang="en-US" altLang="zh-CN" smtClean="0"/>
              <a:t>traffic padding</a:t>
            </a:r>
            <a:r>
              <a:rPr lang="zh-CN" altLang="en-US" smtClean="0"/>
              <a:t>）</a:t>
            </a:r>
            <a:endParaRPr lang="zh-CN" altLang="en-US" smtClean="0"/>
          </a:p>
          <a:p>
            <a:r>
              <a:rPr lang="zh-CN" altLang="en-AU" smtClean="0"/>
              <a:t>路由控制（</a:t>
            </a:r>
            <a:r>
              <a:rPr lang="en-US" altLang="zh-CN" smtClean="0"/>
              <a:t>Routing Control</a:t>
            </a:r>
            <a:r>
              <a:rPr lang="zh-CN" altLang="en-US" smtClean="0"/>
              <a:t>）</a:t>
            </a:r>
            <a:endParaRPr lang="zh-CN" altLang="en-US" smtClean="0"/>
          </a:p>
          <a:p>
            <a:r>
              <a:rPr lang="zh-CN" altLang="en-AU" smtClean="0"/>
              <a:t>公正机制（</a:t>
            </a:r>
            <a:r>
              <a:rPr lang="en-US" altLang="zh-CN" smtClean="0"/>
              <a:t>Notarization</a:t>
            </a:r>
            <a:r>
              <a:rPr lang="zh-CN" altLang="en-US" smtClean="0"/>
              <a:t>）</a:t>
            </a:r>
            <a:endParaRPr lang="zh-CN" altLang="en-US" smtClean="0"/>
          </a:p>
        </p:txBody>
      </p:sp>
      <p:sp>
        <p:nvSpPr>
          <p:cNvPr id="559106" name="Rectangle 2"/>
          <p:cNvSpPr>
            <a:spLocks noGrp="1" noChangeArrowheads="1"/>
          </p:cNvSpPr>
          <p:nvPr>
            <p:ph type="title"/>
          </p:nvPr>
        </p:nvSpPr>
        <p:spPr/>
        <p:txBody>
          <a:bodyPr>
            <a:normAutofit fontScale="90000"/>
          </a:bodyPr>
          <a:lstStyle/>
          <a:p>
            <a:r>
              <a:rPr lang="zh-CN" altLang="en-US"/>
              <a:t>温故而知新</a:t>
            </a:r>
            <a:r>
              <a:rPr lang="en-US" altLang="zh-CN"/>
              <a:t>—— </a:t>
            </a:r>
            <a:r>
              <a:rPr lang="en-US" smtClean="0"/>
              <a:t>X.800</a:t>
            </a:r>
            <a:r>
              <a:rPr lang="zh-CN" altLang="en-US" smtClean="0"/>
              <a:t>规定的安全机制</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F09D315C-8ED4-4519-8CFA-DAF053FC1189}" type="datetime1">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9107"/>
                                        </p:tgtEl>
                                        <p:attrNameLst>
                                          <p:attrName>style.visibility</p:attrName>
                                        </p:attrNameLst>
                                      </p:cBhvr>
                                      <p:to>
                                        <p:strVal val="visible"/>
                                      </p:to>
                                    </p:set>
                                    <p:anim calcmode="lin" valueType="num">
                                      <p:cBhvr additive="base">
                                        <p:cTn id="7" dur="500" fill="hold"/>
                                        <p:tgtEl>
                                          <p:spTgt spid="559107"/>
                                        </p:tgtEl>
                                        <p:attrNameLst>
                                          <p:attrName>ppt_x</p:attrName>
                                        </p:attrNameLst>
                                      </p:cBhvr>
                                      <p:tavLst>
                                        <p:tav tm="0">
                                          <p:val>
                                            <p:strVal val="#ppt_x"/>
                                          </p:val>
                                        </p:tav>
                                        <p:tav tm="100000">
                                          <p:val>
                                            <p:strVal val="#ppt_x"/>
                                          </p:val>
                                        </p:tav>
                                      </p:tavLst>
                                    </p:anim>
                                    <p:anim calcmode="lin" valueType="num">
                                      <p:cBhvr additive="base">
                                        <p:cTn id="8" dur="500" fill="hold"/>
                                        <p:tgtEl>
                                          <p:spTgt spid="559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smtClean="0"/>
              <a:t>信息及特征</a:t>
            </a:r>
            <a:endParaRPr lang="zh-CN" altLang="en-US" smtClean="0"/>
          </a:p>
        </p:txBody>
      </p:sp>
      <p:sp>
        <p:nvSpPr>
          <p:cNvPr id="17410" name="Rectangle 3"/>
          <p:cNvSpPr>
            <a:spLocks noGrp="1" noChangeArrowheads="1"/>
          </p:cNvSpPr>
          <p:nvPr>
            <p:ph idx="1"/>
          </p:nvPr>
        </p:nvSpPr>
        <p:spPr/>
        <p:txBody>
          <a:bodyPr>
            <a:normAutofit fontScale="77500" lnSpcReduction="20000"/>
          </a:bodyPr>
          <a:lstStyle/>
          <a:p>
            <a:pPr>
              <a:defRPr/>
            </a:pPr>
            <a:r>
              <a:rPr lang="zh-CN" altLang="en-US"/>
              <a:t>信息论的</a:t>
            </a:r>
            <a:r>
              <a:rPr lang="zh-CN" altLang="en-US" smtClean="0"/>
              <a:t>创始人香农：</a:t>
            </a:r>
            <a:endParaRPr lang="en-US" altLang="zh-CN" smtClean="0"/>
          </a:p>
          <a:p>
            <a:pPr lvl="1">
              <a:defRPr/>
            </a:pPr>
            <a:r>
              <a:rPr lang="zh-CN" altLang="en-US" smtClean="0"/>
              <a:t>信息是用来消除随机不定性的东西。</a:t>
            </a:r>
            <a:endParaRPr lang="en-US" altLang="zh-CN" smtClean="0"/>
          </a:p>
          <a:p>
            <a:pPr>
              <a:defRPr/>
            </a:pPr>
            <a:r>
              <a:rPr lang="zh-CN" altLang="en-US" smtClean="0"/>
              <a:t>我国信息学专家钟义信：</a:t>
            </a:r>
            <a:endParaRPr lang="en-US" altLang="zh-CN" smtClean="0"/>
          </a:p>
          <a:p>
            <a:pPr lvl="1">
              <a:defRPr/>
            </a:pPr>
            <a:r>
              <a:rPr lang="zh-CN" altLang="en-US" smtClean="0"/>
              <a:t>信息是事物存在方式或运动状态，以及这种方式或状态直接或间接的表述</a:t>
            </a:r>
            <a:endParaRPr lang="en-US" altLang="zh-CN" smtClean="0"/>
          </a:p>
          <a:p>
            <a:pPr>
              <a:defRPr/>
            </a:pPr>
            <a:r>
              <a:rPr lang="zh-CN" altLang="en-US" smtClean="0"/>
              <a:t>定义概括：</a:t>
            </a:r>
            <a:endParaRPr lang="zh-CN" altLang="en-US"/>
          </a:p>
          <a:p>
            <a:pPr lvl="1">
              <a:defRPr/>
            </a:pPr>
            <a:r>
              <a:rPr lang="zh-CN" altLang="en-US"/>
              <a:t>信息是对客观世界中各种事物的运动状态和变化的反映</a:t>
            </a:r>
            <a:r>
              <a:rPr lang="zh-CN" altLang="en-US" smtClean="0"/>
              <a:t>，</a:t>
            </a:r>
            <a:endParaRPr lang="en-US" altLang="zh-CN" smtClean="0"/>
          </a:p>
          <a:p>
            <a:pPr lvl="1">
              <a:defRPr/>
            </a:pPr>
            <a:r>
              <a:rPr lang="zh-CN" altLang="en-US" smtClean="0"/>
              <a:t>是</a:t>
            </a:r>
            <a:r>
              <a:rPr lang="zh-CN" altLang="en-US"/>
              <a:t>客观事物之间相互联系和相互作用的</a:t>
            </a:r>
            <a:r>
              <a:rPr lang="zh-CN" altLang="en-US" smtClean="0"/>
              <a:t>表征</a:t>
            </a:r>
            <a:endParaRPr lang="en-US" altLang="zh-CN" smtClean="0"/>
          </a:p>
          <a:p>
            <a:pPr>
              <a:defRPr/>
            </a:pPr>
            <a:r>
              <a:rPr lang="zh-CN" altLang="en-US" smtClean="0"/>
              <a:t>例如：汽车</a:t>
            </a:r>
            <a:endParaRPr lang="en-US" altLang="zh-CN" smtClean="0"/>
          </a:p>
          <a:p>
            <a:pPr lvl="1">
              <a:defRPr/>
            </a:pPr>
            <a:r>
              <a:rPr lang="zh-CN" altLang="en-US" smtClean="0"/>
              <a:t>汽车车牌、速度</a:t>
            </a:r>
            <a:endParaRPr lang="en-US" altLang="zh-CN" smtClean="0"/>
          </a:p>
          <a:p>
            <a:pPr>
              <a:defRPr/>
            </a:pPr>
            <a:r>
              <a:rPr lang="zh-CN" altLang="en-US" smtClean="0"/>
              <a:t>特性 </a:t>
            </a:r>
            <a:endParaRPr lang="zh-CN" altLang="en-US" smtClean="0"/>
          </a:p>
          <a:p>
            <a:pPr lvl="1">
              <a:defRPr/>
            </a:pPr>
            <a:r>
              <a:rPr lang="zh-CN" altLang="en-US" smtClean="0"/>
              <a:t>普遍性与可识别性、存储性与可处理性</a:t>
            </a:r>
            <a:endParaRPr lang="zh-CN" altLang="en-US" smtClean="0"/>
          </a:p>
          <a:p>
            <a:pPr lvl="1">
              <a:defRPr/>
            </a:pPr>
            <a:r>
              <a:rPr lang="zh-CN" altLang="en-US" smtClean="0"/>
              <a:t>时效性与可共享性、可控性与可开发性</a:t>
            </a:r>
            <a:endParaRPr lang="zh-CN" altLang="en-US" smtClean="0"/>
          </a:p>
        </p:txBody>
      </p:sp>
      <p:sp>
        <p:nvSpPr>
          <p:cNvPr id="6148" name="灯片编号占位符 5"/>
          <p:cNvSpPr>
            <a:spLocks noGrp="1"/>
          </p:cNvSpPr>
          <p:nvPr>
            <p:ph type="sldNum" sz="quarter" idx="4294967295"/>
          </p:nvPr>
        </p:nvSpPr>
        <p:spPr bwMode="auto">
          <a:xfrm>
            <a:off x="0" y="6408738"/>
            <a:ext cx="511175" cy="449262"/>
          </a:xfrm>
          <a:prstGeom prst="rect">
            <a:avLst/>
          </a:prstGeom>
          <a:noFill/>
          <a:ln>
            <a:miter lim="800000"/>
          </a:ln>
        </p:spPr>
        <p:txBody>
          <a:bodyPr/>
          <a:lstStyle/>
          <a:p>
            <a:fld id="{71EED31B-1605-4B8C-8AA8-4AF3FB8192D5}" type="slidenum">
              <a:rPr lang="zh-CN" altLang="en-US" sz="1000">
                <a:latin typeface="Tahoma" pitchFamily="34" charset="0"/>
              </a:rPr>
            </a:fld>
            <a:endParaRPr lang="en-US" altLang="zh-CN" sz="1000">
              <a:latin typeface="Tahoma" pitchFamily="34" charset="0"/>
            </a:endParaRP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64" name="Rectangle 12"/>
          <p:cNvSpPr>
            <a:spLocks noGrp="1" noChangeArrowheads="1"/>
          </p:cNvSpPr>
          <p:nvPr>
            <p:ph type="title"/>
          </p:nvPr>
        </p:nvSpPr>
        <p:spPr/>
        <p:txBody>
          <a:bodyPr/>
          <a:lstStyle/>
          <a:p>
            <a:r>
              <a:rPr lang="zh-CN" altLang="en-US" sz="4400">
                <a:solidFill>
                  <a:srgbClr val="000066"/>
                </a:solidFill>
                <a:latin typeface="Times New Roman" panose="02020603050405020304" charset="0"/>
              </a:rPr>
              <a:t>安全体系结构</a:t>
            </a:r>
            <a:endParaRPr lang="zh-CN" altLang="en-US" sz="4400">
              <a:solidFill>
                <a:srgbClr val="000066"/>
              </a:solidFill>
              <a:latin typeface="Times New Roman" panose="02020603050405020304" charset="0"/>
            </a:endParaRPr>
          </a:p>
        </p:txBody>
      </p:sp>
      <p:sp>
        <p:nvSpPr>
          <p:cNvPr id="14" name="日期占位符 3"/>
          <p:cNvSpPr>
            <a:spLocks noGrp="1"/>
          </p:cNvSpPr>
          <p:nvPr>
            <p:ph type="dt" sz="half" idx="4294967295"/>
          </p:nvPr>
        </p:nvSpPr>
        <p:spPr>
          <a:xfrm>
            <a:off x="5129336" y="6407944"/>
            <a:ext cx="1026840" cy="450056"/>
          </a:xfrm>
          <a:prstGeom prst="rect">
            <a:avLst/>
          </a:prstGeom>
        </p:spPr>
        <p:txBody>
          <a:bodyPr/>
          <a:lstStyle/>
          <a:p>
            <a:fld id="{020C4116-79B1-47E2-9C98-11D1C155ECEA}" type="datetime1">
              <a:rPr lang="zh-CN" altLang="en-US"/>
            </a:fld>
            <a:endParaRPr lang="en-US" altLang="zh-CN"/>
          </a:p>
        </p:txBody>
      </p:sp>
      <p:grpSp>
        <p:nvGrpSpPr>
          <p:cNvPr id="561165" name="Group 13"/>
          <p:cNvGrpSpPr/>
          <p:nvPr/>
        </p:nvGrpSpPr>
        <p:grpSpPr bwMode="auto">
          <a:xfrm>
            <a:off x="1981200" y="1143000"/>
            <a:ext cx="4176713" cy="4752975"/>
            <a:chOff x="1628" y="799"/>
            <a:chExt cx="2631" cy="2994"/>
          </a:xfrm>
        </p:grpSpPr>
        <p:sp>
          <p:nvSpPr>
            <p:cNvPr id="561166"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67"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endParaRPr lang="zh-CN" altLang="en-US" sz="2400" b="1">
                <a:solidFill>
                  <a:schemeClr val="bg1"/>
                </a:solidFill>
              </a:endParaRPr>
            </a:p>
          </p:txBody>
        </p:sp>
        <p:sp>
          <p:nvSpPr>
            <p:cNvPr id="561168"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endParaRPr lang="zh-CN" altLang="en-US" sz="2400" b="1">
                <a:solidFill>
                  <a:schemeClr val="bg1"/>
                </a:solidFill>
              </a:endParaRPr>
            </a:p>
          </p:txBody>
        </p:sp>
        <p:sp>
          <p:nvSpPr>
            <p:cNvPr id="561169"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endParaRPr lang="zh-CN" altLang="en-US" sz="2400" b="1">
                <a:solidFill>
                  <a:schemeClr val="bg1"/>
                </a:solidFill>
              </a:endParaRPr>
            </a:p>
          </p:txBody>
        </p:sp>
        <p:sp>
          <p:nvSpPr>
            <p:cNvPr id="561170"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安全服务与安全机制的关系</a:t>
              </a:r>
              <a:endParaRPr lang="zh-CN" altLang="en-US" sz="2400" b="1">
                <a:solidFill>
                  <a:srgbClr val="CC0000"/>
                </a:solidFill>
              </a:endParaRPr>
            </a:p>
          </p:txBody>
        </p:sp>
        <p:sp>
          <p:nvSpPr>
            <p:cNvPr id="561171"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endParaRPr lang="zh-CN" altLang="en-US" sz="2400" b="1">
                <a:solidFill>
                  <a:schemeClr val="bg1"/>
                </a:solidFill>
              </a:endParaRPr>
            </a:p>
          </p:txBody>
        </p:sp>
        <p:sp>
          <p:nvSpPr>
            <p:cNvPr id="561172"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3"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4"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5"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3" name="Rectangle 3"/>
          <p:cNvSpPr>
            <a:spLocks noGrp="1" noChangeArrowheads="1"/>
          </p:cNvSpPr>
          <p:nvPr>
            <p:ph idx="1"/>
          </p:nvPr>
        </p:nvSpPr>
        <p:spPr/>
        <p:txBody>
          <a:bodyPr/>
          <a:lstStyle/>
          <a:p>
            <a:r>
              <a:rPr lang="zh-CN" altLang="en-US" smtClean="0"/>
              <a:t>安全服务由安全机制来实现</a:t>
            </a:r>
            <a:endParaRPr lang="en-US" altLang="zh-CN" smtClean="0"/>
          </a:p>
          <a:p>
            <a:r>
              <a:rPr lang="zh-CN" altLang="en-US" smtClean="0"/>
              <a:t>多对多</a:t>
            </a:r>
            <a:endParaRPr lang="zh-CN" altLang="en-US" smtClean="0"/>
          </a:p>
          <a:p>
            <a:pPr lvl="1"/>
            <a:r>
              <a:rPr lang="zh-CN" altLang="en-US" smtClean="0"/>
              <a:t>一种安全机制可以实现一种或者多种安全服务</a:t>
            </a:r>
            <a:endParaRPr lang="zh-CN" altLang="en-US" smtClean="0"/>
          </a:p>
          <a:p>
            <a:pPr lvl="1"/>
            <a:r>
              <a:rPr lang="zh-CN" altLang="en-US" smtClean="0"/>
              <a:t>一种安全服务可以由一种或者多种安全机制来实现 </a:t>
            </a:r>
            <a:endParaRPr lang="zh-CN" altLang="en-US"/>
          </a:p>
        </p:txBody>
      </p:sp>
      <p:sp>
        <p:nvSpPr>
          <p:cNvPr id="563202" name="Rectangle 2"/>
          <p:cNvSpPr>
            <a:spLocks noGrp="1" noChangeArrowheads="1"/>
          </p:cNvSpPr>
          <p:nvPr>
            <p:ph type="title"/>
          </p:nvPr>
        </p:nvSpPr>
        <p:spPr/>
        <p:txBody>
          <a:bodyPr/>
          <a:lstStyle/>
          <a:p>
            <a:r>
              <a:rPr lang="zh-CN" altLang="en-US" smtClean="0"/>
              <a:t>安全服务与安全机制的关系</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28376E6A-E283-41B8-9B31-9F9DA6410FE8}" type="datetime1">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428" name="Rectangle 180"/>
          <p:cNvSpPr>
            <a:spLocks noGrp="1" noChangeArrowheads="1"/>
          </p:cNvSpPr>
          <p:nvPr>
            <p:ph type="title"/>
          </p:nvPr>
        </p:nvSpPr>
        <p:spPr>
          <a:xfrm>
            <a:off x="457200" y="-171400"/>
            <a:ext cx="8229600" cy="1143000"/>
          </a:xfrm>
        </p:spPr>
        <p:txBody>
          <a:bodyPr/>
          <a:lstStyle/>
          <a:p>
            <a:r>
              <a:rPr lang="zh-CN" altLang="en-US" smtClean="0"/>
              <a:t>安全服务与安全机制的关系（续）</a:t>
            </a:r>
            <a:endParaRPr lang="zh-CN" altLang="en-US"/>
          </a:p>
        </p:txBody>
      </p:sp>
      <p:graphicFrame>
        <p:nvGraphicFramePr>
          <p:cNvPr id="565445" name="Group 197"/>
          <p:cNvGraphicFramePr>
            <a:graphicFrameLocks noGrp="1"/>
          </p:cNvGraphicFramePr>
          <p:nvPr/>
        </p:nvGraphicFramePr>
        <p:xfrm>
          <a:off x="322263" y="788248"/>
          <a:ext cx="8497887" cy="5593080"/>
        </p:xfrm>
        <a:graphic>
          <a:graphicData uri="http://schemas.openxmlformats.org/drawingml/2006/table">
            <a:tbl>
              <a:tblPr/>
              <a:tblGrid>
                <a:gridCol w="581025"/>
                <a:gridCol w="2068512"/>
                <a:gridCol w="762000"/>
                <a:gridCol w="914400"/>
                <a:gridCol w="749300"/>
                <a:gridCol w="758825"/>
                <a:gridCol w="606425"/>
                <a:gridCol w="755650"/>
                <a:gridCol w="611188"/>
                <a:gridCol w="690562"/>
              </a:tblGrid>
              <a:tr h="474663">
                <a:tc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                            机制</a:t>
                      </a:r>
                      <a:endParaRPr kumimoji="0" lang="en-US" altLang="zh-CN"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服务</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加密</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数字签名</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访问</a:t>
                      </a:r>
                      <a:endPar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控制</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数据完整性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认证交换</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业务流填充</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路由控制</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公证</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2413">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认</a:t>
                      </a:r>
                      <a:endPar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证</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rgbClr val="FF0000"/>
                          </a:solidFill>
                          <a:effectLst/>
                          <a:latin typeface="Times New Roman" panose="02020603050405020304" charset="0"/>
                          <a:ea typeface="宋体" pitchFamily="2" charset="-122"/>
                          <a:cs typeface="Times New Roman" panose="02020603050405020304" charset="0"/>
                        </a:rPr>
                        <a:t>对等实体认证</a:t>
                      </a: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rgbClr val="FF0000"/>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rgbClr val="FF0000"/>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rgbClr val="FF0000"/>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数据起源认证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rowSpan="3">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kern="1200"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访问控制</a:t>
                      </a:r>
                      <a:endParaRPr kumimoji="0" lang="zh-CN" altLang="en-US" sz="1600" b="1" i="0" u="none" strike="noStrike" kern="1200"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自主访问控制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6556">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强制访问控制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6556">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rPr>
                        <a:t>基于角色的访问控制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kern="1200"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机</a:t>
                      </a: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 密 性</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rgbClr val="FF0000"/>
                          </a:solidFill>
                          <a:effectLst/>
                          <a:latin typeface="Times New Roman" panose="02020603050405020304" charset="0"/>
                          <a:ea typeface="宋体" pitchFamily="2" charset="-122"/>
                          <a:cs typeface="Times New Roman" panose="02020603050405020304" charset="0"/>
                        </a:rPr>
                        <a:t>业务流机密性</a:t>
                      </a: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rgbClr val="FF0000"/>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rgbClr val="FF0000"/>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rgbClr val="FF0000"/>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rgbClr val="FF0000"/>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完</a:t>
                      </a:r>
                      <a:endPar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整</a:t>
                      </a:r>
                      <a:endPar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性</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不可恢复的连接完整性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非否认</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45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传递过程的非否认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pull/>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308" name="Rectangle 12"/>
          <p:cNvSpPr>
            <a:spLocks noGrp="1" noChangeArrowheads="1"/>
          </p:cNvSpPr>
          <p:nvPr>
            <p:ph type="title"/>
          </p:nvPr>
        </p:nvSpPr>
        <p:spPr/>
        <p:txBody>
          <a:bodyPr/>
          <a:lstStyle/>
          <a:p>
            <a:r>
              <a:rPr lang="zh-CN" altLang="en-US" sz="4400">
                <a:solidFill>
                  <a:srgbClr val="000066"/>
                </a:solidFill>
                <a:latin typeface="Times New Roman" panose="02020603050405020304" charset="0"/>
              </a:rPr>
              <a:t>安全体系结构</a:t>
            </a:r>
            <a:endParaRPr lang="zh-CN" altLang="en-US" sz="4400">
              <a:solidFill>
                <a:srgbClr val="000066"/>
              </a:solidFill>
              <a:latin typeface="Times New Roman" panose="02020603050405020304" charset="0"/>
            </a:endParaRPr>
          </a:p>
        </p:txBody>
      </p:sp>
      <p:grpSp>
        <p:nvGrpSpPr>
          <p:cNvPr id="567309" name="Group 13"/>
          <p:cNvGrpSpPr/>
          <p:nvPr/>
        </p:nvGrpSpPr>
        <p:grpSpPr bwMode="auto">
          <a:xfrm>
            <a:off x="2057400" y="1484337"/>
            <a:ext cx="4176713" cy="4752975"/>
            <a:chOff x="1628" y="799"/>
            <a:chExt cx="2631" cy="2994"/>
          </a:xfrm>
        </p:grpSpPr>
        <p:sp>
          <p:nvSpPr>
            <p:cNvPr id="567310"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7311"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endParaRPr lang="zh-CN" altLang="en-US" sz="2400" b="1">
                <a:solidFill>
                  <a:schemeClr val="bg1"/>
                </a:solidFill>
              </a:endParaRPr>
            </a:p>
          </p:txBody>
        </p:sp>
        <p:sp>
          <p:nvSpPr>
            <p:cNvPr id="567312"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endParaRPr lang="zh-CN" altLang="en-US" sz="2400" b="1">
                <a:solidFill>
                  <a:schemeClr val="bg1"/>
                </a:solidFill>
              </a:endParaRPr>
            </a:p>
          </p:txBody>
        </p:sp>
        <p:sp>
          <p:nvSpPr>
            <p:cNvPr id="567313"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endParaRPr lang="zh-CN" altLang="en-US" sz="2400" b="1">
                <a:solidFill>
                  <a:schemeClr val="bg1"/>
                </a:solidFill>
              </a:endParaRPr>
            </a:p>
          </p:txBody>
        </p:sp>
        <p:sp>
          <p:nvSpPr>
            <p:cNvPr id="567314"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endParaRPr lang="zh-CN" altLang="en-US" sz="2400" b="1">
                <a:solidFill>
                  <a:schemeClr val="bg1"/>
                </a:solidFill>
              </a:endParaRPr>
            </a:p>
          </p:txBody>
        </p:sp>
        <p:sp>
          <p:nvSpPr>
            <p:cNvPr id="567315"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安全服务部署</a:t>
              </a:r>
              <a:endParaRPr lang="zh-CN" altLang="en-US" sz="2400" b="1">
                <a:solidFill>
                  <a:srgbClr val="CC0000"/>
                </a:solidFill>
              </a:endParaRPr>
            </a:p>
          </p:txBody>
        </p:sp>
        <p:sp>
          <p:nvSpPr>
            <p:cNvPr id="567316"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7"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8"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9"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2"/>
          <p:cNvSpPr>
            <a:spLocks noGrp="1" noChangeArrowheads="1"/>
          </p:cNvSpPr>
          <p:nvPr>
            <p:ph type="title"/>
          </p:nvPr>
        </p:nvSpPr>
        <p:spPr/>
        <p:txBody>
          <a:bodyPr/>
          <a:lstStyle/>
          <a:p>
            <a:r>
              <a:rPr lang="zh-CN" altLang="en-US" smtClean="0"/>
              <a:t>开放系统互连OSI参考模型 </a:t>
            </a:r>
            <a:endParaRPr lang="zh-CN" altLang="en-US" smtClean="0"/>
          </a:p>
        </p:txBody>
      </p:sp>
      <p:sp>
        <p:nvSpPr>
          <p:cNvPr id="17411" name="Freeform 16"/>
          <p:cNvSpPr>
            <a:spLocks noChangeArrowheads="1"/>
          </p:cNvSpPr>
          <p:nvPr/>
        </p:nvSpPr>
        <p:spPr bwMode="auto">
          <a:xfrm>
            <a:off x="3489325" y="1262063"/>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F7D2CB"/>
          </a:solidFill>
          <a:ln w="55000" cmpd="thickThin">
            <a:solidFill>
              <a:srgbClr val="F7D2CB"/>
            </a:solidFill>
            <a:bevel/>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应用进程访问网络服务的窗口</a:t>
            </a:r>
            <a:endParaRPr lang="en-US" sz="1800">
              <a:solidFill>
                <a:srgbClr val="000000"/>
              </a:solidFill>
              <a:latin typeface="Lucida Sans Unicode" pitchFamily="34" charset="0"/>
              <a:sym typeface="Lucida Sans Unicode" pitchFamily="34" charset="0"/>
            </a:endParaRPr>
          </a:p>
        </p:txBody>
      </p:sp>
      <p:sp>
        <p:nvSpPr>
          <p:cNvPr id="17412" name="Freeform 17"/>
          <p:cNvSpPr>
            <a:spLocks noChangeArrowheads="1"/>
          </p:cNvSpPr>
          <p:nvPr/>
        </p:nvSpPr>
        <p:spPr bwMode="auto">
          <a:xfrm>
            <a:off x="611188" y="1196975"/>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EB641B"/>
          </a:solidFill>
          <a:ln w="63500" cmpd="thickThin">
            <a:solidFill>
              <a:srgbClr val="FFFFFF"/>
            </a:solidFill>
            <a:bevel/>
          </a:ln>
        </p:spPr>
        <p:txBody>
          <a:bodyPr lIns="107975" tIns="69875" rIns="107975" bIns="698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000">
                <a:solidFill>
                  <a:srgbClr val="FFFFFF"/>
                </a:solidFill>
                <a:latin typeface="黑体" pitchFamily="49" charset="-122"/>
                <a:ea typeface="黑体" pitchFamily="49" charset="-122"/>
                <a:sym typeface="黑体" pitchFamily="49" charset="-122"/>
              </a:rPr>
              <a:t>应用层</a:t>
            </a:r>
            <a:endParaRPr lang="en-US" sz="2000">
              <a:solidFill>
                <a:srgbClr val="FFFFFF"/>
              </a:solidFill>
              <a:latin typeface="Lucida Sans Unicode" pitchFamily="34" charset="0"/>
              <a:sym typeface="Lucida Sans Unicode" pitchFamily="34" charset="0"/>
            </a:endParaRPr>
          </a:p>
        </p:txBody>
      </p:sp>
      <p:sp>
        <p:nvSpPr>
          <p:cNvPr id="17413" name="Freeform 18"/>
          <p:cNvSpPr>
            <a:spLocks noChangeArrowheads="1"/>
          </p:cNvSpPr>
          <p:nvPr/>
        </p:nvSpPr>
        <p:spPr bwMode="auto">
          <a:xfrm>
            <a:off x="3489325" y="1946275"/>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F4EACD"/>
          </a:solidFill>
          <a:ln w="55000" cmpd="thickThin">
            <a:solidFill>
              <a:srgbClr val="F4EACD"/>
            </a:solidFill>
            <a:bevel/>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解释不同控制码、字符集和图形字符等</a:t>
            </a:r>
            <a:endParaRPr lang="zh-CN" altLang="en-US" sz="1800">
              <a:solidFill>
                <a:srgbClr val="000000"/>
              </a:solidFill>
              <a:latin typeface="黑体" pitchFamily="49" charset="-122"/>
              <a:ea typeface="黑体" pitchFamily="49" charset="-122"/>
              <a:sym typeface="黑体" pitchFamily="49" charset="-122"/>
            </a:endParaRPr>
          </a:p>
        </p:txBody>
      </p:sp>
      <p:sp>
        <p:nvSpPr>
          <p:cNvPr id="17414" name="Freeform 19"/>
          <p:cNvSpPr>
            <a:spLocks noChangeArrowheads="1"/>
          </p:cNvSpPr>
          <p:nvPr/>
        </p:nvSpPr>
        <p:spPr bwMode="auto">
          <a:xfrm>
            <a:off x="611188" y="1881188"/>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E2CB1D"/>
          </a:solidFill>
          <a:ln w="63500" cmpd="thickThin">
            <a:solidFill>
              <a:srgbClr val="FFFFFF"/>
            </a:solidFill>
            <a:bevel/>
          </a:ln>
        </p:spPr>
        <p:txBody>
          <a:bodyPr lIns="107975" tIns="69875" rIns="107975" bIns="698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000">
                <a:solidFill>
                  <a:srgbClr val="FFFFFF"/>
                </a:solidFill>
                <a:latin typeface="黑体" pitchFamily="49" charset="-122"/>
                <a:ea typeface="黑体" pitchFamily="49" charset="-122"/>
                <a:sym typeface="黑体" pitchFamily="49" charset="-122"/>
              </a:rPr>
              <a:t>表示层</a:t>
            </a:r>
            <a:endParaRPr lang="en-US" sz="2000">
              <a:solidFill>
                <a:srgbClr val="FFFFFF"/>
              </a:solidFill>
              <a:latin typeface="Lucida Sans Unicode" pitchFamily="34" charset="0"/>
              <a:sym typeface="Lucida Sans Unicode" pitchFamily="34" charset="0"/>
            </a:endParaRPr>
          </a:p>
        </p:txBody>
      </p:sp>
      <p:sp>
        <p:nvSpPr>
          <p:cNvPr id="17415" name="Freeform 20"/>
          <p:cNvSpPr>
            <a:spLocks noChangeArrowheads="1"/>
          </p:cNvSpPr>
          <p:nvPr/>
        </p:nvSpPr>
        <p:spPr bwMode="auto">
          <a:xfrm>
            <a:off x="3489325" y="2628900"/>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E2EFCC"/>
          </a:solidFill>
          <a:ln w="55000" cmpd="thickThin">
            <a:solidFill>
              <a:srgbClr val="E2EFCC"/>
            </a:solidFill>
            <a:bevel/>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负责建立、维护和同步通信设备之间的交互操作</a:t>
            </a:r>
            <a:endParaRPr lang="en-US" sz="1800">
              <a:solidFill>
                <a:srgbClr val="000000"/>
              </a:solidFill>
              <a:latin typeface="Lucida Sans Unicode" pitchFamily="34" charset="0"/>
              <a:sym typeface="Lucida Sans Unicode" pitchFamily="34" charset="0"/>
            </a:endParaRPr>
          </a:p>
        </p:txBody>
      </p:sp>
      <p:sp>
        <p:nvSpPr>
          <p:cNvPr id="17416" name="Freeform 21"/>
          <p:cNvSpPr>
            <a:spLocks noChangeArrowheads="1"/>
          </p:cNvSpPr>
          <p:nvPr/>
        </p:nvSpPr>
        <p:spPr bwMode="auto">
          <a:xfrm>
            <a:off x="611188" y="2563813"/>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87D322"/>
          </a:solidFill>
          <a:ln w="63500" cmpd="thickThin">
            <a:solidFill>
              <a:srgbClr val="FFFFFF"/>
            </a:solidFill>
            <a:bevel/>
          </a:ln>
        </p:spPr>
        <p:txBody>
          <a:bodyPr lIns="107975" tIns="69875" rIns="107975" bIns="698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000">
                <a:solidFill>
                  <a:srgbClr val="FFFFFF"/>
                </a:solidFill>
                <a:latin typeface="黑体" pitchFamily="49" charset="-122"/>
                <a:ea typeface="黑体" pitchFamily="49" charset="-122"/>
                <a:sym typeface="黑体" pitchFamily="49" charset="-122"/>
              </a:rPr>
              <a:t>会话层</a:t>
            </a:r>
            <a:endParaRPr lang="en-US" sz="2000">
              <a:solidFill>
                <a:srgbClr val="FFFFFF"/>
              </a:solidFill>
              <a:latin typeface="Lucida Sans Unicode" pitchFamily="34" charset="0"/>
              <a:sym typeface="Lucida Sans Unicode" pitchFamily="34" charset="0"/>
            </a:endParaRPr>
          </a:p>
        </p:txBody>
      </p:sp>
      <p:sp>
        <p:nvSpPr>
          <p:cNvPr id="17417" name="Freeform 22"/>
          <p:cNvSpPr>
            <a:spLocks noChangeArrowheads="1"/>
          </p:cNvSpPr>
          <p:nvPr/>
        </p:nvSpPr>
        <p:spPr bwMode="auto">
          <a:xfrm>
            <a:off x="3489325" y="3313113"/>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CCECCA"/>
          </a:solidFill>
          <a:ln w="55000" cmpd="thickThin">
            <a:solidFill>
              <a:srgbClr val="CCECCA"/>
            </a:solidFill>
            <a:bevel/>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负责整个消息无差错、按顺序地的从信源到信宿传递过程</a:t>
            </a:r>
            <a:endParaRPr lang="zh-CN" altLang="en-US" sz="1800">
              <a:solidFill>
                <a:srgbClr val="000000"/>
              </a:solidFill>
              <a:latin typeface="黑体" pitchFamily="49" charset="-122"/>
              <a:ea typeface="黑体" pitchFamily="49" charset="-122"/>
              <a:sym typeface="黑体" pitchFamily="49" charset="-122"/>
            </a:endParaRPr>
          </a:p>
        </p:txBody>
      </p:sp>
      <p:sp>
        <p:nvSpPr>
          <p:cNvPr id="17418" name="Freeform 23"/>
          <p:cNvSpPr>
            <a:spLocks noChangeArrowheads="1"/>
          </p:cNvSpPr>
          <p:nvPr/>
        </p:nvSpPr>
        <p:spPr bwMode="auto">
          <a:xfrm>
            <a:off x="611188" y="3248025"/>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2EC729"/>
          </a:solidFill>
          <a:ln w="63500" cmpd="thickThin">
            <a:solidFill>
              <a:srgbClr val="FFFFFF"/>
            </a:solidFill>
            <a:bevel/>
          </a:ln>
        </p:spPr>
        <p:txBody>
          <a:bodyPr lIns="107975" tIns="69875" rIns="107975" bIns="698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000">
                <a:solidFill>
                  <a:srgbClr val="FFFFFF"/>
                </a:solidFill>
                <a:latin typeface="黑体" pitchFamily="49" charset="-122"/>
                <a:ea typeface="黑体" pitchFamily="49" charset="-122"/>
                <a:sym typeface="黑体" pitchFamily="49" charset="-122"/>
              </a:rPr>
              <a:t>传输层</a:t>
            </a:r>
            <a:endParaRPr lang="en-US" sz="2000">
              <a:solidFill>
                <a:srgbClr val="FFFFFF"/>
              </a:solidFill>
              <a:latin typeface="Lucida Sans Unicode" pitchFamily="34" charset="0"/>
              <a:sym typeface="Lucida Sans Unicode" pitchFamily="34" charset="0"/>
            </a:endParaRPr>
          </a:p>
        </p:txBody>
      </p:sp>
      <p:sp>
        <p:nvSpPr>
          <p:cNvPr id="17419" name="Freeform 24"/>
          <p:cNvSpPr>
            <a:spLocks noChangeArrowheads="1"/>
          </p:cNvSpPr>
          <p:nvPr/>
        </p:nvSpPr>
        <p:spPr bwMode="auto">
          <a:xfrm>
            <a:off x="3489325" y="3995738"/>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CDE8DB"/>
          </a:solidFill>
          <a:ln w="55000" cmpd="thickThin">
            <a:solidFill>
              <a:srgbClr val="CDE8DB"/>
            </a:solidFill>
            <a:bevel/>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负责数据包成功和有效率地经过多条链路、</a:t>
            </a:r>
            <a:endParaRPr lang="en-US" sz="1800">
              <a:solidFill>
                <a:srgbClr val="000000"/>
              </a:solidFill>
              <a:latin typeface="Lucida Sans Unicode" pitchFamily="34" charset="0"/>
              <a:sym typeface="Lucida Sans Unicode" pitchFamily="34" charset="0"/>
            </a:endParaRPr>
          </a:p>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由信源到信宿的传递过程</a:t>
            </a:r>
            <a:endParaRPr lang="en-US" sz="1800">
              <a:solidFill>
                <a:srgbClr val="000000"/>
              </a:solidFill>
              <a:latin typeface="Lucida Sans Unicode" pitchFamily="34" charset="0"/>
              <a:sym typeface="Lucida Sans Unicode" pitchFamily="34" charset="0"/>
            </a:endParaRPr>
          </a:p>
        </p:txBody>
      </p:sp>
      <p:sp>
        <p:nvSpPr>
          <p:cNvPr id="17420" name="Freeform 25"/>
          <p:cNvSpPr>
            <a:spLocks noChangeArrowheads="1"/>
          </p:cNvSpPr>
          <p:nvPr/>
        </p:nvSpPr>
        <p:spPr bwMode="auto">
          <a:xfrm>
            <a:off x="611188" y="3930650"/>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2EB873"/>
          </a:solidFill>
          <a:ln w="63500" cmpd="thickThin">
            <a:solidFill>
              <a:srgbClr val="FFFFFF"/>
            </a:solidFill>
            <a:bevel/>
          </a:ln>
        </p:spPr>
        <p:txBody>
          <a:bodyPr lIns="107975" tIns="69875" rIns="107975" bIns="698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000">
                <a:solidFill>
                  <a:srgbClr val="FFFFFF"/>
                </a:solidFill>
                <a:latin typeface="黑体" pitchFamily="49" charset="-122"/>
                <a:ea typeface="黑体" pitchFamily="49" charset="-122"/>
                <a:sym typeface="黑体" pitchFamily="49" charset="-122"/>
              </a:rPr>
              <a:t>网络层</a:t>
            </a:r>
            <a:endParaRPr lang="en-US" sz="2000">
              <a:solidFill>
                <a:srgbClr val="FFFFFF"/>
              </a:solidFill>
              <a:latin typeface="Lucida Sans Unicode" pitchFamily="34" charset="0"/>
              <a:sym typeface="Lucida Sans Unicode" pitchFamily="34" charset="0"/>
            </a:endParaRPr>
          </a:p>
        </p:txBody>
      </p:sp>
      <p:sp>
        <p:nvSpPr>
          <p:cNvPr id="17421" name="Freeform 26"/>
          <p:cNvSpPr>
            <a:spLocks noChangeArrowheads="1"/>
          </p:cNvSpPr>
          <p:nvPr/>
        </p:nvSpPr>
        <p:spPr bwMode="auto">
          <a:xfrm>
            <a:off x="3489325" y="4679950"/>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CEE0E3"/>
          </a:solidFill>
          <a:ln w="55000" cmpd="thickThin">
            <a:solidFill>
              <a:srgbClr val="CEE0E3"/>
            </a:solidFill>
            <a:bevel/>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负责将数据帧无差错地从一个站点送达下一个相邻站点</a:t>
            </a:r>
            <a:endParaRPr lang="en-US" sz="1800">
              <a:solidFill>
                <a:srgbClr val="000000"/>
              </a:solidFill>
              <a:latin typeface="Lucida Sans Unicode" pitchFamily="34" charset="0"/>
              <a:sym typeface="Lucida Sans Unicode" pitchFamily="34" charset="0"/>
            </a:endParaRPr>
          </a:p>
        </p:txBody>
      </p:sp>
      <p:sp>
        <p:nvSpPr>
          <p:cNvPr id="17422" name="Freeform 27"/>
          <p:cNvSpPr>
            <a:spLocks noChangeArrowheads="1"/>
          </p:cNvSpPr>
          <p:nvPr/>
        </p:nvSpPr>
        <p:spPr bwMode="auto">
          <a:xfrm>
            <a:off x="611188" y="4614863"/>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34A8AC"/>
          </a:solidFill>
          <a:ln w="63500" cmpd="thickThin">
            <a:solidFill>
              <a:srgbClr val="FFFFFF"/>
            </a:solidFill>
            <a:bevel/>
          </a:ln>
        </p:spPr>
        <p:txBody>
          <a:bodyPr lIns="107975" tIns="69875" rIns="107975" bIns="698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000">
                <a:solidFill>
                  <a:srgbClr val="FFFFFF"/>
                </a:solidFill>
                <a:latin typeface="黑体" pitchFamily="49" charset="-122"/>
                <a:ea typeface="黑体" pitchFamily="49" charset="-122"/>
                <a:sym typeface="黑体" pitchFamily="49" charset="-122"/>
              </a:rPr>
              <a:t>数据链路层</a:t>
            </a:r>
            <a:endParaRPr lang="en-US" sz="2000">
              <a:solidFill>
                <a:srgbClr val="FFFFFF"/>
              </a:solidFill>
              <a:latin typeface="Lucida Sans Unicode" pitchFamily="34" charset="0"/>
              <a:sym typeface="Lucida Sans Unicode" pitchFamily="34" charset="0"/>
            </a:endParaRPr>
          </a:p>
        </p:txBody>
      </p:sp>
      <p:sp>
        <p:nvSpPr>
          <p:cNvPr id="17423" name="Freeform 28"/>
          <p:cNvSpPr>
            <a:spLocks noChangeArrowheads="1"/>
          </p:cNvSpPr>
          <p:nvPr/>
        </p:nvSpPr>
        <p:spPr bwMode="auto">
          <a:xfrm>
            <a:off x="3489325" y="5362575"/>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CDD2DE"/>
          </a:solidFill>
          <a:ln w="55000" cmpd="thickThin">
            <a:solidFill>
              <a:srgbClr val="CDD2DE"/>
            </a:solidFill>
            <a:bevel/>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数据链路实体间透明的比特（</a:t>
            </a:r>
            <a:r>
              <a:rPr lang="en-US" altLang="zh-CN" sz="1800">
                <a:solidFill>
                  <a:srgbClr val="000000"/>
                </a:solidFill>
                <a:latin typeface="Lucida Sans Unicode" pitchFamily="34" charset="0"/>
                <a:sym typeface="Lucida Sans Unicode" pitchFamily="34" charset="0"/>
              </a:rPr>
              <a:t>Bit</a:t>
            </a:r>
            <a:r>
              <a:rPr lang="zh-CN" altLang="en-US" sz="1800">
                <a:solidFill>
                  <a:srgbClr val="000000"/>
                </a:solidFill>
                <a:latin typeface="黑体" pitchFamily="49" charset="-122"/>
                <a:ea typeface="黑体" pitchFamily="49" charset="-122"/>
                <a:sym typeface="黑体" pitchFamily="49" charset="-122"/>
              </a:rPr>
              <a:t>）流传输</a:t>
            </a:r>
            <a:endParaRPr lang="en-US" sz="1800">
              <a:solidFill>
                <a:srgbClr val="000000"/>
              </a:solidFill>
              <a:latin typeface="Lucida Sans Unicode" pitchFamily="34" charset="0"/>
              <a:sym typeface="Lucida Sans Unicode" pitchFamily="34" charset="0"/>
            </a:endParaRPr>
          </a:p>
        </p:txBody>
      </p:sp>
      <p:sp>
        <p:nvSpPr>
          <p:cNvPr id="17424" name="Freeform 29"/>
          <p:cNvSpPr>
            <a:spLocks noChangeArrowheads="1"/>
          </p:cNvSpPr>
          <p:nvPr/>
        </p:nvSpPr>
        <p:spPr bwMode="auto">
          <a:xfrm>
            <a:off x="611188" y="5297488"/>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39639E"/>
          </a:solidFill>
          <a:ln w="63500" cmpd="thickThin">
            <a:solidFill>
              <a:srgbClr val="FFFFFF"/>
            </a:solidFill>
            <a:bevel/>
          </a:ln>
        </p:spPr>
        <p:txBody>
          <a:bodyPr lIns="107975" tIns="69875" rIns="107975" bIns="698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000">
                <a:solidFill>
                  <a:srgbClr val="FFFFFF"/>
                </a:solidFill>
                <a:latin typeface="黑体" pitchFamily="49" charset="-122"/>
                <a:ea typeface="黑体" pitchFamily="49" charset="-122"/>
                <a:sym typeface="黑体" pitchFamily="49" charset="-122"/>
              </a:rPr>
              <a:t>物理层</a:t>
            </a:r>
            <a:endParaRPr lang="en-US" sz="2000">
              <a:solidFill>
                <a:srgbClr val="FFFFFF"/>
              </a:solidFill>
              <a:latin typeface="Lucida Sans Unicode" pitchFamily="34" charset="0"/>
              <a:sym typeface="Lucida Sans Unicode"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500" fill="hold"/>
                                        <p:tgtEl>
                                          <p:spTgt spid="17412"/>
                                        </p:tgtEl>
                                        <p:attrNameLst>
                                          <p:attrName>ppt_w</p:attrName>
                                        </p:attrNameLst>
                                      </p:cBhvr>
                                      <p:tavLst>
                                        <p:tav tm="0">
                                          <p:val>
                                            <p:strVal val="#ppt_w*0.05"/>
                                          </p:val>
                                        </p:tav>
                                        <p:tav tm="100000">
                                          <p:val>
                                            <p:strVal val="#ppt_w"/>
                                          </p:val>
                                        </p:tav>
                                      </p:tavLst>
                                    </p:anim>
                                    <p:anim calcmode="lin" valueType="num">
                                      <p:cBhvr>
                                        <p:cTn id="8" dur="500" fill="hold"/>
                                        <p:tgtEl>
                                          <p:spTgt spid="17412"/>
                                        </p:tgtEl>
                                        <p:attrNameLst>
                                          <p:attrName>ppt_h</p:attrName>
                                        </p:attrNameLst>
                                      </p:cBhvr>
                                      <p:tavLst>
                                        <p:tav tm="0">
                                          <p:val>
                                            <p:strVal val="#ppt_h"/>
                                          </p:val>
                                        </p:tav>
                                        <p:tav tm="100000">
                                          <p:val>
                                            <p:strVal val="#ppt_h"/>
                                          </p:val>
                                        </p:tav>
                                      </p:tavLst>
                                    </p:anim>
                                    <p:anim calcmode="lin" valueType="num">
                                      <p:cBhvr>
                                        <p:cTn id="9" dur="500" fill="hold"/>
                                        <p:tgtEl>
                                          <p:spTgt spid="17412"/>
                                        </p:tgtEl>
                                        <p:attrNameLst>
                                          <p:attrName>ppt_x</p:attrName>
                                        </p:attrNameLst>
                                      </p:cBhvr>
                                      <p:tavLst>
                                        <p:tav tm="0">
                                          <p:val>
                                            <p:strVal val="#ppt_x-.2"/>
                                          </p:val>
                                        </p:tav>
                                        <p:tav tm="100000">
                                          <p:val>
                                            <p:strVal val="#ppt_x"/>
                                          </p:val>
                                        </p:tav>
                                      </p:tavLst>
                                    </p:anim>
                                    <p:anim calcmode="lin" valueType="num">
                                      <p:cBhvr>
                                        <p:cTn id="10" dur="500" fill="hold"/>
                                        <p:tgtEl>
                                          <p:spTgt spid="17412"/>
                                        </p:tgtEl>
                                        <p:attrNameLst>
                                          <p:attrName>ppt_y</p:attrName>
                                        </p:attrNameLst>
                                      </p:cBhvr>
                                      <p:tavLst>
                                        <p:tav tm="0">
                                          <p:val>
                                            <p:strVal val="#ppt_y"/>
                                          </p:val>
                                        </p:tav>
                                        <p:tav tm="100000">
                                          <p:val>
                                            <p:strVal val="#ppt_y"/>
                                          </p:val>
                                        </p:tav>
                                      </p:tavLst>
                                    </p:anim>
                                    <p:animEffect>
                                      <p:cBhvr>
                                        <p:cTn id="11" dur="500"/>
                                        <p:tgtEl>
                                          <p:spTgt spid="17412"/>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17414"/>
                                        </p:tgtEl>
                                        <p:attrNameLst>
                                          <p:attrName>style.visibility</p:attrName>
                                        </p:attrNameLst>
                                      </p:cBhvr>
                                      <p:to>
                                        <p:strVal val="visible"/>
                                      </p:to>
                                    </p:set>
                                    <p:anim calcmode="lin" valueType="num">
                                      <p:cBhvr>
                                        <p:cTn id="14" dur="500" fill="hold"/>
                                        <p:tgtEl>
                                          <p:spTgt spid="17414"/>
                                        </p:tgtEl>
                                        <p:attrNameLst>
                                          <p:attrName>ppt_w</p:attrName>
                                        </p:attrNameLst>
                                      </p:cBhvr>
                                      <p:tavLst>
                                        <p:tav tm="0">
                                          <p:val>
                                            <p:strVal val="#ppt_w*0.05"/>
                                          </p:val>
                                        </p:tav>
                                        <p:tav tm="100000">
                                          <p:val>
                                            <p:strVal val="#ppt_w"/>
                                          </p:val>
                                        </p:tav>
                                      </p:tavLst>
                                    </p:anim>
                                    <p:anim calcmode="lin" valueType="num">
                                      <p:cBhvr>
                                        <p:cTn id="15" dur="500" fill="hold"/>
                                        <p:tgtEl>
                                          <p:spTgt spid="17414"/>
                                        </p:tgtEl>
                                        <p:attrNameLst>
                                          <p:attrName>ppt_h</p:attrName>
                                        </p:attrNameLst>
                                      </p:cBhvr>
                                      <p:tavLst>
                                        <p:tav tm="0">
                                          <p:val>
                                            <p:strVal val="#ppt_h"/>
                                          </p:val>
                                        </p:tav>
                                        <p:tav tm="100000">
                                          <p:val>
                                            <p:strVal val="#ppt_h"/>
                                          </p:val>
                                        </p:tav>
                                      </p:tavLst>
                                    </p:anim>
                                    <p:anim calcmode="lin" valueType="num">
                                      <p:cBhvr>
                                        <p:cTn id="16" dur="500" fill="hold"/>
                                        <p:tgtEl>
                                          <p:spTgt spid="17414"/>
                                        </p:tgtEl>
                                        <p:attrNameLst>
                                          <p:attrName>ppt_x</p:attrName>
                                        </p:attrNameLst>
                                      </p:cBhvr>
                                      <p:tavLst>
                                        <p:tav tm="0">
                                          <p:val>
                                            <p:strVal val="#ppt_x-.2"/>
                                          </p:val>
                                        </p:tav>
                                        <p:tav tm="100000">
                                          <p:val>
                                            <p:strVal val="#ppt_x"/>
                                          </p:val>
                                        </p:tav>
                                      </p:tavLst>
                                    </p:anim>
                                    <p:anim calcmode="lin" valueType="num">
                                      <p:cBhvr>
                                        <p:cTn id="17" dur="500" fill="hold"/>
                                        <p:tgtEl>
                                          <p:spTgt spid="17414"/>
                                        </p:tgtEl>
                                        <p:attrNameLst>
                                          <p:attrName>ppt_y</p:attrName>
                                        </p:attrNameLst>
                                      </p:cBhvr>
                                      <p:tavLst>
                                        <p:tav tm="0">
                                          <p:val>
                                            <p:strVal val="#ppt_y"/>
                                          </p:val>
                                        </p:tav>
                                        <p:tav tm="100000">
                                          <p:val>
                                            <p:strVal val="#ppt_y"/>
                                          </p:val>
                                        </p:tav>
                                      </p:tavLst>
                                    </p:anim>
                                    <p:animEffect>
                                      <p:cBhvr>
                                        <p:cTn id="18" dur="500"/>
                                        <p:tgtEl>
                                          <p:spTgt spid="17414"/>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17416"/>
                                        </p:tgtEl>
                                        <p:attrNameLst>
                                          <p:attrName>style.visibility</p:attrName>
                                        </p:attrNameLst>
                                      </p:cBhvr>
                                      <p:to>
                                        <p:strVal val="visible"/>
                                      </p:to>
                                    </p:set>
                                    <p:anim calcmode="lin" valueType="num">
                                      <p:cBhvr>
                                        <p:cTn id="21" dur="500" fill="hold"/>
                                        <p:tgtEl>
                                          <p:spTgt spid="17416"/>
                                        </p:tgtEl>
                                        <p:attrNameLst>
                                          <p:attrName>ppt_w</p:attrName>
                                        </p:attrNameLst>
                                      </p:cBhvr>
                                      <p:tavLst>
                                        <p:tav tm="0">
                                          <p:val>
                                            <p:strVal val="#ppt_w*0.05"/>
                                          </p:val>
                                        </p:tav>
                                        <p:tav tm="100000">
                                          <p:val>
                                            <p:strVal val="#ppt_w"/>
                                          </p:val>
                                        </p:tav>
                                      </p:tavLst>
                                    </p:anim>
                                    <p:anim calcmode="lin" valueType="num">
                                      <p:cBhvr>
                                        <p:cTn id="22" dur="500" fill="hold"/>
                                        <p:tgtEl>
                                          <p:spTgt spid="17416"/>
                                        </p:tgtEl>
                                        <p:attrNameLst>
                                          <p:attrName>ppt_h</p:attrName>
                                        </p:attrNameLst>
                                      </p:cBhvr>
                                      <p:tavLst>
                                        <p:tav tm="0">
                                          <p:val>
                                            <p:strVal val="#ppt_h"/>
                                          </p:val>
                                        </p:tav>
                                        <p:tav tm="100000">
                                          <p:val>
                                            <p:strVal val="#ppt_h"/>
                                          </p:val>
                                        </p:tav>
                                      </p:tavLst>
                                    </p:anim>
                                    <p:anim calcmode="lin" valueType="num">
                                      <p:cBhvr>
                                        <p:cTn id="23" dur="500" fill="hold"/>
                                        <p:tgtEl>
                                          <p:spTgt spid="17416"/>
                                        </p:tgtEl>
                                        <p:attrNameLst>
                                          <p:attrName>ppt_x</p:attrName>
                                        </p:attrNameLst>
                                      </p:cBhvr>
                                      <p:tavLst>
                                        <p:tav tm="0">
                                          <p:val>
                                            <p:strVal val="#ppt_x-.2"/>
                                          </p:val>
                                        </p:tav>
                                        <p:tav tm="100000">
                                          <p:val>
                                            <p:strVal val="#ppt_x"/>
                                          </p:val>
                                        </p:tav>
                                      </p:tavLst>
                                    </p:anim>
                                    <p:anim calcmode="lin" valueType="num">
                                      <p:cBhvr>
                                        <p:cTn id="24" dur="500" fill="hold"/>
                                        <p:tgtEl>
                                          <p:spTgt spid="17416"/>
                                        </p:tgtEl>
                                        <p:attrNameLst>
                                          <p:attrName>ppt_y</p:attrName>
                                        </p:attrNameLst>
                                      </p:cBhvr>
                                      <p:tavLst>
                                        <p:tav tm="0">
                                          <p:val>
                                            <p:strVal val="#ppt_y"/>
                                          </p:val>
                                        </p:tav>
                                        <p:tav tm="100000">
                                          <p:val>
                                            <p:strVal val="#ppt_y"/>
                                          </p:val>
                                        </p:tav>
                                      </p:tavLst>
                                    </p:anim>
                                    <p:animEffect>
                                      <p:cBhvr>
                                        <p:cTn id="25" dur="500"/>
                                        <p:tgtEl>
                                          <p:spTgt spid="17416"/>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17418"/>
                                        </p:tgtEl>
                                        <p:attrNameLst>
                                          <p:attrName>style.visibility</p:attrName>
                                        </p:attrNameLst>
                                      </p:cBhvr>
                                      <p:to>
                                        <p:strVal val="visible"/>
                                      </p:to>
                                    </p:set>
                                    <p:anim calcmode="lin" valueType="num">
                                      <p:cBhvr>
                                        <p:cTn id="28" dur="500" fill="hold"/>
                                        <p:tgtEl>
                                          <p:spTgt spid="17418"/>
                                        </p:tgtEl>
                                        <p:attrNameLst>
                                          <p:attrName>ppt_w</p:attrName>
                                        </p:attrNameLst>
                                      </p:cBhvr>
                                      <p:tavLst>
                                        <p:tav tm="0">
                                          <p:val>
                                            <p:strVal val="#ppt_w*0.05"/>
                                          </p:val>
                                        </p:tav>
                                        <p:tav tm="100000">
                                          <p:val>
                                            <p:strVal val="#ppt_w"/>
                                          </p:val>
                                        </p:tav>
                                      </p:tavLst>
                                    </p:anim>
                                    <p:anim calcmode="lin" valueType="num">
                                      <p:cBhvr>
                                        <p:cTn id="29" dur="500" fill="hold"/>
                                        <p:tgtEl>
                                          <p:spTgt spid="17418"/>
                                        </p:tgtEl>
                                        <p:attrNameLst>
                                          <p:attrName>ppt_h</p:attrName>
                                        </p:attrNameLst>
                                      </p:cBhvr>
                                      <p:tavLst>
                                        <p:tav tm="0">
                                          <p:val>
                                            <p:strVal val="#ppt_h"/>
                                          </p:val>
                                        </p:tav>
                                        <p:tav tm="100000">
                                          <p:val>
                                            <p:strVal val="#ppt_h"/>
                                          </p:val>
                                        </p:tav>
                                      </p:tavLst>
                                    </p:anim>
                                    <p:anim calcmode="lin" valueType="num">
                                      <p:cBhvr>
                                        <p:cTn id="30" dur="500" fill="hold"/>
                                        <p:tgtEl>
                                          <p:spTgt spid="17418"/>
                                        </p:tgtEl>
                                        <p:attrNameLst>
                                          <p:attrName>ppt_x</p:attrName>
                                        </p:attrNameLst>
                                      </p:cBhvr>
                                      <p:tavLst>
                                        <p:tav tm="0">
                                          <p:val>
                                            <p:strVal val="#ppt_x-.2"/>
                                          </p:val>
                                        </p:tav>
                                        <p:tav tm="100000">
                                          <p:val>
                                            <p:strVal val="#ppt_x"/>
                                          </p:val>
                                        </p:tav>
                                      </p:tavLst>
                                    </p:anim>
                                    <p:anim calcmode="lin" valueType="num">
                                      <p:cBhvr>
                                        <p:cTn id="31" dur="500" fill="hold"/>
                                        <p:tgtEl>
                                          <p:spTgt spid="17418"/>
                                        </p:tgtEl>
                                        <p:attrNameLst>
                                          <p:attrName>ppt_y</p:attrName>
                                        </p:attrNameLst>
                                      </p:cBhvr>
                                      <p:tavLst>
                                        <p:tav tm="0">
                                          <p:val>
                                            <p:strVal val="#ppt_y"/>
                                          </p:val>
                                        </p:tav>
                                        <p:tav tm="100000">
                                          <p:val>
                                            <p:strVal val="#ppt_y"/>
                                          </p:val>
                                        </p:tav>
                                      </p:tavLst>
                                    </p:anim>
                                    <p:animEffect>
                                      <p:cBhvr>
                                        <p:cTn id="32" dur="500"/>
                                        <p:tgtEl>
                                          <p:spTgt spid="17418"/>
                                        </p:tgtEl>
                                      </p:cBhvr>
                                    </p:animEffect>
                                  </p:childTnLst>
                                </p:cTn>
                              </p:par>
                              <p:par>
                                <p:cTn id="33" presetID="54" presetClass="entr" presetSubtype="0" accel="100000" fill="hold" grpId="0" nodeType="withEffect">
                                  <p:stCondLst>
                                    <p:cond delay="0"/>
                                  </p:stCondLst>
                                  <p:childTnLst>
                                    <p:set>
                                      <p:cBhvr>
                                        <p:cTn id="34" dur="1" fill="hold">
                                          <p:stCondLst>
                                            <p:cond delay="0"/>
                                          </p:stCondLst>
                                        </p:cTn>
                                        <p:tgtEl>
                                          <p:spTgt spid="17420"/>
                                        </p:tgtEl>
                                        <p:attrNameLst>
                                          <p:attrName>style.visibility</p:attrName>
                                        </p:attrNameLst>
                                      </p:cBhvr>
                                      <p:to>
                                        <p:strVal val="visible"/>
                                      </p:to>
                                    </p:set>
                                    <p:anim calcmode="lin" valueType="num">
                                      <p:cBhvr>
                                        <p:cTn id="35" dur="500" fill="hold"/>
                                        <p:tgtEl>
                                          <p:spTgt spid="17420"/>
                                        </p:tgtEl>
                                        <p:attrNameLst>
                                          <p:attrName>ppt_w</p:attrName>
                                        </p:attrNameLst>
                                      </p:cBhvr>
                                      <p:tavLst>
                                        <p:tav tm="0">
                                          <p:val>
                                            <p:strVal val="#ppt_w*0.05"/>
                                          </p:val>
                                        </p:tav>
                                        <p:tav tm="100000">
                                          <p:val>
                                            <p:strVal val="#ppt_w"/>
                                          </p:val>
                                        </p:tav>
                                      </p:tavLst>
                                    </p:anim>
                                    <p:anim calcmode="lin" valueType="num">
                                      <p:cBhvr>
                                        <p:cTn id="36" dur="500" fill="hold"/>
                                        <p:tgtEl>
                                          <p:spTgt spid="17420"/>
                                        </p:tgtEl>
                                        <p:attrNameLst>
                                          <p:attrName>ppt_h</p:attrName>
                                        </p:attrNameLst>
                                      </p:cBhvr>
                                      <p:tavLst>
                                        <p:tav tm="0">
                                          <p:val>
                                            <p:strVal val="#ppt_h"/>
                                          </p:val>
                                        </p:tav>
                                        <p:tav tm="100000">
                                          <p:val>
                                            <p:strVal val="#ppt_h"/>
                                          </p:val>
                                        </p:tav>
                                      </p:tavLst>
                                    </p:anim>
                                    <p:anim calcmode="lin" valueType="num">
                                      <p:cBhvr>
                                        <p:cTn id="37" dur="500" fill="hold"/>
                                        <p:tgtEl>
                                          <p:spTgt spid="17420"/>
                                        </p:tgtEl>
                                        <p:attrNameLst>
                                          <p:attrName>ppt_x</p:attrName>
                                        </p:attrNameLst>
                                      </p:cBhvr>
                                      <p:tavLst>
                                        <p:tav tm="0">
                                          <p:val>
                                            <p:strVal val="#ppt_x-.2"/>
                                          </p:val>
                                        </p:tav>
                                        <p:tav tm="100000">
                                          <p:val>
                                            <p:strVal val="#ppt_x"/>
                                          </p:val>
                                        </p:tav>
                                      </p:tavLst>
                                    </p:anim>
                                    <p:anim calcmode="lin" valueType="num">
                                      <p:cBhvr>
                                        <p:cTn id="38" dur="500" fill="hold"/>
                                        <p:tgtEl>
                                          <p:spTgt spid="17420"/>
                                        </p:tgtEl>
                                        <p:attrNameLst>
                                          <p:attrName>ppt_y</p:attrName>
                                        </p:attrNameLst>
                                      </p:cBhvr>
                                      <p:tavLst>
                                        <p:tav tm="0">
                                          <p:val>
                                            <p:strVal val="#ppt_y"/>
                                          </p:val>
                                        </p:tav>
                                        <p:tav tm="100000">
                                          <p:val>
                                            <p:strVal val="#ppt_y"/>
                                          </p:val>
                                        </p:tav>
                                      </p:tavLst>
                                    </p:anim>
                                    <p:animEffect>
                                      <p:cBhvr>
                                        <p:cTn id="39" dur="500"/>
                                        <p:tgtEl>
                                          <p:spTgt spid="17420"/>
                                        </p:tgtEl>
                                      </p:cBhvr>
                                    </p:animEffect>
                                  </p:childTnLst>
                                </p:cTn>
                              </p:par>
                              <p:par>
                                <p:cTn id="40" presetID="54" presetClass="entr" presetSubtype="0" accel="100000" fill="hold" grpId="0" nodeType="withEffect">
                                  <p:stCondLst>
                                    <p:cond delay="0"/>
                                  </p:stCondLst>
                                  <p:childTnLst>
                                    <p:set>
                                      <p:cBhvr>
                                        <p:cTn id="41" dur="1" fill="hold">
                                          <p:stCondLst>
                                            <p:cond delay="0"/>
                                          </p:stCondLst>
                                        </p:cTn>
                                        <p:tgtEl>
                                          <p:spTgt spid="17422"/>
                                        </p:tgtEl>
                                        <p:attrNameLst>
                                          <p:attrName>style.visibility</p:attrName>
                                        </p:attrNameLst>
                                      </p:cBhvr>
                                      <p:to>
                                        <p:strVal val="visible"/>
                                      </p:to>
                                    </p:set>
                                    <p:anim calcmode="lin" valueType="num">
                                      <p:cBhvr>
                                        <p:cTn id="42" dur="500" fill="hold"/>
                                        <p:tgtEl>
                                          <p:spTgt spid="17422"/>
                                        </p:tgtEl>
                                        <p:attrNameLst>
                                          <p:attrName>ppt_w</p:attrName>
                                        </p:attrNameLst>
                                      </p:cBhvr>
                                      <p:tavLst>
                                        <p:tav tm="0">
                                          <p:val>
                                            <p:strVal val="#ppt_w*0.05"/>
                                          </p:val>
                                        </p:tav>
                                        <p:tav tm="100000">
                                          <p:val>
                                            <p:strVal val="#ppt_w"/>
                                          </p:val>
                                        </p:tav>
                                      </p:tavLst>
                                    </p:anim>
                                    <p:anim calcmode="lin" valueType="num">
                                      <p:cBhvr>
                                        <p:cTn id="43" dur="500" fill="hold"/>
                                        <p:tgtEl>
                                          <p:spTgt spid="17422"/>
                                        </p:tgtEl>
                                        <p:attrNameLst>
                                          <p:attrName>ppt_h</p:attrName>
                                        </p:attrNameLst>
                                      </p:cBhvr>
                                      <p:tavLst>
                                        <p:tav tm="0">
                                          <p:val>
                                            <p:strVal val="#ppt_h"/>
                                          </p:val>
                                        </p:tav>
                                        <p:tav tm="100000">
                                          <p:val>
                                            <p:strVal val="#ppt_h"/>
                                          </p:val>
                                        </p:tav>
                                      </p:tavLst>
                                    </p:anim>
                                    <p:anim calcmode="lin" valueType="num">
                                      <p:cBhvr>
                                        <p:cTn id="44" dur="500" fill="hold"/>
                                        <p:tgtEl>
                                          <p:spTgt spid="17422"/>
                                        </p:tgtEl>
                                        <p:attrNameLst>
                                          <p:attrName>ppt_x</p:attrName>
                                        </p:attrNameLst>
                                      </p:cBhvr>
                                      <p:tavLst>
                                        <p:tav tm="0">
                                          <p:val>
                                            <p:strVal val="#ppt_x-.2"/>
                                          </p:val>
                                        </p:tav>
                                        <p:tav tm="100000">
                                          <p:val>
                                            <p:strVal val="#ppt_x"/>
                                          </p:val>
                                        </p:tav>
                                      </p:tavLst>
                                    </p:anim>
                                    <p:anim calcmode="lin" valueType="num">
                                      <p:cBhvr>
                                        <p:cTn id="45" dur="500" fill="hold"/>
                                        <p:tgtEl>
                                          <p:spTgt spid="17422"/>
                                        </p:tgtEl>
                                        <p:attrNameLst>
                                          <p:attrName>ppt_y</p:attrName>
                                        </p:attrNameLst>
                                      </p:cBhvr>
                                      <p:tavLst>
                                        <p:tav tm="0">
                                          <p:val>
                                            <p:strVal val="#ppt_y"/>
                                          </p:val>
                                        </p:tav>
                                        <p:tav tm="100000">
                                          <p:val>
                                            <p:strVal val="#ppt_y"/>
                                          </p:val>
                                        </p:tav>
                                      </p:tavLst>
                                    </p:anim>
                                    <p:animEffect>
                                      <p:cBhvr>
                                        <p:cTn id="46" dur="500"/>
                                        <p:tgtEl>
                                          <p:spTgt spid="17422"/>
                                        </p:tgtEl>
                                      </p:cBhvr>
                                    </p:animEffect>
                                  </p:childTnLst>
                                </p:cTn>
                              </p:par>
                              <p:par>
                                <p:cTn id="47" presetID="54" presetClass="entr" presetSubtype="0" accel="100000" fill="hold" grpId="0" nodeType="withEffect">
                                  <p:stCondLst>
                                    <p:cond delay="0"/>
                                  </p:stCondLst>
                                  <p:childTnLst>
                                    <p:set>
                                      <p:cBhvr>
                                        <p:cTn id="48" dur="1" fill="hold">
                                          <p:stCondLst>
                                            <p:cond delay="0"/>
                                          </p:stCondLst>
                                        </p:cTn>
                                        <p:tgtEl>
                                          <p:spTgt spid="17424"/>
                                        </p:tgtEl>
                                        <p:attrNameLst>
                                          <p:attrName>style.visibility</p:attrName>
                                        </p:attrNameLst>
                                      </p:cBhvr>
                                      <p:to>
                                        <p:strVal val="visible"/>
                                      </p:to>
                                    </p:set>
                                    <p:anim calcmode="lin" valueType="num">
                                      <p:cBhvr>
                                        <p:cTn id="49" dur="500" fill="hold"/>
                                        <p:tgtEl>
                                          <p:spTgt spid="17424"/>
                                        </p:tgtEl>
                                        <p:attrNameLst>
                                          <p:attrName>ppt_w</p:attrName>
                                        </p:attrNameLst>
                                      </p:cBhvr>
                                      <p:tavLst>
                                        <p:tav tm="0">
                                          <p:val>
                                            <p:strVal val="#ppt_w*0.05"/>
                                          </p:val>
                                        </p:tav>
                                        <p:tav tm="100000">
                                          <p:val>
                                            <p:strVal val="#ppt_w"/>
                                          </p:val>
                                        </p:tav>
                                      </p:tavLst>
                                    </p:anim>
                                    <p:anim calcmode="lin" valueType="num">
                                      <p:cBhvr>
                                        <p:cTn id="50" dur="500" fill="hold"/>
                                        <p:tgtEl>
                                          <p:spTgt spid="17424"/>
                                        </p:tgtEl>
                                        <p:attrNameLst>
                                          <p:attrName>ppt_h</p:attrName>
                                        </p:attrNameLst>
                                      </p:cBhvr>
                                      <p:tavLst>
                                        <p:tav tm="0">
                                          <p:val>
                                            <p:strVal val="#ppt_h"/>
                                          </p:val>
                                        </p:tav>
                                        <p:tav tm="100000">
                                          <p:val>
                                            <p:strVal val="#ppt_h"/>
                                          </p:val>
                                        </p:tav>
                                      </p:tavLst>
                                    </p:anim>
                                    <p:anim calcmode="lin" valueType="num">
                                      <p:cBhvr>
                                        <p:cTn id="51" dur="500" fill="hold"/>
                                        <p:tgtEl>
                                          <p:spTgt spid="17424"/>
                                        </p:tgtEl>
                                        <p:attrNameLst>
                                          <p:attrName>ppt_x</p:attrName>
                                        </p:attrNameLst>
                                      </p:cBhvr>
                                      <p:tavLst>
                                        <p:tav tm="0">
                                          <p:val>
                                            <p:strVal val="#ppt_x-.2"/>
                                          </p:val>
                                        </p:tav>
                                        <p:tav tm="100000">
                                          <p:val>
                                            <p:strVal val="#ppt_x"/>
                                          </p:val>
                                        </p:tav>
                                      </p:tavLst>
                                    </p:anim>
                                    <p:anim calcmode="lin" valueType="num">
                                      <p:cBhvr>
                                        <p:cTn id="52" dur="500" fill="hold"/>
                                        <p:tgtEl>
                                          <p:spTgt spid="17424"/>
                                        </p:tgtEl>
                                        <p:attrNameLst>
                                          <p:attrName>ppt_y</p:attrName>
                                        </p:attrNameLst>
                                      </p:cBhvr>
                                      <p:tavLst>
                                        <p:tav tm="0">
                                          <p:val>
                                            <p:strVal val="#ppt_y"/>
                                          </p:val>
                                        </p:tav>
                                        <p:tav tm="100000">
                                          <p:val>
                                            <p:strVal val="#ppt_y"/>
                                          </p:val>
                                        </p:tav>
                                      </p:tavLst>
                                    </p:anim>
                                    <p:animEffect>
                                      <p:cBhvr>
                                        <p:cTn id="53" dur="500"/>
                                        <p:tgtEl>
                                          <p:spTgt spid="17424"/>
                                        </p:tgtEl>
                                      </p:cBhvr>
                                    </p:animEffect>
                                  </p:childTnLst>
                                </p:cTn>
                              </p:par>
                            </p:childTnLst>
                          </p:cTn>
                        </p:par>
                        <p:par>
                          <p:cTn id="54" fill="hold">
                            <p:stCondLst>
                              <p:cond delay="500"/>
                            </p:stCondLst>
                            <p:childTnLst>
                              <p:par>
                                <p:cTn id="55" presetID="12" presetClass="entr" presetSubtype="8" fill="hold" grpId="0" nodeType="afterEffect">
                                  <p:stCondLst>
                                    <p:cond delay="0"/>
                                  </p:stCondLst>
                                  <p:childTnLst>
                                    <p:set>
                                      <p:cBhvr>
                                        <p:cTn id="56" dur="1" fill="hold">
                                          <p:stCondLst>
                                            <p:cond delay="0"/>
                                          </p:stCondLst>
                                        </p:cTn>
                                        <p:tgtEl>
                                          <p:spTgt spid="17411"/>
                                        </p:tgtEl>
                                        <p:attrNameLst>
                                          <p:attrName>style.visibility</p:attrName>
                                        </p:attrNameLst>
                                      </p:cBhvr>
                                      <p:to>
                                        <p:strVal val="visible"/>
                                      </p:to>
                                    </p:set>
                                    <p:animEffect>
                                      <p:cBhvr>
                                        <p:cTn id="57" dur="500"/>
                                        <p:tgtEl>
                                          <p:spTgt spid="17411"/>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17413"/>
                                        </p:tgtEl>
                                        <p:attrNameLst>
                                          <p:attrName>style.visibility</p:attrName>
                                        </p:attrNameLst>
                                      </p:cBhvr>
                                      <p:to>
                                        <p:strVal val="visible"/>
                                      </p:to>
                                    </p:set>
                                    <p:animEffect>
                                      <p:cBhvr>
                                        <p:cTn id="60" dur="500"/>
                                        <p:tgtEl>
                                          <p:spTgt spid="17413"/>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17415"/>
                                        </p:tgtEl>
                                        <p:attrNameLst>
                                          <p:attrName>style.visibility</p:attrName>
                                        </p:attrNameLst>
                                      </p:cBhvr>
                                      <p:to>
                                        <p:strVal val="visible"/>
                                      </p:to>
                                    </p:set>
                                    <p:animEffect>
                                      <p:cBhvr>
                                        <p:cTn id="63" dur="500"/>
                                        <p:tgtEl>
                                          <p:spTgt spid="17415"/>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17417"/>
                                        </p:tgtEl>
                                        <p:attrNameLst>
                                          <p:attrName>style.visibility</p:attrName>
                                        </p:attrNameLst>
                                      </p:cBhvr>
                                      <p:to>
                                        <p:strVal val="visible"/>
                                      </p:to>
                                    </p:set>
                                    <p:animEffect>
                                      <p:cBhvr>
                                        <p:cTn id="66" dur="500"/>
                                        <p:tgtEl>
                                          <p:spTgt spid="17417"/>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17419"/>
                                        </p:tgtEl>
                                        <p:attrNameLst>
                                          <p:attrName>style.visibility</p:attrName>
                                        </p:attrNameLst>
                                      </p:cBhvr>
                                      <p:to>
                                        <p:strVal val="visible"/>
                                      </p:to>
                                    </p:set>
                                    <p:animEffect>
                                      <p:cBhvr>
                                        <p:cTn id="69" dur="500"/>
                                        <p:tgtEl>
                                          <p:spTgt spid="17419"/>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17421"/>
                                        </p:tgtEl>
                                        <p:attrNameLst>
                                          <p:attrName>style.visibility</p:attrName>
                                        </p:attrNameLst>
                                      </p:cBhvr>
                                      <p:to>
                                        <p:strVal val="visible"/>
                                      </p:to>
                                    </p:set>
                                    <p:animEffect>
                                      <p:cBhvr>
                                        <p:cTn id="72" dur="500"/>
                                        <p:tgtEl>
                                          <p:spTgt spid="17421"/>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17423"/>
                                        </p:tgtEl>
                                        <p:attrNameLst>
                                          <p:attrName>style.visibility</p:attrName>
                                        </p:attrNameLst>
                                      </p:cBhvr>
                                      <p:to>
                                        <p:strVal val="visible"/>
                                      </p:to>
                                    </p:set>
                                    <p:animEffect>
                                      <p:cBhvr>
                                        <p:cTn id="75" dur="500"/>
                                        <p:tgtEl>
                                          <p:spTgt spid="1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ldLvl="0" animBg="1" autoUpdateAnimBg="0"/>
      <p:bldP spid="17412" grpId="0" bldLvl="0" animBg="1" autoUpdateAnimBg="0"/>
      <p:bldP spid="17413" grpId="0" bldLvl="0" animBg="1" autoUpdateAnimBg="0"/>
      <p:bldP spid="17414" grpId="0" bldLvl="0" animBg="1" autoUpdateAnimBg="0"/>
      <p:bldP spid="17415" grpId="0" bldLvl="0" animBg="1" autoUpdateAnimBg="0"/>
      <p:bldP spid="17416" grpId="0" bldLvl="0" animBg="1" autoUpdateAnimBg="0"/>
      <p:bldP spid="17417" grpId="0" bldLvl="0" animBg="1" autoUpdateAnimBg="0"/>
      <p:bldP spid="17418" grpId="0" bldLvl="0" animBg="1" autoUpdateAnimBg="0"/>
      <p:bldP spid="17419" grpId="0" bldLvl="0" animBg="1" autoUpdateAnimBg="0"/>
      <p:bldP spid="17420" grpId="0" bldLvl="0" animBg="1" autoUpdateAnimBg="0"/>
      <p:bldP spid="17421" grpId="0" bldLvl="0" animBg="1" autoUpdateAnimBg="0"/>
      <p:bldP spid="17422" grpId="0" bldLvl="0" animBg="1" autoUpdateAnimBg="0"/>
      <p:bldP spid="17423" grpId="0" bldLvl="0" animBg="1" autoUpdateAnimBg="0"/>
      <p:bldP spid="17424" grpId="0" bldLvl="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403" name="Rectangle 11"/>
          <p:cNvSpPr>
            <a:spLocks noGrp="1" noChangeArrowheads="1"/>
          </p:cNvSpPr>
          <p:nvPr>
            <p:ph type="title"/>
          </p:nvPr>
        </p:nvSpPr>
        <p:spPr/>
        <p:txBody>
          <a:bodyPr/>
          <a:lstStyle/>
          <a:p>
            <a:r>
              <a:rPr lang="en-US" altLang="zh-CN" sz="4400">
                <a:solidFill>
                  <a:srgbClr val="000066"/>
                </a:solidFill>
                <a:latin typeface="Times New Roman" panose="02020603050405020304" charset="0"/>
              </a:rPr>
              <a:t>TCP/IP</a:t>
            </a:r>
            <a:r>
              <a:rPr lang="zh-CN" altLang="en-US" sz="4400">
                <a:solidFill>
                  <a:srgbClr val="000066"/>
                </a:solidFill>
                <a:latin typeface="Times New Roman" panose="02020603050405020304" charset="0"/>
              </a:rPr>
              <a:t>网络分层</a:t>
            </a:r>
            <a:endParaRPr lang="zh-CN" altLang="en-US" sz="4400">
              <a:solidFill>
                <a:srgbClr val="000066"/>
              </a:solidFill>
              <a:latin typeface="Times New Roman" panose="02020603050405020304" charset="0"/>
            </a:endParaRPr>
          </a:p>
        </p:txBody>
      </p:sp>
      <p:sp>
        <p:nvSpPr>
          <p:cNvPr id="12" name="日期占位符 3"/>
          <p:cNvSpPr>
            <a:spLocks noGrp="1"/>
          </p:cNvSpPr>
          <p:nvPr>
            <p:ph type="dt" sz="half" idx="4294967295"/>
          </p:nvPr>
        </p:nvSpPr>
        <p:spPr>
          <a:xfrm>
            <a:off x="5129336" y="6407944"/>
            <a:ext cx="1026840" cy="450056"/>
          </a:xfrm>
          <a:prstGeom prst="rect">
            <a:avLst/>
          </a:prstGeom>
        </p:spPr>
        <p:txBody>
          <a:bodyPr/>
          <a:lstStyle/>
          <a:p>
            <a:fld id="{D29FF866-FF17-4FAD-A1FB-4ACDBFCE99D9}" type="datetime1">
              <a:rPr lang="zh-CN" altLang="en-US"/>
            </a:fld>
            <a:endParaRPr lang="en-US" altLang="zh-CN"/>
          </a:p>
        </p:txBody>
      </p:sp>
      <p:grpSp>
        <p:nvGrpSpPr>
          <p:cNvPr id="2" name="组合 1"/>
          <p:cNvGrpSpPr/>
          <p:nvPr/>
        </p:nvGrpSpPr>
        <p:grpSpPr>
          <a:xfrm>
            <a:off x="1330473" y="1916113"/>
            <a:ext cx="6265863" cy="3384550"/>
            <a:chOff x="1330473" y="1916113"/>
            <a:chExt cx="6265863" cy="3384550"/>
          </a:xfrm>
        </p:grpSpPr>
        <p:sp>
          <p:nvSpPr>
            <p:cNvPr id="571394" name="Rectangle 2"/>
            <p:cNvSpPr>
              <a:spLocks noChangeArrowheads="1"/>
            </p:cNvSpPr>
            <p:nvPr/>
          </p:nvSpPr>
          <p:spPr bwMode="auto">
            <a:xfrm>
              <a:off x="1330473"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anose="030F0702030302020204" pitchFamily="66" charset="0"/>
                </a:rPr>
                <a:t>应用层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传输层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571395" name="Rectangle 3"/>
            <p:cNvSpPr>
              <a:spLocks noChangeArrowheads="1"/>
            </p:cNvSpPr>
            <p:nvPr/>
          </p:nvSpPr>
          <p:spPr bwMode="auto">
            <a:xfrm>
              <a:off x="6154886"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anose="030F0702030302020204" pitchFamily="66" charset="0"/>
                </a:rPr>
                <a:t>应用层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传输层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571396" name="Rectangle 4"/>
            <p:cNvSpPr>
              <a:spLocks noChangeArrowheads="1"/>
            </p:cNvSpPr>
            <p:nvPr/>
          </p:nvSpPr>
          <p:spPr bwMode="auto">
            <a:xfrm>
              <a:off x="3635523" y="3068960"/>
              <a:ext cx="1441450" cy="1871340"/>
            </a:xfrm>
            <a:prstGeom prst="rect">
              <a:avLst/>
            </a:prstGeom>
            <a:gradFill rotWithShape="1">
              <a:gsLst>
                <a:gs pos="0">
                  <a:srgbClr val="D6B19C"/>
                </a:gs>
                <a:gs pos="30000">
                  <a:srgbClr val="D49E6C"/>
                </a:gs>
                <a:gs pos="70000">
                  <a:srgbClr val="A65528"/>
                </a:gs>
                <a:gs pos="100000">
                  <a:srgbClr val="663012"/>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smtClean="0">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571397" name="Line 5"/>
            <p:cNvSpPr>
              <a:spLocks noChangeShapeType="1"/>
            </p:cNvSpPr>
            <p:nvPr/>
          </p:nvSpPr>
          <p:spPr bwMode="auto">
            <a:xfrm>
              <a:off x="1905148" y="4868863"/>
              <a:ext cx="0" cy="43180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398" name="Line 6"/>
            <p:cNvSpPr>
              <a:spLocks noChangeShapeType="1"/>
            </p:cNvSpPr>
            <p:nvPr/>
          </p:nvSpPr>
          <p:spPr bwMode="auto">
            <a:xfrm>
              <a:off x="1905148" y="5300663"/>
              <a:ext cx="1873250" cy="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399" name="Line 7"/>
            <p:cNvSpPr>
              <a:spLocks noChangeShapeType="1"/>
            </p:cNvSpPr>
            <p:nvPr/>
          </p:nvSpPr>
          <p:spPr bwMode="auto">
            <a:xfrm flipV="1">
              <a:off x="3706961" y="3068959"/>
              <a:ext cx="0" cy="2231703"/>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400" name="Line 8"/>
            <p:cNvSpPr>
              <a:spLocks noChangeShapeType="1"/>
            </p:cNvSpPr>
            <p:nvPr/>
          </p:nvSpPr>
          <p:spPr bwMode="auto">
            <a:xfrm>
              <a:off x="5003948" y="3068960"/>
              <a:ext cx="0" cy="2160265"/>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401" name="Line 9"/>
            <p:cNvSpPr>
              <a:spLocks noChangeShapeType="1"/>
            </p:cNvSpPr>
            <p:nvPr/>
          </p:nvSpPr>
          <p:spPr bwMode="auto">
            <a:xfrm>
              <a:off x="4930923" y="5229225"/>
              <a:ext cx="1871663" cy="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402" name="Line 10"/>
            <p:cNvSpPr>
              <a:spLocks noChangeShapeType="1"/>
            </p:cNvSpPr>
            <p:nvPr/>
          </p:nvSpPr>
          <p:spPr bwMode="auto">
            <a:xfrm flipV="1">
              <a:off x="6802586" y="4868863"/>
              <a:ext cx="0" cy="360362"/>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r>
              <a:rPr lang="en-US" altLang="zh-CN" smtClean="0"/>
              <a:t>TCP/IP</a:t>
            </a:r>
            <a:r>
              <a:rPr lang="zh-CN" altLang="en-US" smtClean="0"/>
              <a:t>体系结构与</a:t>
            </a:r>
            <a:r>
              <a:rPr lang="en-US" altLang="zh-CN" smtClean="0"/>
              <a:t>OSI</a:t>
            </a:r>
            <a:r>
              <a:rPr lang="zh-CN" altLang="en-US" smtClean="0"/>
              <a:t>参考模型的对应关系</a:t>
            </a:r>
            <a:endParaRPr lang="zh-CN" altLang="en-US"/>
          </a:p>
        </p:txBody>
      </p:sp>
      <p:pic>
        <p:nvPicPr>
          <p:cNvPr id="317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1413" y="1341438"/>
            <a:ext cx="4098925"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a:xfrm>
            <a:off x="900113" y="765175"/>
            <a:ext cx="8043862" cy="911225"/>
          </a:xfrm>
        </p:spPr>
        <p:txBody>
          <a:bodyPr/>
          <a:lstStyle/>
          <a:p>
            <a:pPr eaLnBrk="1" fontAlgn="auto" hangingPunct="1">
              <a:spcAft>
                <a:spcPts val="0"/>
              </a:spcAft>
              <a:defRPr/>
            </a:pPr>
            <a:r>
              <a:rPr lang="zh-CN" altLang="en-US" smtClean="0"/>
              <a:t>基于</a:t>
            </a:r>
            <a:r>
              <a:rPr lang="en-US" altLang="zh-CN" smtClean="0"/>
              <a:t>TCP/IP</a:t>
            </a:r>
            <a:r>
              <a:rPr lang="zh-CN" altLang="en-US" smtClean="0"/>
              <a:t>的网络安全体系结构 </a:t>
            </a:r>
            <a:endParaRPr lang="zh-CN" altLang="en-US" smtClean="0"/>
          </a:p>
        </p:txBody>
      </p:sp>
      <p:sp>
        <p:nvSpPr>
          <p:cNvPr id="149506"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36641EC-D6CD-4110-A33F-7A07CD32C2FB}" type="slidenum">
              <a:rPr kumimoji="0" lang="en-US" altLang="zh-CN" sz="1000" smtClean="0"/>
            </a:fld>
            <a:endParaRPr kumimoji="0" lang="en-US" altLang="zh-CN" sz="1000" smtClean="0"/>
          </a:p>
        </p:txBody>
      </p:sp>
      <p:grpSp>
        <p:nvGrpSpPr>
          <p:cNvPr id="149508" name="Group 5"/>
          <p:cNvGrpSpPr/>
          <p:nvPr/>
        </p:nvGrpSpPr>
        <p:grpSpPr bwMode="auto">
          <a:xfrm>
            <a:off x="685800" y="1905000"/>
            <a:ext cx="8172450" cy="3810000"/>
            <a:chOff x="-3" y="-3"/>
            <a:chExt cx="2570" cy="3978"/>
          </a:xfrm>
        </p:grpSpPr>
        <p:grpSp>
          <p:nvGrpSpPr>
            <p:cNvPr id="149510" name="Group 6"/>
            <p:cNvGrpSpPr/>
            <p:nvPr/>
          </p:nvGrpSpPr>
          <p:grpSpPr bwMode="auto">
            <a:xfrm>
              <a:off x="0" y="0"/>
              <a:ext cx="2564" cy="3972"/>
              <a:chOff x="0" y="0"/>
              <a:chExt cx="2564" cy="3972"/>
            </a:xfrm>
          </p:grpSpPr>
          <p:grpSp>
            <p:nvGrpSpPr>
              <p:cNvPr id="149512" name="Group 7"/>
              <p:cNvGrpSpPr/>
              <p:nvPr/>
            </p:nvGrpSpPr>
            <p:grpSpPr bwMode="auto">
              <a:xfrm>
                <a:off x="0" y="0"/>
                <a:ext cx="791" cy="518"/>
                <a:chOff x="0" y="0"/>
                <a:chExt cx="791" cy="518"/>
              </a:xfrm>
            </p:grpSpPr>
            <p:sp>
              <p:nvSpPr>
                <p:cNvPr id="149579" name="Rectangle 8"/>
                <p:cNvSpPr>
                  <a:spLocks noChangeArrowheads="1"/>
                </p:cNvSpPr>
                <p:nvPr/>
              </p:nvSpPr>
              <p:spPr bwMode="auto">
                <a:xfrm>
                  <a:off x="43" y="0"/>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charset="0"/>
                    </a:rPr>
                    <a:t>ISO/OSI</a:t>
                  </a:r>
                  <a:r>
                    <a:rPr lang="zh-CN" altLang="en-US" sz="1800" b="1">
                      <a:latin typeface="Times New Roman" panose="02020603050405020304" charset="0"/>
                    </a:rPr>
                    <a:t>参考模型</a:t>
                  </a:r>
                  <a:endParaRPr lang="zh-CN" altLang="en-US"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80" name="Rectangle 9"/>
                <p:cNvSpPr>
                  <a:spLocks noChangeArrowheads="1"/>
                </p:cNvSpPr>
                <p:nvPr/>
              </p:nvSpPr>
              <p:spPr bwMode="auto">
                <a:xfrm>
                  <a:off x="0" y="0"/>
                  <a:ext cx="791"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3" name="Group 10"/>
              <p:cNvGrpSpPr/>
              <p:nvPr/>
            </p:nvGrpSpPr>
            <p:grpSpPr bwMode="auto">
              <a:xfrm>
                <a:off x="791" y="0"/>
                <a:ext cx="791" cy="518"/>
                <a:chOff x="791" y="0"/>
                <a:chExt cx="791" cy="518"/>
              </a:xfrm>
            </p:grpSpPr>
            <p:sp>
              <p:nvSpPr>
                <p:cNvPr id="149577" name="Rectangle 11"/>
                <p:cNvSpPr>
                  <a:spLocks noChangeArrowheads="1"/>
                </p:cNvSpPr>
                <p:nvPr/>
              </p:nvSpPr>
              <p:spPr bwMode="auto">
                <a:xfrm>
                  <a:off x="834" y="0"/>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TCP/IP</a:t>
                  </a:r>
                  <a:r>
                    <a:rPr lang="zh-CN" altLang="en-US" sz="1800" b="1">
                      <a:latin typeface="Times New Roman" panose="02020603050405020304" charset="0"/>
                    </a:rPr>
                    <a:t>层次模型</a:t>
                  </a:r>
                  <a:endParaRPr lang="zh-CN" altLang="en-US"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78" name="Rectangle 12"/>
                <p:cNvSpPr>
                  <a:spLocks noChangeArrowheads="1"/>
                </p:cNvSpPr>
                <p:nvPr/>
              </p:nvSpPr>
              <p:spPr bwMode="auto">
                <a:xfrm>
                  <a:off x="791" y="0"/>
                  <a:ext cx="791"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4" name="Group 13"/>
              <p:cNvGrpSpPr/>
              <p:nvPr/>
            </p:nvGrpSpPr>
            <p:grpSpPr bwMode="auto">
              <a:xfrm>
                <a:off x="1582" y="0"/>
                <a:ext cx="982" cy="518"/>
                <a:chOff x="1582" y="0"/>
                <a:chExt cx="982" cy="518"/>
              </a:xfrm>
            </p:grpSpPr>
            <p:sp>
              <p:nvSpPr>
                <p:cNvPr id="149575" name="Rectangle 14"/>
                <p:cNvSpPr>
                  <a:spLocks noChangeArrowheads="1"/>
                </p:cNvSpPr>
                <p:nvPr/>
              </p:nvSpPr>
              <p:spPr bwMode="auto">
                <a:xfrm>
                  <a:off x="1625" y="0"/>
                  <a:ext cx="89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TCP/IP</a:t>
                  </a:r>
                  <a:r>
                    <a:rPr lang="zh-CN" altLang="en-US" sz="1800" b="1">
                      <a:latin typeface="Times New Roman" panose="02020603050405020304" charset="0"/>
                    </a:rPr>
                    <a:t>体系</a:t>
                  </a:r>
                  <a:endParaRPr lang="zh-CN" altLang="en-US"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76" name="Rectangle 15"/>
                <p:cNvSpPr>
                  <a:spLocks noChangeArrowheads="1"/>
                </p:cNvSpPr>
                <p:nvPr/>
              </p:nvSpPr>
              <p:spPr bwMode="auto">
                <a:xfrm>
                  <a:off x="1582" y="0"/>
                  <a:ext cx="982"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5" name="Group 16"/>
              <p:cNvGrpSpPr/>
              <p:nvPr/>
            </p:nvGrpSpPr>
            <p:grpSpPr bwMode="auto">
              <a:xfrm>
                <a:off x="0" y="518"/>
                <a:ext cx="791" cy="403"/>
                <a:chOff x="0" y="518"/>
                <a:chExt cx="791" cy="403"/>
              </a:xfrm>
            </p:grpSpPr>
            <p:sp>
              <p:nvSpPr>
                <p:cNvPr id="149573" name="Rectangle 17"/>
                <p:cNvSpPr>
                  <a:spLocks noChangeArrowheads="1"/>
                </p:cNvSpPr>
                <p:nvPr/>
              </p:nvSpPr>
              <p:spPr bwMode="auto">
                <a:xfrm>
                  <a:off x="43" y="518"/>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charset="0"/>
                    </a:rPr>
                    <a:t>应用层（</a:t>
                  </a:r>
                  <a:r>
                    <a:rPr lang="en-US" altLang="zh-CN" sz="1800" b="1">
                      <a:latin typeface="Times New Roman" panose="02020603050405020304" charset="0"/>
                    </a:rPr>
                    <a:t>A</a:t>
                  </a:r>
                  <a:r>
                    <a:rPr lang="zh-CN" altLang="en-US" sz="1800" b="1">
                      <a:latin typeface="Times New Roman" panose="02020603050405020304" charset="0"/>
                    </a:rPr>
                    <a:t>）</a:t>
                  </a:r>
                  <a:endParaRPr lang="zh-CN" altLang="en-US"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74" name="Rectangle 18"/>
                <p:cNvSpPr>
                  <a:spLocks noChangeArrowheads="1"/>
                </p:cNvSpPr>
                <p:nvPr/>
              </p:nvSpPr>
              <p:spPr bwMode="auto">
                <a:xfrm>
                  <a:off x="0" y="518"/>
                  <a:ext cx="7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6" name="Group 19"/>
              <p:cNvGrpSpPr/>
              <p:nvPr/>
            </p:nvGrpSpPr>
            <p:grpSpPr bwMode="auto">
              <a:xfrm>
                <a:off x="791" y="518"/>
                <a:ext cx="791" cy="1324"/>
                <a:chOff x="791" y="518"/>
                <a:chExt cx="791" cy="1324"/>
              </a:xfrm>
            </p:grpSpPr>
            <p:sp>
              <p:nvSpPr>
                <p:cNvPr id="149571" name="Rectangle 20"/>
                <p:cNvSpPr>
                  <a:spLocks noChangeArrowheads="1"/>
                </p:cNvSpPr>
                <p:nvPr/>
              </p:nvSpPr>
              <p:spPr bwMode="auto">
                <a:xfrm>
                  <a:off x="834" y="518"/>
                  <a:ext cx="705"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 </a:t>
                  </a:r>
                  <a:endParaRPr lang="en-US" altLang="zh-CN" sz="1800" b="1">
                    <a:latin typeface="Times New Roman" panose="02020603050405020304" charset="0"/>
                  </a:endParaRPr>
                </a:p>
                <a:p>
                  <a:pPr algn="ctr" eaLnBrk="0" hangingPunct="0"/>
                  <a:endParaRPr lang="en-US" altLang="zh-CN" sz="1800" b="1">
                    <a:latin typeface="Times New Roman" panose="02020603050405020304" charset="0"/>
                  </a:endParaRPr>
                </a:p>
                <a:p>
                  <a:pPr algn="ctr" eaLnBrk="0" hangingPunct="0"/>
                  <a:r>
                    <a:rPr lang="zh-CN" altLang="en-US" sz="1800" b="1">
                      <a:latin typeface="Times New Roman" panose="02020603050405020304" charset="0"/>
                    </a:rPr>
                    <a:t>应用层</a:t>
                  </a:r>
                  <a:endParaRPr lang="zh-CN" altLang="en-US"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72" name="Rectangle 21"/>
                <p:cNvSpPr>
                  <a:spLocks noChangeArrowheads="1"/>
                </p:cNvSpPr>
                <p:nvPr/>
              </p:nvSpPr>
              <p:spPr bwMode="auto">
                <a:xfrm>
                  <a:off x="791" y="518"/>
                  <a:ext cx="791" cy="132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7" name="Group 22"/>
              <p:cNvGrpSpPr/>
              <p:nvPr/>
            </p:nvGrpSpPr>
            <p:grpSpPr bwMode="auto">
              <a:xfrm>
                <a:off x="1582" y="518"/>
                <a:ext cx="491" cy="1324"/>
                <a:chOff x="1582" y="518"/>
                <a:chExt cx="491" cy="1324"/>
              </a:xfrm>
            </p:grpSpPr>
            <p:sp>
              <p:nvSpPr>
                <p:cNvPr id="149569" name="Rectangle 23"/>
                <p:cNvSpPr>
                  <a:spLocks noChangeArrowheads="1"/>
                </p:cNvSpPr>
                <p:nvPr/>
              </p:nvSpPr>
              <p:spPr bwMode="auto">
                <a:xfrm>
                  <a:off x="1625" y="518"/>
                  <a:ext cx="405"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charset="0"/>
                    </a:rPr>
                    <a:t>FTP</a:t>
                  </a:r>
                  <a:endParaRPr lang="en-US" altLang="zh-CN" sz="1800" b="1">
                    <a:latin typeface="Times New Roman" panose="02020603050405020304" charset="0"/>
                  </a:endParaRPr>
                </a:p>
                <a:p>
                  <a:pPr algn="just" eaLnBrk="0" hangingPunct="0"/>
                  <a:r>
                    <a:rPr lang="en-US" altLang="zh-CN" sz="1800" b="1">
                      <a:latin typeface="Times New Roman" panose="02020603050405020304" charset="0"/>
                    </a:rPr>
                    <a:t>TELNET</a:t>
                  </a:r>
                  <a:endParaRPr lang="en-US" altLang="zh-CN" sz="1800" b="1">
                    <a:latin typeface="Times New Roman" panose="02020603050405020304" charset="0"/>
                  </a:endParaRPr>
                </a:p>
                <a:p>
                  <a:pPr algn="just" eaLnBrk="0" hangingPunct="0"/>
                  <a:r>
                    <a:rPr lang="en-US" altLang="zh-CN" sz="1800" b="1">
                      <a:latin typeface="Times New Roman" panose="02020603050405020304" charset="0"/>
                    </a:rPr>
                    <a:t>HTTP</a:t>
                  </a:r>
                  <a:endParaRPr lang="en-US" altLang="zh-CN" sz="1800" b="1">
                    <a:latin typeface="Times New Roman" panose="02020603050405020304" charset="0"/>
                  </a:endParaRPr>
                </a:p>
                <a:p>
                  <a:pPr algn="just" eaLnBrk="0" hangingPunct="0"/>
                  <a:r>
                    <a:rPr lang="en-US" altLang="zh-CN" sz="1800" b="1">
                      <a:latin typeface="Times New Roman" panose="02020603050405020304" charset="0"/>
                    </a:rPr>
                    <a:t>SNMP</a:t>
                  </a:r>
                  <a:endParaRPr lang="en-US" altLang="zh-CN"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70" name="Rectangle 24"/>
                <p:cNvSpPr>
                  <a:spLocks noChangeArrowheads="1"/>
                </p:cNvSpPr>
                <p:nvPr/>
              </p:nvSpPr>
              <p:spPr bwMode="auto">
                <a:xfrm>
                  <a:off x="1582" y="518"/>
                  <a:ext cx="491" cy="132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8" name="Group 25"/>
              <p:cNvGrpSpPr/>
              <p:nvPr/>
            </p:nvGrpSpPr>
            <p:grpSpPr bwMode="auto">
              <a:xfrm>
                <a:off x="2073" y="518"/>
                <a:ext cx="491" cy="403"/>
                <a:chOff x="2073" y="518"/>
                <a:chExt cx="491" cy="403"/>
              </a:xfrm>
            </p:grpSpPr>
            <p:sp>
              <p:nvSpPr>
                <p:cNvPr id="149567" name="Rectangle 26"/>
                <p:cNvSpPr>
                  <a:spLocks noChangeArrowheads="1"/>
                </p:cNvSpPr>
                <p:nvPr/>
              </p:nvSpPr>
              <p:spPr bwMode="auto">
                <a:xfrm>
                  <a:off x="2116" y="518"/>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NFS</a:t>
                  </a:r>
                  <a:endParaRPr lang="en-US" altLang="zh-CN"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68" name="Rectangle 27"/>
                <p:cNvSpPr>
                  <a:spLocks noChangeArrowheads="1"/>
                </p:cNvSpPr>
                <p:nvPr/>
              </p:nvSpPr>
              <p:spPr bwMode="auto">
                <a:xfrm>
                  <a:off x="2073" y="518"/>
                  <a:ext cx="4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9" name="Group 28"/>
              <p:cNvGrpSpPr/>
              <p:nvPr/>
            </p:nvGrpSpPr>
            <p:grpSpPr bwMode="auto">
              <a:xfrm>
                <a:off x="0" y="921"/>
                <a:ext cx="791" cy="518"/>
                <a:chOff x="0" y="921"/>
                <a:chExt cx="791" cy="518"/>
              </a:xfrm>
            </p:grpSpPr>
            <p:sp>
              <p:nvSpPr>
                <p:cNvPr id="149565" name="Rectangle 29"/>
                <p:cNvSpPr>
                  <a:spLocks noChangeArrowheads="1"/>
                </p:cNvSpPr>
                <p:nvPr/>
              </p:nvSpPr>
              <p:spPr bwMode="auto">
                <a:xfrm>
                  <a:off x="43" y="921"/>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charset="0"/>
                    </a:rPr>
                    <a:t>表示层（</a:t>
                  </a:r>
                  <a:r>
                    <a:rPr lang="en-US" altLang="zh-CN" sz="1800" b="1">
                      <a:latin typeface="Times New Roman" panose="02020603050405020304" charset="0"/>
                    </a:rPr>
                    <a:t>P</a:t>
                  </a:r>
                  <a:r>
                    <a:rPr lang="zh-CN" altLang="en-US" sz="1800" b="1">
                      <a:latin typeface="Times New Roman" panose="02020603050405020304" charset="0"/>
                    </a:rPr>
                    <a:t>）</a:t>
                  </a:r>
                  <a:endParaRPr lang="zh-CN" altLang="en-US" sz="1800" b="1">
                    <a:latin typeface="Times New Roman" panose="02020603050405020304" charset="0"/>
                  </a:endParaRPr>
                </a:p>
                <a:p>
                  <a:pPr algn="just" eaLnBrk="0" hangingPunct="0"/>
                  <a:r>
                    <a:rPr lang="zh-CN" altLang="en-US" sz="1800" b="1">
                      <a:latin typeface="Times New Roman" panose="02020603050405020304" charset="0"/>
                    </a:rPr>
                    <a:t> </a:t>
                  </a:r>
                  <a:endParaRPr lang="zh-CN" altLang="en-US"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66" name="Rectangle 30"/>
                <p:cNvSpPr>
                  <a:spLocks noChangeArrowheads="1"/>
                </p:cNvSpPr>
                <p:nvPr/>
              </p:nvSpPr>
              <p:spPr bwMode="auto">
                <a:xfrm>
                  <a:off x="0" y="921"/>
                  <a:ext cx="791"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0" name="Group 31"/>
              <p:cNvGrpSpPr/>
              <p:nvPr/>
            </p:nvGrpSpPr>
            <p:grpSpPr bwMode="auto">
              <a:xfrm>
                <a:off x="2073" y="921"/>
                <a:ext cx="491" cy="518"/>
                <a:chOff x="2073" y="921"/>
                <a:chExt cx="491" cy="518"/>
              </a:xfrm>
            </p:grpSpPr>
            <p:sp>
              <p:nvSpPr>
                <p:cNvPr id="149563" name="Rectangle 32"/>
                <p:cNvSpPr>
                  <a:spLocks noChangeArrowheads="1"/>
                </p:cNvSpPr>
                <p:nvPr/>
              </p:nvSpPr>
              <p:spPr bwMode="auto">
                <a:xfrm>
                  <a:off x="2116" y="921"/>
                  <a:ext cx="4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XDR</a:t>
                  </a:r>
                  <a:endParaRPr lang="en-US" altLang="zh-CN" sz="1800" b="1">
                    <a:latin typeface="Times New Roman" panose="02020603050405020304" charset="0"/>
                  </a:endParaRPr>
                </a:p>
                <a:p>
                  <a:pPr algn="ctr" eaLnBrk="0" hangingPunct="0"/>
                  <a:r>
                    <a:rPr lang="en-US" altLang="zh-CN" sz="1800" b="1">
                      <a:latin typeface="Times New Roman" panose="02020603050405020304" charset="0"/>
                    </a:rPr>
                    <a:t>SMTR</a:t>
                  </a:r>
                  <a:endParaRPr lang="en-US" altLang="zh-CN"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64" name="Rectangle 33"/>
                <p:cNvSpPr>
                  <a:spLocks noChangeArrowheads="1"/>
                </p:cNvSpPr>
                <p:nvPr/>
              </p:nvSpPr>
              <p:spPr bwMode="auto">
                <a:xfrm>
                  <a:off x="2073" y="921"/>
                  <a:ext cx="491"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1" name="Group 34"/>
              <p:cNvGrpSpPr/>
              <p:nvPr/>
            </p:nvGrpSpPr>
            <p:grpSpPr bwMode="auto">
              <a:xfrm>
                <a:off x="0" y="1439"/>
                <a:ext cx="791" cy="403"/>
                <a:chOff x="0" y="1439"/>
                <a:chExt cx="791" cy="403"/>
              </a:xfrm>
            </p:grpSpPr>
            <p:sp>
              <p:nvSpPr>
                <p:cNvPr id="149561" name="Rectangle 35"/>
                <p:cNvSpPr>
                  <a:spLocks noChangeArrowheads="1"/>
                </p:cNvSpPr>
                <p:nvPr/>
              </p:nvSpPr>
              <p:spPr bwMode="auto">
                <a:xfrm>
                  <a:off x="43" y="1439"/>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charset="0"/>
                    </a:rPr>
                    <a:t>会话层（</a:t>
                  </a:r>
                  <a:r>
                    <a:rPr lang="en-US" altLang="zh-CN" sz="1800" b="1">
                      <a:latin typeface="Times New Roman" panose="02020603050405020304" charset="0"/>
                    </a:rPr>
                    <a:t>S</a:t>
                  </a:r>
                  <a:r>
                    <a:rPr lang="zh-CN" altLang="en-US" sz="1800" b="1">
                      <a:latin typeface="Times New Roman" panose="02020603050405020304" charset="0"/>
                    </a:rPr>
                    <a:t>）</a:t>
                  </a:r>
                  <a:endParaRPr lang="zh-CN" altLang="en-US"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62" name="Rectangle 36"/>
                <p:cNvSpPr>
                  <a:spLocks noChangeArrowheads="1"/>
                </p:cNvSpPr>
                <p:nvPr/>
              </p:nvSpPr>
              <p:spPr bwMode="auto">
                <a:xfrm>
                  <a:off x="0" y="1439"/>
                  <a:ext cx="7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2" name="Group 37"/>
              <p:cNvGrpSpPr/>
              <p:nvPr/>
            </p:nvGrpSpPr>
            <p:grpSpPr bwMode="auto">
              <a:xfrm>
                <a:off x="2073" y="1439"/>
                <a:ext cx="491" cy="403"/>
                <a:chOff x="2073" y="1439"/>
                <a:chExt cx="491" cy="403"/>
              </a:xfrm>
            </p:grpSpPr>
            <p:sp>
              <p:nvSpPr>
                <p:cNvPr id="149559" name="Rectangle 38"/>
                <p:cNvSpPr>
                  <a:spLocks noChangeArrowheads="1"/>
                </p:cNvSpPr>
                <p:nvPr/>
              </p:nvSpPr>
              <p:spPr bwMode="auto">
                <a:xfrm>
                  <a:off x="2116" y="1439"/>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RPC</a:t>
                  </a:r>
                  <a:endParaRPr lang="en-US" altLang="zh-CN"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60" name="Rectangle 39"/>
                <p:cNvSpPr>
                  <a:spLocks noChangeArrowheads="1"/>
                </p:cNvSpPr>
                <p:nvPr/>
              </p:nvSpPr>
              <p:spPr bwMode="auto">
                <a:xfrm>
                  <a:off x="2073" y="1439"/>
                  <a:ext cx="4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3" name="Group 40"/>
              <p:cNvGrpSpPr/>
              <p:nvPr/>
            </p:nvGrpSpPr>
            <p:grpSpPr bwMode="auto">
              <a:xfrm>
                <a:off x="0" y="1842"/>
                <a:ext cx="791" cy="403"/>
                <a:chOff x="0" y="1842"/>
                <a:chExt cx="791" cy="403"/>
              </a:xfrm>
            </p:grpSpPr>
            <p:sp>
              <p:nvSpPr>
                <p:cNvPr id="149557" name="Rectangle 41"/>
                <p:cNvSpPr>
                  <a:spLocks noChangeArrowheads="1"/>
                </p:cNvSpPr>
                <p:nvPr/>
              </p:nvSpPr>
              <p:spPr bwMode="auto">
                <a:xfrm>
                  <a:off x="43" y="1842"/>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charset="0"/>
                    </a:rPr>
                    <a:t>传输层（</a:t>
                  </a:r>
                  <a:r>
                    <a:rPr lang="en-US" altLang="zh-CN" sz="1800" b="1">
                      <a:latin typeface="Times New Roman" panose="02020603050405020304" charset="0"/>
                    </a:rPr>
                    <a:t>T</a:t>
                  </a:r>
                  <a:r>
                    <a:rPr lang="zh-CN" altLang="en-US" sz="1800" b="1">
                      <a:latin typeface="Times New Roman" panose="02020603050405020304" charset="0"/>
                    </a:rPr>
                    <a:t>）</a:t>
                  </a:r>
                  <a:endParaRPr lang="zh-CN" altLang="en-US"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58" name="Rectangle 42"/>
                <p:cNvSpPr>
                  <a:spLocks noChangeArrowheads="1"/>
                </p:cNvSpPr>
                <p:nvPr/>
              </p:nvSpPr>
              <p:spPr bwMode="auto">
                <a:xfrm>
                  <a:off x="0" y="1842"/>
                  <a:ext cx="7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4" name="Group 43"/>
              <p:cNvGrpSpPr/>
              <p:nvPr/>
            </p:nvGrpSpPr>
            <p:grpSpPr bwMode="auto">
              <a:xfrm>
                <a:off x="791" y="1842"/>
                <a:ext cx="791" cy="403"/>
                <a:chOff x="791" y="1842"/>
                <a:chExt cx="791" cy="403"/>
              </a:xfrm>
            </p:grpSpPr>
            <p:sp>
              <p:nvSpPr>
                <p:cNvPr id="149555" name="Rectangle 44"/>
                <p:cNvSpPr>
                  <a:spLocks noChangeArrowheads="1"/>
                </p:cNvSpPr>
                <p:nvPr/>
              </p:nvSpPr>
              <p:spPr bwMode="auto">
                <a:xfrm>
                  <a:off x="834" y="1842"/>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800" b="1">
                      <a:latin typeface="Times New Roman" panose="02020603050405020304" charset="0"/>
                    </a:rPr>
                    <a:t>传输层</a:t>
                  </a:r>
                  <a:endParaRPr lang="zh-CN" altLang="en-US"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56" name="Rectangle 45"/>
                <p:cNvSpPr>
                  <a:spLocks noChangeArrowheads="1"/>
                </p:cNvSpPr>
                <p:nvPr/>
              </p:nvSpPr>
              <p:spPr bwMode="auto">
                <a:xfrm>
                  <a:off x="791" y="1842"/>
                  <a:ext cx="7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5" name="Group 46"/>
              <p:cNvGrpSpPr/>
              <p:nvPr/>
            </p:nvGrpSpPr>
            <p:grpSpPr bwMode="auto">
              <a:xfrm>
                <a:off x="1582" y="1842"/>
                <a:ext cx="982" cy="403"/>
                <a:chOff x="1582" y="1842"/>
                <a:chExt cx="982" cy="403"/>
              </a:xfrm>
            </p:grpSpPr>
            <p:sp>
              <p:nvSpPr>
                <p:cNvPr id="149553" name="Rectangle 47"/>
                <p:cNvSpPr>
                  <a:spLocks noChangeArrowheads="1"/>
                </p:cNvSpPr>
                <p:nvPr/>
              </p:nvSpPr>
              <p:spPr bwMode="auto">
                <a:xfrm>
                  <a:off x="1625" y="1842"/>
                  <a:ext cx="89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TCP/UDP</a:t>
                  </a:r>
                  <a:endParaRPr lang="en-US" altLang="zh-CN"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54" name="Rectangle 48"/>
                <p:cNvSpPr>
                  <a:spLocks noChangeArrowheads="1"/>
                </p:cNvSpPr>
                <p:nvPr/>
              </p:nvSpPr>
              <p:spPr bwMode="auto">
                <a:xfrm>
                  <a:off x="1582" y="1842"/>
                  <a:ext cx="982"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6" name="Group 49"/>
              <p:cNvGrpSpPr/>
              <p:nvPr/>
            </p:nvGrpSpPr>
            <p:grpSpPr bwMode="auto">
              <a:xfrm>
                <a:off x="0" y="2245"/>
                <a:ext cx="791" cy="806"/>
                <a:chOff x="0" y="2245"/>
                <a:chExt cx="791" cy="806"/>
              </a:xfrm>
            </p:grpSpPr>
            <p:sp>
              <p:nvSpPr>
                <p:cNvPr id="149551" name="Rectangle 50"/>
                <p:cNvSpPr>
                  <a:spLocks noChangeArrowheads="1"/>
                </p:cNvSpPr>
                <p:nvPr/>
              </p:nvSpPr>
              <p:spPr bwMode="auto">
                <a:xfrm>
                  <a:off x="43" y="2245"/>
                  <a:ext cx="705"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charset="0"/>
                    </a:rPr>
                    <a:t>网络层（</a:t>
                  </a:r>
                  <a:r>
                    <a:rPr lang="en-US" altLang="zh-CN" sz="1800" b="1">
                      <a:latin typeface="Times New Roman" panose="02020603050405020304" charset="0"/>
                    </a:rPr>
                    <a:t>N</a:t>
                  </a:r>
                  <a:r>
                    <a:rPr lang="zh-CN" altLang="en-US" sz="1800" b="1">
                      <a:latin typeface="Times New Roman" panose="02020603050405020304" charset="0"/>
                    </a:rPr>
                    <a:t>）</a:t>
                  </a:r>
                  <a:endParaRPr lang="zh-CN" altLang="en-US"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52" name="Rectangle 51"/>
                <p:cNvSpPr>
                  <a:spLocks noChangeArrowheads="1"/>
                </p:cNvSpPr>
                <p:nvPr/>
              </p:nvSpPr>
              <p:spPr bwMode="auto">
                <a:xfrm>
                  <a:off x="0" y="2245"/>
                  <a:ext cx="791" cy="80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7" name="Group 52"/>
              <p:cNvGrpSpPr/>
              <p:nvPr/>
            </p:nvGrpSpPr>
            <p:grpSpPr bwMode="auto">
              <a:xfrm>
                <a:off x="791" y="2245"/>
                <a:ext cx="791" cy="806"/>
                <a:chOff x="791" y="2245"/>
                <a:chExt cx="791" cy="806"/>
              </a:xfrm>
            </p:grpSpPr>
            <p:sp>
              <p:nvSpPr>
                <p:cNvPr id="149549" name="Rectangle 53"/>
                <p:cNvSpPr>
                  <a:spLocks noChangeArrowheads="1"/>
                </p:cNvSpPr>
                <p:nvPr/>
              </p:nvSpPr>
              <p:spPr bwMode="auto">
                <a:xfrm>
                  <a:off x="834" y="2245"/>
                  <a:ext cx="705"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altLang="zh-CN" sz="1800" b="1">
                    <a:latin typeface="Times New Roman" panose="02020603050405020304" charset="0"/>
                  </a:endParaRPr>
                </a:p>
                <a:p>
                  <a:pPr algn="ctr"/>
                  <a:r>
                    <a:rPr lang="en-US" altLang="zh-CN" sz="1800" b="1">
                      <a:latin typeface="Times New Roman" panose="02020603050405020304" charset="0"/>
                    </a:rPr>
                    <a:t>IP</a:t>
                  </a:r>
                  <a:r>
                    <a:rPr lang="zh-CN" altLang="en-US" sz="1800" b="1">
                      <a:latin typeface="Times New Roman" panose="02020603050405020304" charset="0"/>
                    </a:rPr>
                    <a:t>层</a:t>
                  </a:r>
                  <a:endParaRPr lang="zh-CN" altLang="en-US"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50" name="Rectangle 54"/>
                <p:cNvSpPr>
                  <a:spLocks noChangeArrowheads="1"/>
                </p:cNvSpPr>
                <p:nvPr/>
              </p:nvSpPr>
              <p:spPr bwMode="auto">
                <a:xfrm>
                  <a:off x="791" y="2245"/>
                  <a:ext cx="791" cy="806"/>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8" name="Group 55"/>
              <p:cNvGrpSpPr/>
              <p:nvPr/>
            </p:nvGrpSpPr>
            <p:grpSpPr bwMode="auto">
              <a:xfrm>
                <a:off x="1582" y="2245"/>
                <a:ext cx="491" cy="403"/>
                <a:chOff x="1582" y="2245"/>
                <a:chExt cx="491" cy="403"/>
              </a:xfrm>
            </p:grpSpPr>
            <p:sp>
              <p:nvSpPr>
                <p:cNvPr id="149547" name="Rectangle 56"/>
                <p:cNvSpPr>
                  <a:spLocks noChangeArrowheads="1"/>
                </p:cNvSpPr>
                <p:nvPr/>
              </p:nvSpPr>
              <p:spPr bwMode="auto">
                <a:xfrm>
                  <a:off x="1625" y="2245"/>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IP</a:t>
                  </a:r>
                  <a:endParaRPr lang="en-US" altLang="zh-CN"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48" name="Rectangle 57"/>
                <p:cNvSpPr>
                  <a:spLocks noChangeArrowheads="1"/>
                </p:cNvSpPr>
                <p:nvPr/>
              </p:nvSpPr>
              <p:spPr bwMode="auto">
                <a:xfrm>
                  <a:off x="1582" y="2245"/>
                  <a:ext cx="4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9" name="Group 58"/>
              <p:cNvGrpSpPr/>
              <p:nvPr/>
            </p:nvGrpSpPr>
            <p:grpSpPr bwMode="auto">
              <a:xfrm>
                <a:off x="2073" y="2245"/>
                <a:ext cx="491" cy="403"/>
                <a:chOff x="2073" y="2245"/>
                <a:chExt cx="491" cy="403"/>
              </a:xfrm>
            </p:grpSpPr>
            <p:sp>
              <p:nvSpPr>
                <p:cNvPr id="149545" name="Rectangle 59"/>
                <p:cNvSpPr>
                  <a:spLocks noChangeArrowheads="1"/>
                </p:cNvSpPr>
                <p:nvPr/>
              </p:nvSpPr>
              <p:spPr bwMode="auto">
                <a:xfrm>
                  <a:off x="2116" y="2245"/>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ICMP</a:t>
                  </a:r>
                  <a:endParaRPr lang="en-US" altLang="zh-CN"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46" name="Rectangle 60"/>
                <p:cNvSpPr>
                  <a:spLocks noChangeArrowheads="1"/>
                </p:cNvSpPr>
                <p:nvPr/>
              </p:nvSpPr>
              <p:spPr bwMode="auto">
                <a:xfrm>
                  <a:off x="2073" y="2245"/>
                  <a:ext cx="4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0" name="Group 61"/>
              <p:cNvGrpSpPr/>
              <p:nvPr/>
            </p:nvGrpSpPr>
            <p:grpSpPr bwMode="auto">
              <a:xfrm>
                <a:off x="1582" y="2648"/>
                <a:ext cx="982" cy="403"/>
                <a:chOff x="1582" y="2648"/>
                <a:chExt cx="982" cy="403"/>
              </a:xfrm>
            </p:grpSpPr>
            <p:sp>
              <p:nvSpPr>
                <p:cNvPr id="149543" name="Rectangle 62"/>
                <p:cNvSpPr>
                  <a:spLocks noChangeArrowheads="1"/>
                </p:cNvSpPr>
                <p:nvPr/>
              </p:nvSpPr>
              <p:spPr bwMode="auto">
                <a:xfrm>
                  <a:off x="1625" y="2648"/>
                  <a:ext cx="89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anose="02020603050405020304" charset="0"/>
                    </a:rPr>
                    <a:t>ARP</a:t>
                  </a:r>
                  <a:r>
                    <a:rPr lang="zh-CN" altLang="en-US" sz="1800" b="1">
                      <a:latin typeface="Times New Roman" panose="02020603050405020304" charset="0"/>
                    </a:rPr>
                    <a:t>、</a:t>
                  </a:r>
                  <a:r>
                    <a:rPr lang="en-US" altLang="zh-CN" sz="1800" b="1">
                      <a:latin typeface="Times New Roman" panose="02020603050405020304" charset="0"/>
                    </a:rPr>
                    <a:t>RARP</a:t>
                  </a:r>
                  <a:endParaRPr lang="en-US" altLang="zh-CN"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44" name="Rectangle 63"/>
                <p:cNvSpPr>
                  <a:spLocks noChangeArrowheads="1"/>
                </p:cNvSpPr>
                <p:nvPr/>
              </p:nvSpPr>
              <p:spPr bwMode="auto">
                <a:xfrm>
                  <a:off x="1582" y="2648"/>
                  <a:ext cx="982"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1" name="Group 64"/>
              <p:cNvGrpSpPr/>
              <p:nvPr/>
            </p:nvGrpSpPr>
            <p:grpSpPr bwMode="auto">
              <a:xfrm>
                <a:off x="0" y="3051"/>
                <a:ext cx="791" cy="518"/>
                <a:chOff x="0" y="3051"/>
                <a:chExt cx="791" cy="518"/>
              </a:xfrm>
            </p:grpSpPr>
            <p:sp>
              <p:nvSpPr>
                <p:cNvPr id="149541" name="Rectangle 65"/>
                <p:cNvSpPr>
                  <a:spLocks noChangeArrowheads="1"/>
                </p:cNvSpPr>
                <p:nvPr/>
              </p:nvSpPr>
              <p:spPr bwMode="auto">
                <a:xfrm>
                  <a:off x="43" y="3051"/>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charset="0"/>
                    </a:rPr>
                    <a:t>数据链路层（</a:t>
                  </a:r>
                  <a:r>
                    <a:rPr lang="en-US" altLang="zh-CN" sz="1800" b="1">
                      <a:latin typeface="Times New Roman" panose="02020603050405020304" charset="0"/>
                    </a:rPr>
                    <a:t>DL</a:t>
                  </a:r>
                  <a:r>
                    <a:rPr lang="zh-CN" altLang="en-US" sz="1800" b="1">
                      <a:latin typeface="Times New Roman" panose="02020603050405020304" charset="0"/>
                    </a:rPr>
                    <a:t>）</a:t>
                  </a:r>
                  <a:endParaRPr lang="zh-CN" altLang="en-US"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42" name="Rectangle 66"/>
                <p:cNvSpPr>
                  <a:spLocks noChangeArrowheads="1"/>
                </p:cNvSpPr>
                <p:nvPr/>
              </p:nvSpPr>
              <p:spPr bwMode="auto">
                <a:xfrm>
                  <a:off x="0" y="3051"/>
                  <a:ext cx="791" cy="51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2" name="Group 67"/>
              <p:cNvGrpSpPr/>
              <p:nvPr/>
            </p:nvGrpSpPr>
            <p:grpSpPr bwMode="auto">
              <a:xfrm>
                <a:off x="791" y="3051"/>
                <a:ext cx="791" cy="921"/>
                <a:chOff x="791" y="3051"/>
                <a:chExt cx="791" cy="921"/>
              </a:xfrm>
            </p:grpSpPr>
            <p:sp>
              <p:nvSpPr>
                <p:cNvPr id="149539" name="Rectangle 68"/>
                <p:cNvSpPr>
                  <a:spLocks noChangeArrowheads="1"/>
                </p:cNvSpPr>
                <p:nvPr/>
              </p:nvSpPr>
              <p:spPr bwMode="auto">
                <a:xfrm>
                  <a:off x="834" y="3051"/>
                  <a:ext cx="705"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altLang="zh-CN" sz="1800" b="1">
                    <a:latin typeface="Times New Roman" panose="02020603050405020304" charset="0"/>
                  </a:endParaRPr>
                </a:p>
                <a:p>
                  <a:pPr algn="ctr"/>
                  <a:r>
                    <a:rPr lang="zh-CN" altLang="en-US" sz="1800" b="1">
                      <a:latin typeface="Times New Roman" panose="02020603050405020304" charset="0"/>
                    </a:rPr>
                    <a:t>网络接口层</a:t>
                  </a:r>
                  <a:endParaRPr lang="zh-CN" altLang="en-US" sz="1800" b="1">
                    <a:latin typeface="Times New Roman" panose="02020603050405020304" charset="0"/>
                  </a:endParaRPr>
                </a:p>
                <a:p>
                  <a:pPr algn="ctr" eaLnBrk="0" hangingPunct="0"/>
                  <a:endParaRPr lang="en-US" altLang="zh-CN" sz="1800" b="1">
                    <a:latin typeface="Times New Roman" panose="02020603050405020304" charset="0"/>
                  </a:endParaRPr>
                </a:p>
              </p:txBody>
            </p:sp>
            <p:sp>
              <p:nvSpPr>
                <p:cNvPr id="149540" name="Rectangle 69"/>
                <p:cNvSpPr>
                  <a:spLocks noChangeArrowheads="1"/>
                </p:cNvSpPr>
                <p:nvPr/>
              </p:nvSpPr>
              <p:spPr bwMode="auto">
                <a:xfrm>
                  <a:off x="791" y="3051"/>
                  <a:ext cx="791" cy="921"/>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3" name="Group 70"/>
              <p:cNvGrpSpPr/>
              <p:nvPr/>
            </p:nvGrpSpPr>
            <p:grpSpPr bwMode="auto">
              <a:xfrm>
                <a:off x="1582" y="3051"/>
                <a:ext cx="982" cy="921"/>
                <a:chOff x="1582" y="3051"/>
                <a:chExt cx="982" cy="921"/>
              </a:xfrm>
            </p:grpSpPr>
            <p:sp>
              <p:nvSpPr>
                <p:cNvPr id="149537" name="Rectangle 71"/>
                <p:cNvSpPr>
                  <a:spLocks noChangeArrowheads="1"/>
                </p:cNvSpPr>
                <p:nvPr/>
              </p:nvSpPr>
              <p:spPr bwMode="auto">
                <a:xfrm>
                  <a:off x="1625" y="3051"/>
                  <a:ext cx="896"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charset="0"/>
                    </a:rPr>
                    <a:t> </a:t>
                  </a:r>
                  <a:endParaRPr lang="en-US" altLang="zh-CN" sz="1800" b="1">
                    <a:latin typeface="Times New Roman" panose="02020603050405020304" charset="0"/>
                  </a:endParaRPr>
                </a:p>
                <a:p>
                  <a:pPr algn="just" eaLnBrk="0" hangingPunct="0"/>
                  <a:r>
                    <a:rPr lang="zh-CN" altLang="en-US" sz="1800" b="1">
                      <a:latin typeface="Times New Roman" panose="02020603050405020304" charset="0"/>
                    </a:rPr>
                    <a:t>硬件协议（不指定）</a:t>
                  </a:r>
                  <a:endParaRPr lang="zh-CN" altLang="en-US"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38" name="Rectangle 72"/>
                <p:cNvSpPr>
                  <a:spLocks noChangeArrowheads="1"/>
                </p:cNvSpPr>
                <p:nvPr/>
              </p:nvSpPr>
              <p:spPr bwMode="auto">
                <a:xfrm>
                  <a:off x="1582" y="3051"/>
                  <a:ext cx="982" cy="921"/>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4" name="Group 73"/>
              <p:cNvGrpSpPr/>
              <p:nvPr/>
            </p:nvGrpSpPr>
            <p:grpSpPr bwMode="auto">
              <a:xfrm>
                <a:off x="0" y="3569"/>
                <a:ext cx="791" cy="403"/>
                <a:chOff x="0" y="3569"/>
                <a:chExt cx="791" cy="403"/>
              </a:xfrm>
            </p:grpSpPr>
            <p:sp>
              <p:nvSpPr>
                <p:cNvPr id="149535" name="Rectangle 74"/>
                <p:cNvSpPr>
                  <a:spLocks noChangeArrowheads="1"/>
                </p:cNvSpPr>
                <p:nvPr/>
              </p:nvSpPr>
              <p:spPr bwMode="auto">
                <a:xfrm>
                  <a:off x="43" y="3569"/>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charset="0"/>
                    </a:rPr>
                    <a:t>物理层（</a:t>
                  </a:r>
                  <a:r>
                    <a:rPr lang="en-US" altLang="zh-CN" sz="1800" b="1">
                      <a:latin typeface="Times New Roman" panose="02020603050405020304" charset="0"/>
                    </a:rPr>
                    <a:t>PH</a:t>
                  </a:r>
                  <a:r>
                    <a:rPr lang="zh-CN" altLang="en-US" sz="1800" b="1">
                      <a:latin typeface="Times New Roman" panose="02020603050405020304" charset="0"/>
                    </a:rPr>
                    <a:t>）</a:t>
                  </a:r>
                  <a:endParaRPr lang="zh-CN" altLang="en-US" sz="1800" b="1">
                    <a:latin typeface="Times New Roman" panose="02020603050405020304" charset="0"/>
                  </a:endParaRPr>
                </a:p>
                <a:p>
                  <a:pPr algn="just" eaLnBrk="0" hangingPunct="0"/>
                  <a:endParaRPr lang="en-US" altLang="zh-CN" sz="1800" b="1">
                    <a:latin typeface="Times New Roman" panose="02020603050405020304" charset="0"/>
                  </a:endParaRPr>
                </a:p>
              </p:txBody>
            </p:sp>
            <p:sp>
              <p:nvSpPr>
                <p:cNvPr id="149536" name="Rectangle 75"/>
                <p:cNvSpPr>
                  <a:spLocks noChangeArrowheads="1"/>
                </p:cNvSpPr>
                <p:nvPr/>
              </p:nvSpPr>
              <p:spPr bwMode="auto">
                <a:xfrm>
                  <a:off x="0" y="3569"/>
                  <a:ext cx="791" cy="403"/>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sp>
          <p:nvSpPr>
            <p:cNvPr id="149511" name="Rectangle 76"/>
            <p:cNvSpPr>
              <a:spLocks noChangeArrowheads="1"/>
            </p:cNvSpPr>
            <p:nvPr/>
          </p:nvSpPr>
          <p:spPr bwMode="auto">
            <a:xfrm>
              <a:off x="-3" y="-3"/>
              <a:ext cx="2570" cy="3978"/>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sp>
        <p:nvSpPr>
          <p:cNvPr id="149509" name="Rectangle 77"/>
          <p:cNvSpPr>
            <a:spLocks noChangeArrowheads="1"/>
          </p:cNvSpPr>
          <p:nvPr/>
        </p:nvSpPr>
        <p:spPr bwMode="auto">
          <a:xfrm>
            <a:off x="3200400" y="6019800"/>
            <a:ext cx="3090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085D9C"/>
                </a:solidFill>
                <a:latin typeface="Times New Roman" panose="02020603050405020304" charset="0"/>
              </a:rPr>
              <a:t>ISO7498-2</a:t>
            </a:r>
            <a:r>
              <a:rPr lang="zh-CN" altLang="en-US" sz="2000">
                <a:solidFill>
                  <a:srgbClr val="085D9C"/>
                </a:solidFill>
                <a:latin typeface="宋体" pitchFamily="2" charset="-122"/>
              </a:rPr>
              <a:t>到</a:t>
            </a:r>
            <a:r>
              <a:rPr lang="en-US" altLang="zh-CN" sz="2000">
                <a:solidFill>
                  <a:srgbClr val="085D9C"/>
                </a:solidFill>
                <a:latin typeface="Times New Roman" panose="02020603050405020304" charset="0"/>
              </a:rPr>
              <a:t>TCP/IP</a:t>
            </a:r>
            <a:r>
              <a:rPr lang="zh-CN" altLang="en-US" sz="2000">
                <a:solidFill>
                  <a:srgbClr val="085D9C"/>
                </a:solidFill>
                <a:latin typeface="宋体" pitchFamily="2" charset="-122"/>
              </a:rPr>
              <a:t>的映射</a:t>
            </a:r>
            <a:endParaRPr lang="zh-CN" altLang="en-US" sz="2000">
              <a:solidFill>
                <a:srgbClr val="085D9C"/>
              </a:solidFill>
              <a:latin typeface="宋体" pitchFamily="2" charset="-122"/>
            </a:endParaRPr>
          </a:p>
        </p:txBody>
      </p:sp>
    </p:spTree>
  </p:cSld>
  <p:clrMapOvr>
    <a:masterClrMapping/>
  </p:clrMapOvr>
  <p:transition spd="slow">
    <p:pull/>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
          <p:cNvSpPr>
            <a:spLocks noGrp="1" noChangeArrowheads="1"/>
          </p:cNvSpPr>
          <p:nvPr>
            <p:ph type="title" idx="4294967295"/>
          </p:nvPr>
        </p:nvSpPr>
        <p:spPr/>
        <p:txBody>
          <a:bodyPr rtlCol="0">
            <a:normAutofit/>
          </a:bodyPr>
          <a:lstStyle/>
          <a:p>
            <a:pPr eaLnBrk="1" fontAlgn="auto" hangingPunct="1">
              <a:spcAft>
                <a:spcPts val="0"/>
              </a:spcAft>
              <a:defRPr/>
            </a:pPr>
            <a:r>
              <a:rPr lang="zh-CN" altLang="en-US" smtClean="0"/>
              <a:t>TCP/IP协议数据封装</a:t>
            </a:r>
            <a:endParaRPr lang="zh-CN" altLang="en-US" smtClean="0"/>
          </a:p>
        </p:txBody>
      </p:sp>
      <p:sp>
        <p:nvSpPr>
          <p:cNvPr id="21507" name="Freeform 30"/>
          <p:cNvSpPr>
            <a:spLocks noChangeArrowheads="1"/>
          </p:cNvSpPr>
          <p:nvPr/>
        </p:nvSpPr>
        <p:spPr bwMode="auto">
          <a:xfrm>
            <a:off x="657225" y="1809750"/>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EB641B"/>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应用层</a:t>
            </a:r>
            <a:endParaRPr lang="en-US" sz="2400">
              <a:solidFill>
                <a:srgbClr val="FFFFFF"/>
              </a:solidFill>
              <a:latin typeface="Lucida Sans Unicode" pitchFamily="34" charset="0"/>
              <a:sym typeface="Lucida Sans Unicode" pitchFamily="34" charset="0"/>
            </a:endParaRPr>
          </a:p>
        </p:txBody>
      </p:sp>
      <p:sp>
        <p:nvSpPr>
          <p:cNvPr id="21508" name="Freeform 31"/>
          <p:cNvSpPr>
            <a:spLocks noChangeArrowheads="1"/>
          </p:cNvSpPr>
          <p:nvPr/>
        </p:nvSpPr>
        <p:spPr bwMode="auto">
          <a:xfrm>
            <a:off x="657225" y="2636838"/>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BDDA20"/>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传输层</a:t>
            </a:r>
            <a:endParaRPr lang="en-US" sz="2400">
              <a:solidFill>
                <a:srgbClr val="FFFFFF"/>
              </a:solidFill>
              <a:latin typeface="Lucida Sans Unicode" pitchFamily="34" charset="0"/>
              <a:sym typeface="Lucida Sans Unicode" pitchFamily="34" charset="0"/>
            </a:endParaRPr>
          </a:p>
        </p:txBody>
      </p:sp>
      <p:sp>
        <p:nvSpPr>
          <p:cNvPr id="21509" name="Freeform 32"/>
          <p:cNvSpPr>
            <a:spLocks noChangeArrowheads="1"/>
          </p:cNvSpPr>
          <p:nvPr/>
        </p:nvSpPr>
        <p:spPr bwMode="auto">
          <a:xfrm>
            <a:off x="657225" y="3392488"/>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2EC729"/>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网络层</a:t>
            </a:r>
            <a:endParaRPr lang="zh-CN" altLang="en-US" sz="2400">
              <a:solidFill>
                <a:srgbClr val="FFFFFF"/>
              </a:solidFill>
              <a:latin typeface="黑体" pitchFamily="49" charset="-122"/>
              <a:ea typeface="黑体" pitchFamily="49" charset="-122"/>
              <a:sym typeface="黑体" pitchFamily="49" charset="-122"/>
            </a:endParaRPr>
          </a:p>
        </p:txBody>
      </p:sp>
      <p:sp>
        <p:nvSpPr>
          <p:cNvPr id="21510" name="Freeform 33"/>
          <p:cNvSpPr>
            <a:spLocks noChangeArrowheads="1"/>
          </p:cNvSpPr>
          <p:nvPr/>
        </p:nvSpPr>
        <p:spPr bwMode="auto">
          <a:xfrm>
            <a:off x="520700" y="4221163"/>
            <a:ext cx="1816100" cy="539750"/>
          </a:xfrm>
          <a:custGeom>
            <a:avLst/>
            <a:gdLst>
              <a:gd name="T0" fmla="*/ 0 w 1347989"/>
              <a:gd name="T1" fmla="*/ 37463 h 594927"/>
              <a:gd name="T2" fmla="*/ 572208 w 1347989"/>
              <a:gd name="T3" fmla="*/ 10972 h 594927"/>
              <a:gd name="T4" fmla="*/ 1953683 w 1347989"/>
              <a:gd name="T5" fmla="*/ 0 h 594927"/>
              <a:gd name="T6" fmla="*/ 24605803 w 1347989"/>
              <a:gd name="T7" fmla="*/ 0 h 594927"/>
              <a:gd name="T8" fmla="*/ 25987279 w 1347989"/>
              <a:gd name="T9" fmla="*/ 10972 h 594927"/>
              <a:gd name="T10" fmla="*/ 26559489 w 1347989"/>
              <a:gd name="T11" fmla="*/ 37463 h 594927"/>
              <a:gd name="T12" fmla="*/ 26559489 w 1347989"/>
              <a:gd name="T13" fmla="*/ 187314 h 594927"/>
              <a:gd name="T14" fmla="*/ 25987279 w 1347989"/>
              <a:gd name="T15" fmla="*/ 213805 h 594927"/>
              <a:gd name="T16" fmla="*/ 24605803 w 1347989"/>
              <a:gd name="T17" fmla="*/ 224778 h 594927"/>
              <a:gd name="T18" fmla="*/ 1953683 w 1347989"/>
              <a:gd name="T19" fmla="*/ 224778 h 594927"/>
              <a:gd name="T20" fmla="*/ 572208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0B092"/>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数据链路层</a:t>
            </a:r>
            <a:endParaRPr lang="en-US" sz="2400">
              <a:solidFill>
                <a:srgbClr val="FFFFFF"/>
              </a:solidFill>
              <a:latin typeface="Lucida Sans Unicode" pitchFamily="34" charset="0"/>
              <a:sym typeface="Lucida Sans Unicode" pitchFamily="34" charset="0"/>
            </a:endParaRPr>
          </a:p>
        </p:txBody>
      </p:sp>
      <p:sp>
        <p:nvSpPr>
          <p:cNvPr id="21511" name="Freeform 34"/>
          <p:cNvSpPr>
            <a:spLocks noChangeArrowheads="1"/>
          </p:cNvSpPr>
          <p:nvPr/>
        </p:nvSpPr>
        <p:spPr bwMode="auto">
          <a:xfrm>
            <a:off x="657225" y="4976813"/>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9639E"/>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物理层</a:t>
            </a:r>
            <a:endParaRPr lang="zh-CN" altLang="en-US" sz="2400">
              <a:solidFill>
                <a:srgbClr val="FFFFFF"/>
              </a:solidFill>
              <a:latin typeface="黑体" pitchFamily="49" charset="-122"/>
              <a:ea typeface="黑体" pitchFamily="49" charset="-122"/>
              <a:sym typeface="黑体" pitchFamily="49" charset="-122"/>
            </a:endParaRPr>
          </a:p>
        </p:txBody>
      </p:sp>
      <p:cxnSp>
        <p:nvCxnSpPr>
          <p:cNvPr id="21512" name="Straight Arrow Connector 23"/>
          <p:cNvCxnSpPr>
            <a:cxnSpLocks noChangeShapeType="1"/>
          </p:cNvCxnSpPr>
          <p:nvPr/>
        </p:nvCxnSpPr>
        <p:spPr bwMode="auto">
          <a:xfrm>
            <a:off x="1403350" y="5876925"/>
            <a:ext cx="6048375" cy="3175"/>
          </a:xfrm>
          <a:prstGeom prst="straightConnector1">
            <a:avLst/>
          </a:prstGeom>
          <a:noFill/>
          <a:ln w="381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3" name="Straight Arrow Connector 25"/>
          <p:cNvCxnSpPr>
            <a:cxnSpLocks noChangeShapeType="1"/>
          </p:cNvCxnSpPr>
          <p:nvPr/>
        </p:nvCxnSpPr>
        <p:spPr bwMode="auto">
          <a:xfrm rot="5400000" flipH="1" flipV="1">
            <a:off x="1223963" y="5695950"/>
            <a:ext cx="357188" cy="1587"/>
          </a:xfrm>
          <a:prstGeom prst="straightConnector1">
            <a:avLst/>
          </a:prstGeom>
          <a:noFill/>
          <a:ln w="381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sp>
        <p:nvSpPr>
          <p:cNvPr id="21514" name="Straight Connector 26"/>
          <p:cNvSpPr>
            <a:spLocks noChangeShapeType="1"/>
          </p:cNvSpPr>
          <p:nvPr/>
        </p:nvSpPr>
        <p:spPr bwMode="auto">
          <a:xfrm>
            <a:off x="0" y="5734050"/>
            <a:ext cx="9144000" cy="0"/>
          </a:xfrm>
          <a:prstGeom prst="line">
            <a:avLst/>
          </a:prstGeom>
          <a:noFill/>
          <a:ln w="55000">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sp>
        <p:nvSpPr>
          <p:cNvPr id="21515" name="Straight Connector 27"/>
          <p:cNvSpPr>
            <a:spLocks noChangeShapeType="1"/>
          </p:cNvSpPr>
          <p:nvPr/>
        </p:nvSpPr>
        <p:spPr bwMode="auto">
          <a:xfrm>
            <a:off x="0" y="6021388"/>
            <a:ext cx="9144000" cy="0"/>
          </a:xfrm>
          <a:prstGeom prst="line">
            <a:avLst/>
          </a:prstGeom>
          <a:noFill/>
          <a:ln w="55000">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21516" name="Straight Arrow Connector 36"/>
          <p:cNvCxnSpPr>
            <a:cxnSpLocks noChangeShapeType="1"/>
          </p:cNvCxnSpPr>
          <p:nvPr/>
        </p:nvCxnSpPr>
        <p:spPr bwMode="auto">
          <a:xfrm rot="5400000" flipH="1" flipV="1">
            <a:off x="1260475" y="2492375"/>
            <a:ext cx="287338"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7" name="Straight Arrow Connector 39"/>
          <p:cNvCxnSpPr>
            <a:cxnSpLocks noChangeShapeType="1"/>
          </p:cNvCxnSpPr>
          <p:nvPr/>
        </p:nvCxnSpPr>
        <p:spPr bwMode="auto">
          <a:xfrm rot="5400000" flipH="1" flipV="1">
            <a:off x="1259681" y="3283744"/>
            <a:ext cx="288925"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8" name="Straight Arrow Connector 40"/>
          <p:cNvCxnSpPr>
            <a:cxnSpLocks noChangeShapeType="1"/>
          </p:cNvCxnSpPr>
          <p:nvPr/>
        </p:nvCxnSpPr>
        <p:spPr bwMode="auto">
          <a:xfrm rot="5400000" flipH="1" flipV="1">
            <a:off x="1259681" y="4075907"/>
            <a:ext cx="288925"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9" name="Straight Arrow Connector 41"/>
          <p:cNvCxnSpPr>
            <a:cxnSpLocks noChangeShapeType="1"/>
          </p:cNvCxnSpPr>
          <p:nvPr/>
        </p:nvCxnSpPr>
        <p:spPr bwMode="auto">
          <a:xfrm rot="5400000" flipH="1" flipV="1">
            <a:off x="1259681" y="4868069"/>
            <a:ext cx="288925"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sp>
        <p:nvSpPr>
          <p:cNvPr id="21520" name="Freeform 45"/>
          <p:cNvSpPr>
            <a:spLocks noChangeArrowheads="1"/>
          </p:cNvSpPr>
          <p:nvPr/>
        </p:nvSpPr>
        <p:spPr bwMode="auto">
          <a:xfrm>
            <a:off x="6661150" y="1773238"/>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EB641B"/>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应用层</a:t>
            </a:r>
            <a:endParaRPr lang="en-US" sz="2400">
              <a:solidFill>
                <a:srgbClr val="FFFFFF"/>
              </a:solidFill>
              <a:latin typeface="Lucida Sans Unicode" pitchFamily="34" charset="0"/>
              <a:sym typeface="Lucida Sans Unicode" pitchFamily="34" charset="0"/>
            </a:endParaRPr>
          </a:p>
        </p:txBody>
      </p:sp>
      <p:sp>
        <p:nvSpPr>
          <p:cNvPr id="21521" name="Freeform 48"/>
          <p:cNvSpPr>
            <a:spLocks noChangeArrowheads="1"/>
          </p:cNvSpPr>
          <p:nvPr/>
        </p:nvSpPr>
        <p:spPr bwMode="auto">
          <a:xfrm>
            <a:off x="6661150" y="2600325"/>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BDDA20"/>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传输层</a:t>
            </a:r>
            <a:endParaRPr lang="en-US" sz="2400">
              <a:solidFill>
                <a:srgbClr val="FFFFFF"/>
              </a:solidFill>
              <a:latin typeface="Lucida Sans Unicode" pitchFamily="34" charset="0"/>
              <a:sym typeface="Lucida Sans Unicode" pitchFamily="34" charset="0"/>
            </a:endParaRPr>
          </a:p>
        </p:txBody>
      </p:sp>
      <p:sp>
        <p:nvSpPr>
          <p:cNvPr id="21522" name="Freeform 56"/>
          <p:cNvSpPr>
            <a:spLocks noChangeArrowheads="1"/>
          </p:cNvSpPr>
          <p:nvPr/>
        </p:nvSpPr>
        <p:spPr bwMode="auto">
          <a:xfrm>
            <a:off x="6661150" y="3357563"/>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2EC729"/>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网络层</a:t>
            </a:r>
            <a:endParaRPr lang="zh-CN" altLang="en-US" sz="2400">
              <a:solidFill>
                <a:srgbClr val="FFFFFF"/>
              </a:solidFill>
              <a:latin typeface="黑体" pitchFamily="49" charset="-122"/>
              <a:ea typeface="黑体" pitchFamily="49" charset="-122"/>
              <a:sym typeface="黑体" pitchFamily="49" charset="-122"/>
            </a:endParaRPr>
          </a:p>
        </p:txBody>
      </p:sp>
      <p:sp>
        <p:nvSpPr>
          <p:cNvPr id="21523" name="Freeform 58"/>
          <p:cNvSpPr>
            <a:spLocks noChangeArrowheads="1"/>
          </p:cNvSpPr>
          <p:nvPr/>
        </p:nvSpPr>
        <p:spPr bwMode="auto">
          <a:xfrm>
            <a:off x="6457950" y="4184650"/>
            <a:ext cx="1885950" cy="539750"/>
          </a:xfrm>
          <a:custGeom>
            <a:avLst/>
            <a:gdLst>
              <a:gd name="T0" fmla="*/ 0 w 1347989"/>
              <a:gd name="T1" fmla="*/ 37463 h 594927"/>
              <a:gd name="T2" fmla="*/ 834569 w 1347989"/>
              <a:gd name="T3" fmla="*/ 10972 h 594927"/>
              <a:gd name="T4" fmla="*/ 2849432 w 1347989"/>
              <a:gd name="T5" fmla="*/ 0 h 594927"/>
              <a:gd name="T6" fmla="*/ 35887379 w 1347989"/>
              <a:gd name="T7" fmla="*/ 0 h 594927"/>
              <a:gd name="T8" fmla="*/ 37902260 w 1347989"/>
              <a:gd name="T9" fmla="*/ 10972 h 594927"/>
              <a:gd name="T10" fmla="*/ 38736831 w 1347989"/>
              <a:gd name="T11" fmla="*/ 37463 h 594927"/>
              <a:gd name="T12" fmla="*/ 38736831 w 1347989"/>
              <a:gd name="T13" fmla="*/ 187314 h 594927"/>
              <a:gd name="T14" fmla="*/ 37902260 w 1347989"/>
              <a:gd name="T15" fmla="*/ 213805 h 594927"/>
              <a:gd name="T16" fmla="*/ 35887379 w 1347989"/>
              <a:gd name="T17" fmla="*/ 224778 h 594927"/>
              <a:gd name="T18" fmla="*/ 2849432 w 1347989"/>
              <a:gd name="T19" fmla="*/ 224778 h 594927"/>
              <a:gd name="T20" fmla="*/ 834569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0B092"/>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数据链路层</a:t>
            </a:r>
            <a:endParaRPr lang="en-US" sz="2400">
              <a:solidFill>
                <a:srgbClr val="FFFFFF"/>
              </a:solidFill>
              <a:latin typeface="Lucida Sans Unicode" pitchFamily="34" charset="0"/>
              <a:sym typeface="Lucida Sans Unicode" pitchFamily="34" charset="0"/>
            </a:endParaRPr>
          </a:p>
        </p:txBody>
      </p:sp>
      <p:sp>
        <p:nvSpPr>
          <p:cNvPr id="21524" name="Freeform 59"/>
          <p:cNvSpPr>
            <a:spLocks noChangeArrowheads="1"/>
          </p:cNvSpPr>
          <p:nvPr/>
        </p:nvSpPr>
        <p:spPr bwMode="auto">
          <a:xfrm>
            <a:off x="6661150" y="4940300"/>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9639E"/>
          </a:solidFill>
          <a:ln w="55000" cmpd="thickThin">
            <a:solidFill>
              <a:srgbClr val="FFFFFF"/>
            </a:solidFill>
            <a:bevel/>
          </a:ln>
        </p:spPr>
        <p:txBody>
          <a:bodyPr lIns="97622" tIns="63332" rIns="97622" bIns="63332"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a:solidFill>
                  <a:srgbClr val="FFFFFF"/>
                </a:solidFill>
                <a:latin typeface="黑体" pitchFamily="49" charset="-122"/>
                <a:ea typeface="黑体" pitchFamily="49" charset="-122"/>
                <a:sym typeface="黑体" pitchFamily="49" charset="-122"/>
              </a:rPr>
              <a:t>物理层</a:t>
            </a:r>
            <a:endParaRPr lang="zh-CN" altLang="en-US" sz="2400">
              <a:solidFill>
                <a:srgbClr val="FFFFFF"/>
              </a:solidFill>
              <a:latin typeface="黑体" pitchFamily="49" charset="-122"/>
              <a:ea typeface="黑体" pitchFamily="49" charset="-122"/>
              <a:sym typeface="黑体" pitchFamily="49" charset="-122"/>
            </a:endParaRPr>
          </a:p>
        </p:txBody>
      </p:sp>
      <p:cxnSp>
        <p:nvCxnSpPr>
          <p:cNvPr id="21525" name="Straight Arrow Connector 60"/>
          <p:cNvCxnSpPr>
            <a:cxnSpLocks noChangeShapeType="1"/>
          </p:cNvCxnSpPr>
          <p:nvPr/>
        </p:nvCxnSpPr>
        <p:spPr bwMode="auto">
          <a:xfrm rot="5400000" flipH="1" flipV="1">
            <a:off x="7226300" y="5659438"/>
            <a:ext cx="357187" cy="1588"/>
          </a:xfrm>
          <a:prstGeom prst="straightConnector1">
            <a:avLst/>
          </a:prstGeom>
          <a:noFill/>
          <a:ln w="381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6" name="Straight Arrow Connector 61"/>
          <p:cNvCxnSpPr>
            <a:cxnSpLocks noChangeShapeType="1"/>
          </p:cNvCxnSpPr>
          <p:nvPr/>
        </p:nvCxnSpPr>
        <p:spPr bwMode="auto">
          <a:xfrm rot="5400000" flipH="1" flipV="1">
            <a:off x="7262813" y="2455863"/>
            <a:ext cx="287337"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7" name="Straight Arrow Connector 62"/>
          <p:cNvCxnSpPr>
            <a:cxnSpLocks noChangeShapeType="1"/>
          </p:cNvCxnSpPr>
          <p:nvPr/>
        </p:nvCxnSpPr>
        <p:spPr bwMode="auto">
          <a:xfrm rot="5400000" flipH="1" flipV="1">
            <a:off x="7262813" y="3248025"/>
            <a:ext cx="287338"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8" name="Straight Arrow Connector 63"/>
          <p:cNvCxnSpPr>
            <a:cxnSpLocks noChangeShapeType="1"/>
          </p:cNvCxnSpPr>
          <p:nvPr/>
        </p:nvCxnSpPr>
        <p:spPr bwMode="auto">
          <a:xfrm rot="5400000" flipH="1" flipV="1">
            <a:off x="7262813" y="4040188"/>
            <a:ext cx="287337"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9" name="Straight Arrow Connector 64"/>
          <p:cNvCxnSpPr>
            <a:cxnSpLocks noChangeShapeType="1"/>
          </p:cNvCxnSpPr>
          <p:nvPr/>
        </p:nvCxnSpPr>
        <p:spPr bwMode="auto">
          <a:xfrm rot="5400000" flipH="1" flipV="1">
            <a:off x="7262813" y="4832350"/>
            <a:ext cx="287338"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sp>
        <p:nvSpPr>
          <p:cNvPr id="21530" name="Freeform 90"/>
          <p:cNvSpPr>
            <a:spLocks noChangeArrowheads="1"/>
          </p:cNvSpPr>
          <p:nvPr/>
        </p:nvSpPr>
        <p:spPr bwMode="auto">
          <a:xfrm>
            <a:off x="4216400" y="1917700"/>
            <a:ext cx="635000" cy="376238"/>
          </a:xfrm>
          <a:custGeom>
            <a:avLst/>
            <a:gdLst>
              <a:gd name="T0" fmla="*/ 0 w 434116"/>
              <a:gd name="T1" fmla="*/ 61387 h 377129"/>
              <a:gd name="T2" fmla="*/ 825519 w 434116"/>
              <a:gd name="T3" fmla="*/ 17980 h 377129"/>
              <a:gd name="T4" fmla="*/ 2818543 w 434116"/>
              <a:gd name="T5" fmla="*/ 0 h 377129"/>
              <a:gd name="T6" fmla="*/ 16647803 w 434116"/>
              <a:gd name="T7" fmla="*/ 0 h 377129"/>
              <a:gd name="T8" fmla="*/ 18640819 w 434116"/>
              <a:gd name="T9" fmla="*/ 17980 h 377129"/>
              <a:gd name="T10" fmla="*/ 19466367 w 434116"/>
              <a:gd name="T11" fmla="*/ 61387 h 377129"/>
              <a:gd name="T12" fmla="*/ 19466367 w 434116"/>
              <a:gd name="T13" fmla="*/ 306927 h 377129"/>
              <a:gd name="T14" fmla="*/ 18640819 w 434116"/>
              <a:gd name="T15" fmla="*/ 350330 h 377129"/>
              <a:gd name="T16" fmla="*/ 16647803 w 434116"/>
              <a:gd name="T17" fmla="*/ 368313 h 377129"/>
              <a:gd name="T18" fmla="*/ 2818543 w 434116"/>
              <a:gd name="T19" fmla="*/ 368313 h 377129"/>
              <a:gd name="T20" fmla="*/ 825519 w 434116"/>
              <a:gd name="T21" fmla="*/ 350330 h 377129"/>
              <a:gd name="T22" fmla="*/ 0 w 434116"/>
              <a:gd name="T23" fmla="*/ 306927 h 377129"/>
              <a:gd name="T24" fmla="*/ 0 w 434116"/>
              <a:gd name="T25" fmla="*/ 61387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EB641B"/>
              </a:gs>
              <a:gs pos="50000">
                <a:srgbClr val="B63F00"/>
              </a:gs>
              <a:gs pos="70000">
                <a:srgbClr val="E14800"/>
              </a:gs>
              <a:gs pos="100000">
                <a:srgbClr val="FF6933"/>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en-US" altLang="zh-CN" sz="2000">
                <a:solidFill>
                  <a:srgbClr val="FFFFFF"/>
                </a:solidFill>
                <a:latin typeface="Lucida Sans Unicode" pitchFamily="34" charset="0"/>
                <a:sym typeface="Lucida Sans Unicode" pitchFamily="34" charset="0"/>
              </a:rPr>
              <a:t>AH</a:t>
            </a:r>
            <a:endParaRPr lang="en-US" altLang="zh-CN" sz="2000">
              <a:solidFill>
                <a:srgbClr val="FFFFFF"/>
              </a:solidFill>
              <a:latin typeface="Lucida Sans Unicode" pitchFamily="34" charset="0"/>
              <a:sym typeface="Lucida Sans Unicode" pitchFamily="34" charset="0"/>
            </a:endParaRPr>
          </a:p>
        </p:txBody>
      </p:sp>
      <p:sp>
        <p:nvSpPr>
          <p:cNvPr id="21531" name="Freeform 91"/>
          <p:cNvSpPr>
            <a:spLocks noChangeArrowheads="1"/>
          </p:cNvSpPr>
          <p:nvPr/>
        </p:nvSpPr>
        <p:spPr bwMode="auto">
          <a:xfrm>
            <a:off x="3778250" y="2670175"/>
            <a:ext cx="654050" cy="376238"/>
          </a:xfrm>
          <a:custGeom>
            <a:avLst/>
            <a:gdLst>
              <a:gd name="T0" fmla="*/ 0 w 434116"/>
              <a:gd name="T1" fmla="*/ 61387 h 377129"/>
              <a:gd name="T2" fmla="*/ 1109432 w 434116"/>
              <a:gd name="T3" fmla="*/ 17980 h 377129"/>
              <a:gd name="T4" fmla="*/ 3787885 w 434116"/>
              <a:gd name="T5" fmla="*/ 0 h 377129"/>
              <a:gd name="T6" fmla="*/ 22373284 w 434116"/>
              <a:gd name="T7" fmla="*/ 0 h 377129"/>
              <a:gd name="T8" fmla="*/ 25051725 w 434116"/>
              <a:gd name="T9" fmla="*/ 17980 h 377129"/>
              <a:gd name="T10" fmla="*/ 26161161 w 434116"/>
              <a:gd name="T11" fmla="*/ 61387 h 377129"/>
              <a:gd name="T12" fmla="*/ 26161161 w 434116"/>
              <a:gd name="T13" fmla="*/ 306927 h 377129"/>
              <a:gd name="T14" fmla="*/ 25051725 w 434116"/>
              <a:gd name="T15" fmla="*/ 350330 h 377129"/>
              <a:gd name="T16" fmla="*/ 22373284 w 434116"/>
              <a:gd name="T17" fmla="*/ 368313 h 377129"/>
              <a:gd name="T18" fmla="*/ 3787885 w 434116"/>
              <a:gd name="T19" fmla="*/ 368313 h 377129"/>
              <a:gd name="T20" fmla="*/ 1109432 w 434116"/>
              <a:gd name="T21" fmla="*/ 350330 h 377129"/>
              <a:gd name="T22" fmla="*/ 0 w 434116"/>
              <a:gd name="T23" fmla="*/ 306927 h 377129"/>
              <a:gd name="T24" fmla="*/ 0 w 434116"/>
              <a:gd name="T25" fmla="*/ 61387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596900"/>
              </a:gs>
              <a:gs pos="50000">
                <a:srgbClr val="91AE00"/>
              </a:gs>
              <a:gs pos="70000">
                <a:srgbClr val="B4D700"/>
              </a:gs>
              <a:gs pos="100000">
                <a:srgbClr val="D7FF25"/>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en-US" altLang="zh-CN" sz="2000">
                <a:solidFill>
                  <a:srgbClr val="FFFFFF"/>
                </a:solidFill>
                <a:latin typeface="Lucida Sans Unicode" pitchFamily="34" charset="0"/>
                <a:sym typeface="Lucida Sans Unicode" pitchFamily="34" charset="0"/>
              </a:rPr>
              <a:t>TH</a:t>
            </a:r>
            <a:endParaRPr lang="en-US" altLang="zh-CN" sz="2000">
              <a:solidFill>
                <a:srgbClr val="FFFFFF"/>
              </a:solidFill>
              <a:latin typeface="Lucida Sans Unicode" pitchFamily="34" charset="0"/>
              <a:sym typeface="Lucida Sans Unicode" pitchFamily="34" charset="0"/>
            </a:endParaRPr>
          </a:p>
        </p:txBody>
      </p:sp>
      <p:sp>
        <p:nvSpPr>
          <p:cNvPr id="21532" name="Freeform 92"/>
          <p:cNvSpPr>
            <a:spLocks noChangeArrowheads="1"/>
          </p:cNvSpPr>
          <p:nvPr/>
        </p:nvSpPr>
        <p:spPr bwMode="auto">
          <a:xfrm>
            <a:off x="3348038" y="3460750"/>
            <a:ext cx="735012" cy="377825"/>
          </a:xfrm>
          <a:custGeom>
            <a:avLst/>
            <a:gdLst>
              <a:gd name="T0" fmla="*/ 0 w 434116"/>
              <a:gd name="T1" fmla="*/ 64026 h 377129"/>
              <a:gd name="T2" fmla="*/ 3564009 w 434116"/>
              <a:gd name="T3" fmla="*/ 18751 h 377129"/>
              <a:gd name="T4" fmla="*/ 12168357 w 434116"/>
              <a:gd name="T5" fmla="*/ 0 h 377129"/>
              <a:gd name="T6" fmla="*/ 71872747 w 434116"/>
              <a:gd name="T7" fmla="*/ 0 h 377129"/>
              <a:gd name="T8" fmla="*/ 80477008 w 434116"/>
              <a:gd name="T9" fmla="*/ 18751 h 377129"/>
              <a:gd name="T10" fmla="*/ 84041073 w 434116"/>
              <a:gd name="T11" fmla="*/ 64026 h 377129"/>
              <a:gd name="T12" fmla="*/ 84041073 w 434116"/>
              <a:gd name="T13" fmla="*/ 320121 h 377129"/>
              <a:gd name="T14" fmla="*/ 80477008 w 434116"/>
              <a:gd name="T15" fmla="*/ 365394 h 377129"/>
              <a:gd name="T16" fmla="*/ 71872747 w 434116"/>
              <a:gd name="T17" fmla="*/ 384147 h 377129"/>
              <a:gd name="T18" fmla="*/ 12168357 w 434116"/>
              <a:gd name="T19" fmla="*/ 384147 h 377129"/>
              <a:gd name="T20" fmla="*/ 3564009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36500"/>
              </a:gs>
              <a:gs pos="50000">
                <a:srgbClr val="06A600"/>
              </a:gs>
              <a:gs pos="70000">
                <a:srgbClr val="0BC507"/>
              </a:gs>
              <a:gs pos="100000">
                <a:srgbClr val="2CEC28"/>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en-US" altLang="zh-CN" sz="2000">
                <a:solidFill>
                  <a:srgbClr val="FFFFFF"/>
                </a:solidFill>
                <a:latin typeface="Lucida Sans Unicode" pitchFamily="34" charset="0"/>
                <a:sym typeface="Lucida Sans Unicode" pitchFamily="34" charset="0"/>
              </a:rPr>
              <a:t>IH</a:t>
            </a:r>
            <a:endParaRPr lang="en-US" altLang="zh-CN" sz="2000">
              <a:solidFill>
                <a:srgbClr val="FFFFFF"/>
              </a:solidFill>
              <a:latin typeface="Lucida Sans Unicode" pitchFamily="34" charset="0"/>
              <a:sym typeface="Lucida Sans Unicode" pitchFamily="34" charset="0"/>
            </a:endParaRPr>
          </a:p>
        </p:txBody>
      </p:sp>
      <p:sp>
        <p:nvSpPr>
          <p:cNvPr id="21533" name="Freeform 93"/>
          <p:cNvSpPr>
            <a:spLocks noChangeArrowheads="1"/>
          </p:cNvSpPr>
          <p:nvPr/>
        </p:nvSpPr>
        <p:spPr bwMode="auto">
          <a:xfrm>
            <a:off x="2914650" y="4254500"/>
            <a:ext cx="609600" cy="377825"/>
          </a:xfrm>
          <a:custGeom>
            <a:avLst/>
            <a:gdLst>
              <a:gd name="T0" fmla="*/ 0 w 434116"/>
              <a:gd name="T1" fmla="*/ 64026 h 377129"/>
              <a:gd name="T2" fmla="*/ 548835 w 434116"/>
              <a:gd name="T3" fmla="*/ 18751 h 377129"/>
              <a:gd name="T4" fmla="*/ 1873859 w 434116"/>
              <a:gd name="T5" fmla="*/ 0 h 377129"/>
              <a:gd name="T6" fmla="*/ 11068012 w 434116"/>
              <a:gd name="T7" fmla="*/ 0 h 377129"/>
              <a:gd name="T8" fmla="*/ 12393032 w 434116"/>
              <a:gd name="T9" fmla="*/ 18751 h 377129"/>
              <a:gd name="T10" fmla="*/ 12941874 w 434116"/>
              <a:gd name="T11" fmla="*/ 64026 h 377129"/>
              <a:gd name="T12" fmla="*/ 12941874 w 434116"/>
              <a:gd name="T13" fmla="*/ 320121 h 377129"/>
              <a:gd name="T14" fmla="*/ 12393032 w 434116"/>
              <a:gd name="T15" fmla="*/ 365394 h 377129"/>
              <a:gd name="T16" fmla="*/ 11068012 w 434116"/>
              <a:gd name="T17" fmla="*/ 384147 h 377129"/>
              <a:gd name="T18" fmla="*/ 1873859 w 434116"/>
              <a:gd name="T19" fmla="*/ 384147 h 377129"/>
              <a:gd name="T20" fmla="*/ 548835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05E49"/>
              </a:gs>
              <a:gs pos="50000">
                <a:srgbClr val="019975"/>
              </a:gs>
              <a:gs pos="70000">
                <a:srgbClr val="12AC87"/>
              </a:gs>
              <a:gs pos="100000">
                <a:srgbClr val="32D1A7"/>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en-US" altLang="zh-CN" sz="2000">
                <a:solidFill>
                  <a:srgbClr val="FFFFFF"/>
                </a:solidFill>
                <a:latin typeface="Lucida Sans Unicode" pitchFamily="34" charset="0"/>
                <a:sym typeface="Lucida Sans Unicode" pitchFamily="34" charset="0"/>
              </a:rPr>
              <a:t>FH</a:t>
            </a:r>
            <a:endParaRPr lang="en-US" altLang="zh-CN" sz="2000">
              <a:solidFill>
                <a:srgbClr val="FFFFFF"/>
              </a:solidFill>
              <a:latin typeface="Lucida Sans Unicode" pitchFamily="34" charset="0"/>
              <a:sym typeface="Lucida Sans Unicode" pitchFamily="34" charset="0"/>
            </a:endParaRPr>
          </a:p>
        </p:txBody>
      </p:sp>
      <p:sp>
        <p:nvSpPr>
          <p:cNvPr id="21534" name="Freeform 94"/>
          <p:cNvSpPr>
            <a:spLocks noChangeArrowheads="1"/>
          </p:cNvSpPr>
          <p:nvPr/>
        </p:nvSpPr>
        <p:spPr bwMode="auto">
          <a:xfrm>
            <a:off x="2916238" y="5013325"/>
            <a:ext cx="2879725" cy="377825"/>
          </a:xfrm>
          <a:custGeom>
            <a:avLst/>
            <a:gdLst>
              <a:gd name="T0" fmla="*/ 0 w 434116"/>
              <a:gd name="T1" fmla="*/ 64026 h 377129"/>
              <a:gd name="T2" fmla="*/ 2147483647 w 434116"/>
              <a:gd name="T3" fmla="*/ 18751 h 377129"/>
              <a:gd name="T4" fmla="*/ 2147483647 w 434116"/>
              <a:gd name="T5" fmla="*/ 0 h 377129"/>
              <a:gd name="T6" fmla="*/ 2147483647 w 434116"/>
              <a:gd name="T7" fmla="*/ 0 h 377129"/>
              <a:gd name="T8" fmla="*/ 2147483647 w 434116"/>
              <a:gd name="T9" fmla="*/ 18751 h 377129"/>
              <a:gd name="T10" fmla="*/ 2147483647 w 434116"/>
              <a:gd name="T11" fmla="*/ 64026 h 377129"/>
              <a:gd name="T12" fmla="*/ 2147483647 w 434116"/>
              <a:gd name="T13" fmla="*/ 320121 h 377129"/>
              <a:gd name="T14" fmla="*/ 2147483647 w 434116"/>
              <a:gd name="T15" fmla="*/ 365394 h 377129"/>
              <a:gd name="T16" fmla="*/ 2147483647 w 434116"/>
              <a:gd name="T17" fmla="*/ 384147 h 377129"/>
              <a:gd name="T18" fmla="*/ 2147483647 w 434116"/>
              <a:gd name="T19" fmla="*/ 384147 h 377129"/>
              <a:gd name="T20" fmla="*/ 2147483647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62754"/>
              </a:gs>
              <a:gs pos="50000">
                <a:srgbClr val="0E4186"/>
              </a:gs>
              <a:gs pos="70000">
                <a:srgbClr val="1D5097"/>
              </a:gs>
              <a:gs pos="100000">
                <a:srgbClr val="3D6CBB"/>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en-US" altLang="zh-CN" sz="2000">
                <a:solidFill>
                  <a:srgbClr val="FFFFFF"/>
                </a:solidFill>
                <a:latin typeface="Lucida Sans Unicode" pitchFamily="34" charset="0"/>
                <a:sym typeface="Lucida Sans Unicode" pitchFamily="34" charset="0"/>
              </a:rPr>
              <a:t>Bits</a:t>
            </a:r>
            <a:endParaRPr lang="en-US" altLang="zh-CN" sz="2000">
              <a:solidFill>
                <a:srgbClr val="FFFFFF"/>
              </a:solidFill>
              <a:latin typeface="Lucida Sans Unicode" pitchFamily="34" charset="0"/>
              <a:sym typeface="Lucida Sans Unicode" pitchFamily="34" charset="0"/>
            </a:endParaRPr>
          </a:p>
        </p:txBody>
      </p:sp>
      <p:sp>
        <p:nvSpPr>
          <p:cNvPr id="21535" name="Freeform 95"/>
          <p:cNvSpPr>
            <a:spLocks noChangeArrowheads="1"/>
          </p:cNvSpPr>
          <p:nvPr/>
        </p:nvSpPr>
        <p:spPr bwMode="auto">
          <a:xfrm>
            <a:off x="4648200" y="1179513"/>
            <a:ext cx="1041400" cy="377825"/>
          </a:xfrm>
          <a:custGeom>
            <a:avLst/>
            <a:gdLst>
              <a:gd name="T0" fmla="*/ 0 w 434116"/>
              <a:gd name="T1" fmla="*/ 64026 h 377129"/>
              <a:gd name="T2" fmla="*/ 116191262 w 434116"/>
              <a:gd name="T3" fmla="*/ 18751 h 377129"/>
              <a:gd name="T4" fmla="*/ 396701463 w 434116"/>
              <a:gd name="T5" fmla="*/ 0 h 377129"/>
              <a:gd name="T6" fmla="*/ 2147483647 w 434116"/>
              <a:gd name="T7" fmla="*/ 0 h 377129"/>
              <a:gd name="T8" fmla="*/ 2147483647 w 434116"/>
              <a:gd name="T9" fmla="*/ 18751 h 377129"/>
              <a:gd name="T10" fmla="*/ 2147483647 w 434116"/>
              <a:gd name="T11" fmla="*/ 64026 h 377129"/>
              <a:gd name="T12" fmla="*/ 2147483647 w 434116"/>
              <a:gd name="T13" fmla="*/ 320121 h 377129"/>
              <a:gd name="T14" fmla="*/ 2147483647 w 434116"/>
              <a:gd name="T15" fmla="*/ 365394 h 377129"/>
              <a:gd name="T16" fmla="*/ 2147483647 w 434116"/>
              <a:gd name="T17" fmla="*/ 384147 h 377129"/>
              <a:gd name="T18" fmla="*/ 396701463 w 434116"/>
              <a:gd name="T19" fmla="*/ 384147 h 377129"/>
              <a:gd name="T20" fmla="*/ 116191262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en-US" altLang="zh-CN" sz="2000">
                <a:solidFill>
                  <a:srgbClr val="FFFFFF"/>
                </a:solidFill>
                <a:latin typeface="Lucida Sans Unicode" pitchFamily="34" charset="0"/>
                <a:sym typeface="Lucida Sans Unicode" pitchFamily="34" charset="0"/>
              </a:rPr>
              <a:t>DATA</a:t>
            </a:r>
            <a:endParaRPr lang="en-US" altLang="zh-CN" sz="2000">
              <a:solidFill>
                <a:srgbClr val="FFFFFF"/>
              </a:solidFill>
              <a:latin typeface="Lucida Sans Unicode" pitchFamily="34" charset="0"/>
              <a:sym typeface="Lucida Sans Unicode" pitchFamily="34" charset="0"/>
            </a:endParaRPr>
          </a:p>
        </p:txBody>
      </p:sp>
      <p:sp>
        <p:nvSpPr>
          <p:cNvPr id="21536" name="Freeform 102"/>
          <p:cNvSpPr>
            <a:spLocks noChangeArrowheads="1"/>
          </p:cNvSpPr>
          <p:nvPr/>
        </p:nvSpPr>
        <p:spPr bwMode="auto">
          <a:xfrm>
            <a:off x="5130800" y="4254500"/>
            <a:ext cx="669925" cy="377825"/>
          </a:xfrm>
          <a:custGeom>
            <a:avLst/>
            <a:gdLst>
              <a:gd name="T0" fmla="*/ 0 w 434116"/>
              <a:gd name="T1" fmla="*/ 64026 h 377129"/>
              <a:gd name="T2" fmla="*/ 1410121 w 434116"/>
              <a:gd name="T3" fmla="*/ 18751 h 377129"/>
              <a:gd name="T4" fmla="*/ 4814502 w 434116"/>
              <a:gd name="T5" fmla="*/ 0 h 377129"/>
              <a:gd name="T6" fmla="*/ 28436863 w 434116"/>
              <a:gd name="T7" fmla="*/ 0 h 377129"/>
              <a:gd name="T8" fmla="*/ 31841246 w 434116"/>
              <a:gd name="T9" fmla="*/ 18751 h 377129"/>
              <a:gd name="T10" fmla="*/ 33251329 w 434116"/>
              <a:gd name="T11" fmla="*/ 64026 h 377129"/>
              <a:gd name="T12" fmla="*/ 33251329 w 434116"/>
              <a:gd name="T13" fmla="*/ 320121 h 377129"/>
              <a:gd name="T14" fmla="*/ 31841246 w 434116"/>
              <a:gd name="T15" fmla="*/ 365394 h 377129"/>
              <a:gd name="T16" fmla="*/ 28436863 w 434116"/>
              <a:gd name="T17" fmla="*/ 384147 h 377129"/>
              <a:gd name="T18" fmla="*/ 4814502 w 434116"/>
              <a:gd name="T19" fmla="*/ 384147 h 377129"/>
              <a:gd name="T20" fmla="*/ 1410121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05E49"/>
              </a:gs>
              <a:gs pos="50000">
                <a:srgbClr val="019975"/>
              </a:gs>
              <a:gs pos="70000">
                <a:srgbClr val="12AC87"/>
              </a:gs>
              <a:gs pos="100000">
                <a:srgbClr val="32D1A7"/>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en-US" altLang="zh-CN" sz="2000">
                <a:solidFill>
                  <a:srgbClr val="FFFFFF"/>
                </a:solidFill>
                <a:latin typeface="Lucida Sans Unicode" pitchFamily="34" charset="0"/>
                <a:sym typeface="Lucida Sans Unicode" pitchFamily="34" charset="0"/>
              </a:rPr>
              <a:t>FT</a:t>
            </a:r>
            <a:endParaRPr lang="en-US" altLang="zh-CN" sz="2000">
              <a:solidFill>
                <a:srgbClr val="FFFFFF"/>
              </a:solidFill>
              <a:latin typeface="Lucida Sans Unicode" pitchFamily="34" charset="0"/>
              <a:sym typeface="Lucida Sans Unicode"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1515"/>
                                        </p:tgtEl>
                                        <p:attrNameLst>
                                          <p:attrName>style.visibility</p:attrName>
                                        </p:attrNameLst>
                                      </p:cBhvr>
                                      <p:to>
                                        <p:strVal val="visible"/>
                                      </p:to>
                                    </p:set>
                                    <p:anim calcmode="lin" valueType="num">
                                      <p:cBhvr>
                                        <p:cTn id="7" dur="500" fill="hold"/>
                                        <p:tgtEl>
                                          <p:spTgt spid="21515"/>
                                        </p:tgtEl>
                                        <p:attrNameLst>
                                          <p:attrName>ppt_w</p:attrName>
                                        </p:attrNameLst>
                                      </p:cBhvr>
                                      <p:tavLst>
                                        <p:tav tm="0">
                                          <p:val>
                                            <p:strVal val="#ppt_w*0.70"/>
                                          </p:val>
                                        </p:tav>
                                        <p:tav tm="100000">
                                          <p:val>
                                            <p:strVal val="#ppt_w"/>
                                          </p:val>
                                        </p:tav>
                                      </p:tavLst>
                                    </p:anim>
                                    <p:anim calcmode="lin" valueType="num">
                                      <p:cBhvr>
                                        <p:cTn id="8" dur="500" fill="hold"/>
                                        <p:tgtEl>
                                          <p:spTgt spid="21515"/>
                                        </p:tgtEl>
                                        <p:attrNameLst>
                                          <p:attrName>ppt_h</p:attrName>
                                        </p:attrNameLst>
                                      </p:cBhvr>
                                      <p:tavLst>
                                        <p:tav tm="0">
                                          <p:val>
                                            <p:strVal val="#ppt_h"/>
                                          </p:val>
                                        </p:tav>
                                        <p:tav tm="100000">
                                          <p:val>
                                            <p:strVal val="#ppt_h"/>
                                          </p:val>
                                        </p:tav>
                                      </p:tavLst>
                                    </p:anim>
                                    <p:animEffect>
                                      <p:cBhvr>
                                        <p:cTn id="9" dur="500"/>
                                        <p:tgtEl>
                                          <p:spTgt spid="2151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1514"/>
                                        </p:tgtEl>
                                        <p:attrNameLst>
                                          <p:attrName>style.visibility</p:attrName>
                                        </p:attrNameLst>
                                      </p:cBhvr>
                                      <p:to>
                                        <p:strVal val="visible"/>
                                      </p:to>
                                    </p:set>
                                    <p:anim calcmode="lin" valueType="num">
                                      <p:cBhvr>
                                        <p:cTn id="12" dur="500" fill="hold"/>
                                        <p:tgtEl>
                                          <p:spTgt spid="21514"/>
                                        </p:tgtEl>
                                        <p:attrNameLst>
                                          <p:attrName>ppt_w</p:attrName>
                                        </p:attrNameLst>
                                      </p:cBhvr>
                                      <p:tavLst>
                                        <p:tav tm="0">
                                          <p:val>
                                            <p:strVal val="#ppt_w*0.70"/>
                                          </p:val>
                                        </p:tav>
                                        <p:tav tm="100000">
                                          <p:val>
                                            <p:strVal val="#ppt_w"/>
                                          </p:val>
                                        </p:tav>
                                      </p:tavLst>
                                    </p:anim>
                                    <p:anim calcmode="lin" valueType="num">
                                      <p:cBhvr>
                                        <p:cTn id="13" dur="500" fill="hold"/>
                                        <p:tgtEl>
                                          <p:spTgt spid="21514"/>
                                        </p:tgtEl>
                                        <p:attrNameLst>
                                          <p:attrName>ppt_h</p:attrName>
                                        </p:attrNameLst>
                                      </p:cBhvr>
                                      <p:tavLst>
                                        <p:tav tm="0">
                                          <p:val>
                                            <p:strVal val="#ppt_h"/>
                                          </p:val>
                                        </p:tav>
                                        <p:tav tm="100000">
                                          <p:val>
                                            <p:strVal val="#ppt_h"/>
                                          </p:val>
                                        </p:tav>
                                      </p:tavLst>
                                    </p:anim>
                                    <p:animEffect>
                                      <p:cBhvr>
                                        <p:cTn id="14" dur="500"/>
                                        <p:tgtEl>
                                          <p:spTgt spid="21514"/>
                                        </p:tgtEl>
                                      </p:cBhvr>
                                    </p:animEffect>
                                  </p:childTnLst>
                                </p:cTn>
                              </p:par>
                            </p:childTnLst>
                          </p:cTn>
                        </p:par>
                        <p:par>
                          <p:cTn id="15" fill="hold">
                            <p:stCondLst>
                              <p:cond delay="500"/>
                            </p:stCondLst>
                            <p:childTnLst>
                              <p:par>
                                <p:cTn id="16" presetID="55" presetClass="entr" presetSubtype="0" fill="hold" grpId="0" nodeType="afterEffect">
                                  <p:stCondLst>
                                    <p:cond delay="0"/>
                                  </p:stCondLst>
                                  <p:childTnLst>
                                    <p:set>
                                      <p:cBhvr>
                                        <p:cTn id="17" dur="1" fill="hold">
                                          <p:stCondLst>
                                            <p:cond delay="0"/>
                                          </p:stCondLst>
                                        </p:cTn>
                                        <p:tgtEl>
                                          <p:spTgt spid="21512"/>
                                        </p:tgtEl>
                                        <p:attrNameLst>
                                          <p:attrName>style.visibility</p:attrName>
                                        </p:attrNameLst>
                                      </p:cBhvr>
                                      <p:to>
                                        <p:strVal val="visible"/>
                                      </p:to>
                                    </p:set>
                                    <p:anim calcmode="lin" valueType="num">
                                      <p:cBhvr>
                                        <p:cTn id="18" dur="500" fill="hold"/>
                                        <p:tgtEl>
                                          <p:spTgt spid="21512"/>
                                        </p:tgtEl>
                                        <p:attrNameLst>
                                          <p:attrName>ppt_w</p:attrName>
                                        </p:attrNameLst>
                                      </p:cBhvr>
                                      <p:tavLst>
                                        <p:tav tm="0">
                                          <p:val>
                                            <p:strVal val="#ppt_w*0.70"/>
                                          </p:val>
                                        </p:tav>
                                        <p:tav tm="100000">
                                          <p:val>
                                            <p:strVal val="#ppt_w"/>
                                          </p:val>
                                        </p:tav>
                                      </p:tavLst>
                                    </p:anim>
                                    <p:anim calcmode="lin" valueType="num">
                                      <p:cBhvr>
                                        <p:cTn id="19" dur="500" fill="hold"/>
                                        <p:tgtEl>
                                          <p:spTgt spid="21512"/>
                                        </p:tgtEl>
                                        <p:attrNameLst>
                                          <p:attrName>ppt_h</p:attrName>
                                        </p:attrNameLst>
                                      </p:cBhvr>
                                      <p:tavLst>
                                        <p:tav tm="0">
                                          <p:val>
                                            <p:strVal val="#ppt_h"/>
                                          </p:val>
                                        </p:tav>
                                        <p:tav tm="100000">
                                          <p:val>
                                            <p:strVal val="#ppt_h"/>
                                          </p:val>
                                        </p:tav>
                                      </p:tavLst>
                                    </p:anim>
                                    <p:animEffect>
                                      <p:cBhvr>
                                        <p:cTn id="20" dur="500"/>
                                        <p:tgtEl>
                                          <p:spTgt spid="21512"/>
                                        </p:tgtEl>
                                      </p:cBhvr>
                                    </p:animEffect>
                                  </p:childTnLst>
                                </p:cTn>
                              </p:par>
                            </p:childTnLst>
                          </p:cTn>
                        </p:par>
                        <p:par>
                          <p:cTn id="21" fill="hold">
                            <p:stCondLst>
                              <p:cond delay="1000"/>
                            </p:stCondLst>
                            <p:childTnLst>
                              <p:par>
                                <p:cTn id="22" presetID="12" presetClass="entr" presetSubtype="4" fill="hold" grpId="0" nodeType="afterEffect">
                                  <p:stCondLst>
                                    <p:cond delay="0"/>
                                  </p:stCondLst>
                                  <p:childTnLst>
                                    <p:set>
                                      <p:cBhvr>
                                        <p:cTn id="23" dur="1" fill="hold">
                                          <p:stCondLst>
                                            <p:cond delay="0"/>
                                          </p:stCondLst>
                                        </p:cTn>
                                        <p:tgtEl>
                                          <p:spTgt spid="21513"/>
                                        </p:tgtEl>
                                        <p:attrNameLst>
                                          <p:attrName>style.visibility</p:attrName>
                                        </p:attrNameLst>
                                      </p:cBhvr>
                                      <p:to>
                                        <p:strVal val="visible"/>
                                      </p:to>
                                    </p:set>
                                    <p:animEffect>
                                      <p:cBhvr>
                                        <p:cTn id="24" dur="500"/>
                                        <p:tgtEl>
                                          <p:spTgt spid="2151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1525"/>
                                        </p:tgtEl>
                                        <p:attrNameLst>
                                          <p:attrName>style.visibility</p:attrName>
                                        </p:attrNameLst>
                                      </p:cBhvr>
                                      <p:to>
                                        <p:strVal val="visible"/>
                                      </p:to>
                                    </p:set>
                                    <p:animEffect>
                                      <p:cBhvr>
                                        <p:cTn id="27" dur="500"/>
                                        <p:tgtEl>
                                          <p:spTgt spid="21525"/>
                                        </p:tgtEl>
                                      </p:cBhvr>
                                    </p:animEffect>
                                  </p:childTnLst>
                                </p:cTn>
                              </p:par>
                            </p:childTnLst>
                          </p:cTn>
                        </p:par>
                        <p:par>
                          <p:cTn id="28" fill="hold">
                            <p:stCondLst>
                              <p:cond delay="1500"/>
                            </p:stCondLst>
                            <p:childTnLst>
                              <p:par>
                                <p:cTn id="29" presetID="50" presetClass="entr" presetSubtype="0" decel="100000" fill="hold" grpId="0" nodeType="afterEffect">
                                  <p:stCondLst>
                                    <p:cond delay="0"/>
                                  </p:stCondLst>
                                  <p:childTnLst>
                                    <p:set>
                                      <p:cBhvr>
                                        <p:cTn id="30" dur="1" fill="hold">
                                          <p:stCondLst>
                                            <p:cond delay="0"/>
                                          </p:stCondLst>
                                        </p:cTn>
                                        <p:tgtEl>
                                          <p:spTgt spid="21511"/>
                                        </p:tgtEl>
                                        <p:attrNameLst>
                                          <p:attrName>style.visibility</p:attrName>
                                        </p:attrNameLst>
                                      </p:cBhvr>
                                      <p:to>
                                        <p:strVal val="visible"/>
                                      </p:to>
                                    </p:set>
                                    <p:anim calcmode="lin" valueType="num">
                                      <p:cBhvr>
                                        <p:cTn id="31" dur="500" fill="hold"/>
                                        <p:tgtEl>
                                          <p:spTgt spid="21511"/>
                                        </p:tgtEl>
                                        <p:attrNameLst>
                                          <p:attrName>ppt_w</p:attrName>
                                        </p:attrNameLst>
                                      </p:cBhvr>
                                      <p:tavLst>
                                        <p:tav tm="0">
                                          <p:val>
                                            <p:strVal val="#ppt_w+.3"/>
                                          </p:val>
                                        </p:tav>
                                        <p:tav tm="100000">
                                          <p:val>
                                            <p:strVal val="#ppt_w"/>
                                          </p:val>
                                        </p:tav>
                                      </p:tavLst>
                                    </p:anim>
                                    <p:anim calcmode="lin" valueType="num">
                                      <p:cBhvr>
                                        <p:cTn id="32" dur="500" fill="hold"/>
                                        <p:tgtEl>
                                          <p:spTgt spid="21511"/>
                                        </p:tgtEl>
                                        <p:attrNameLst>
                                          <p:attrName>ppt_h</p:attrName>
                                        </p:attrNameLst>
                                      </p:cBhvr>
                                      <p:tavLst>
                                        <p:tav tm="0">
                                          <p:val>
                                            <p:strVal val="#ppt_h"/>
                                          </p:val>
                                        </p:tav>
                                        <p:tav tm="100000">
                                          <p:val>
                                            <p:strVal val="#ppt_h"/>
                                          </p:val>
                                        </p:tav>
                                      </p:tavLst>
                                    </p:anim>
                                    <p:animEffect>
                                      <p:cBhvr>
                                        <p:cTn id="33" dur="500"/>
                                        <p:tgtEl>
                                          <p:spTgt spid="21511"/>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21510"/>
                                        </p:tgtEl>
                                        <p:attrNameLst>
                                          <p:attrName>style.visibility</p:attrName>
                                        </p:attrNameLst>
                                      </p:cBhvr>
                                      <p:to>
                                        <p:strVal val="visible"/>
                                      </p:to>
                                    </p:set>
                                    <p:anim calcmode="lin" valueType="num">
                                      <p:cBhvr>
                                        <p:cTn id="36" dur="500" fill="hold"/>
                                        <p:tgtEl>
                                          <p:spTgt spid="21510"/>
                                        </p:tgtEl>
                                        <p:attrNameLst>
                                          <p:attrName>ppt_w</p:attrName>
                                        </p:attrNameLst>
                                      </p:cBhvr>
                                      <p:tavLst>
                                        <p:tav tm="0">
                                          <p:val>
                                            <p:strVal val="#ppt_w+.3"/>
                                          </p:val>
                                        </p:tav>
                                        <p:tav tm="100000">
                                          <p:val>
                                            <p:strVal val="#ppt_w"/>
                                          </p:val>
                                        </p:tav>
                                      </p:tavLst>
                                    </p:anim>
                                    <p:anim calcmode="lin" valueType="num">
                                      <p:cBhvr>
                                        <p:cTn id="37" dur="500" fill="hold"/>
                                        <p:tgtEl>
                                          <p:spTgt spid="21510"/>
                                        </p:tgtEl>
                                        <p:attrNameLst>
                                          <p:attrName>ppt_h</p:attrName>
                                        </p:attrNameLst>
                                      </p:cBhvr>
                                      <p:tavLst>
                                        <p:tav tm="0">
                                          <p:val>
                                            <p:strVal val="#ppt_h"/>
                                          </p:val>
                                        </p:tav>
                                        <p:tav tm="100000">
                                          <p:val>
                                            <p:strVal val="#ppt_h"/>
                                          </p:val>
                                        </p:tav>
                                      </p:tavLst>
                                    </p:anim>
                                    <p:animEffect>
                                      <p:cBhvr>
                                        <p:cTn id="38" dur="500"/>
                                        <p:tgtEl>
                                          <p:spTgt spid="21510"/>
                                        </p:tgtEl>
                                      </p:cBhvr>
                                    </p:animEffect>
                                  </p:childTnLst>
                                </p:cTn>
                              </p:par>
                              <p:par>
                                <p:cTn id="39" presetID="50" presetClass="entr" presetSubtype="0" decel="100000" fill="hold" grpId="0" nodeType="withEffect">
                                  <p:stCondLst>
                                    <p:cond delay="0"/>
                                  </p:stCondLst>
                                  <p:childTnLst>
                                    <p:set>
                                      <p:cBhvr>
                                        <p:cTn id="40" dur="1" fill="hold">
                                          <p:stCondLst>
                                            <p:cond delay="0"/>
                                          </p:stCondLst>
                                        </p:cTn>
                                        <p:tgtEl>
                                          <p:spTgt spid="21509"/>
                                        </p:tgtEl>
                                        <p:attrNameLst>
                                          <p:attrName>style.visibility</p:attrName>
                                        </p:attrNameLst>
                                      </p:cBhvr>
                                      <p:to>
                                        <p:strVal val="visible"/>
                                      </p:to>
                                    </p:set>
                                    <p:anim calcmode="lin" valueType="num">
                                      <p:cBhvr>
                                        <p:cTn id="41" dur="500" fill="hold"/>
                                        <p:tgtEl>
                                          <p:spTgt spid="21509"/>
                                        </p:tgtEl>
                                        <p:attrNameLst>
                                          <p:attrName>ppt_w</p:attrName>
                                        </p:attrNameLst>
                                      </p:cBhvr>
                                      <p:tavLst>
                                        <p:tav tm="0">
                                          <p:val>
                                            <p:strVal val="#ppt_w+.3"/>
                                          </p:val>
                                        </p:tav>
                                        <p:tav tm="100000">
                                          <p:val>
                                            <p:strVal val="#ppt_w"/>
                                          </p:val>
                                        </p:tav>
                                      </p:tavLst>
                                    </p:anim>
                                    <p:anim calcmode="lin" valueType="num">
                                      <p:cBhvr>
                                        <p:cTn id="42" dur="500" fill="hold"/>
                                        <p:tgtEl>
                                          <p:spTgt spid="21509"/>
                                        </p:tgtEl>
                                        <p:attrNameLst>
                                          <p:attrName>ppt_h</p:attrName>
                                        </p:attrNameLst>
                                      </p:cBhvr>
                                      <p:tavLst>
                                        <p:tav tm="0">
                                          <p:val>
                                            <p:strVal val="#ppt_h"/>
                                          </p:val>
                                        </p:tav>
                                        <p:tav tm="100000">
                                          <p:val>
                                            <p:strVal val="#ppt_h"/>
                                          </p:val>
                                        </p:tav>
                                      </p:tavLst>
                                    </p:anim>
                                    <p:animEffect>
                                      <p:cBhvr>
                                        <p:cTn id="43" dur="500"/>
                                        <p:tgtEl>
                                          <p:spTgt spid="21509"/>
                                        </p:tgtEl>
                                      </p:cBhvr>
                                    </p:animEffect>
                                  </p:childTnLst>
                                </p:cTn>
                              </p:par>
                              <p:par>
                                <p:cTn id="44" presetID="50" presetClass="entr" presetSubtype="0" decel="100000" fill="hold" grpId="0" nodeType="withEffect">
                                  <p:stCondLst>
                                    <p:cond delay="0"/>
                                  </p:stCondLst>
                                  <p:childTnLst>
                                    <p:set>
                                      <p:cBhvr>
                                        <p:cTn id="45" dur="1" fill="hold">
                                          <p:stCondLst>
                                            <p:cond delay="0"/>
                                          </p:stCondLst>
                                        </p:cTn>
                                        <p:tgtEl>
                                          <p:spTgt spid="21508"/>
                                        </p:tgtEl>
                                        <p:attrNameLst>
                                          <p:attrName>style.visibility</p:attrName>
                                        </p:attrNameLst>
                                      </p:cBhvr>
                                      <p:to>
                                        <p:strVal val="visible"/>
                                      </p:to>
                                    </p:set>
                                    <p:anim calcmode="lin" valueType="num">
                                      <p:cBhvr>
                                        <p:cTn id="46" dur="500" fill="hold"/>
                                        <p:tgtEl>
                                          <p:spTgt spid="21508"/>
                                        </p:tgtEl>
                                        <p:attrNameLst>
                                          <p:attrName>ppt_w</p:attrName>
                                        </p:attrNameLst>
                                      </p:cBhvr>
                                      <p:tavLst>
                                        <p:tav tm="0">
                                          <p:val>
                                            <p:strVal val="#ppt_w+.3"/>
                                          </p:val>
                                        </p:tav>
                                        <p:tav tm="100000">
                                          <p:val>
                                            <p:strVal val="#ppt_w"/>
                                          </p:val>
                                        </p:tav>
                                      </p:tavLst>
                                    </p:anim>
                                    <p:anim calcmode="lin" valueType="num">
                                      <p:cBhvr>
                                        <p:cTn id="47" dur="500" fill="hold"/>
                                        <p:tgtEl>
                                          <p:spTgt spid="21508"/>
                                        </p:tgtEl>
                                        <p:attrNameLst>
                                          <p:attrName>ppt_h</p:attrName>
                                        </p:attrNameLst>
                                      </p:cBhvr>
                                      <p:tavLst>
                                        <p:tav tm="0">
                                          <p:val>
                                            <p:strVal val="#ppt_h"/>
                                          </p:val>
                                        </p:tav>
                                        <p:tav tm="100000">
                                          <p:val>
                                            <p:strVal val="#ppt_h"/>
                                          </p:val>
                                        </p:tav>
                                      </p:tavLst>
                                    </p:anim>
                                    <p:animEffect>
                                      <p:cBhvr>
                                        <p:cTn id="48" dur="500"/>
                                        <p:tgtEl>
                                          <p:spTgt spid="21508"/>
                                        </p:tgtEl>
                                      </p:cBhvr>
                                    </p:animEffect>
                                  </p:childTnLst>
                                </p:cTn>
                              </p:par>
                              <p:par>
                                <p:cTn id="49" presetID="50" presetClass="entr" presetSubtype="0" decel="100000" fill="hold" grpId="0" nodeType="withEffect">
                                  <p:stCondLst>
                                    <p:cond delay="0"/>
                                  </p:stCondLst>
                                  <p:childTnLst>
                                    <p:set>
                                      <p:cBhvr>
                                        <p:cTn id="50" dur="1" fill="hold">
                                          <p:stCondLst>
                                            <p:cond delay="0"/>
                                          </p:stCondLst>
                                        </p:cTn>
                                        <p:tgtEl>
                                          <p:spTgt spid="21507"/>
                                        </p:tgtEl>
                                        <p:attrNameLst>
                                          <p:attrName>style.visibility</p:attrName>
                                        </p:attrNameLst>
                                      </p:cBhvr>
                                      <p:to>
                                        <p:strVal val="visible"/>
                                      </p:to>
                                    </p:set>
                                    <p:anim calcmode="lin" valueType="num">
                                      <p:cBhvr>
                                        <p:cTn id="51" dur="500" fill="hold"/>
                                        <p:tgtEl>
                                          <p:spTgt spid="21507"/>
                                        </p:tgtEl>
                                        <p:attrNameLst>
                                          <p:attrName>ppt_w</p:attrName>
                                        </p:attrNameLst>
                                      </p:cBhvr>
                                      <p:tavLst>
                                        <p:tav tm="0">
                                          <p:val>
                                            <p:strVal val="#ppt_w+.3"/>
                                          </p:val>
                                        </p:tav>
                                        <p:tav tm="100000">
                                          <p:val>
                                            <p:strVal val="#ppt_w"/>
                                          </p:val>
                                        </p:tav>
                                      </p:tavLst>
                                    </p:anim>
                                    <p:anim calcmode="lin" valueType="num">
                                      <p:cBhvr>
                                        <p:cTn id="52" dur="500" fill="hold"/>
                                        <p:tgtEl>
                                          <p:spTgt spid="21507"/>
                                        </p:tgtEl>
                                        <p:attrNameLst>
                                          <p:attrName>ppt_h</p:attrName>
                                        </p:attrNameLst>
                                      </p:cBhvr>
                                      <p:tavLst>
                                        <p:tav tm="0">
                                          <p:val>
                                            <p:strVal val="#ppt_h"/>
                                          </p:val>
                                        </p:tav>
                                        <p:tav tm="100000">
                                          <p:val>
                                            <p:strVal val="#ppt_h"/>
                                          </p:val>
                                        </p:tav>
                                      </p:tavLst>
                                    </p:anim>
                                    <p:animEffect>
                                      <p:cBhvr>
                                        <p:cTn id="53" dur="500"/>
                                        <p:tgtEl>
                                          <p:spTgt spid="21507"/>
                                        </p:tgtEl>
                                      </p:cBhvr>
                                    </p:animEffect>
                                  </p:childTnLst>
                                </p:cTn>
                              </p:par>
                              <p:par>
                                <p:cTn id="54" presetID="50" presetClass="entr" presetSubtype="0" decel="100000" fill="hold" grpId="0" nodeType="withEffect">
                                  <p:stCondLst>
                                    <p:cond delay="0"/>
                                  </p:stCondLst>
                                  <p:childTnLst>
                                    <p:set>
                                      <p:cBhvr>
                                        <p:cTn id="55" dur="1" fill="hold">
                                          <p:stCondLst>
                                            <p:cond delay="0"/>
                                          </p:stCondLst>
                                        </p:cTn>
                                        <p:tgtEl>
                                          <p:spTgt spid="21520"/>
                                        </p:tgtEl>
                                        <p:attrNameLst>
                                          <p:attrName>style.visibility</p:attrName>
                                        </p:attrNameLst>
                                      </p:cBhvr>
                                      <p:to>
                                        <p:strVal val="visible"/>
                                      </p:to>
                                    </p:set>
                                    <p:anim calcmode="lin" valueType="num">
                                      <p:cBhvr>
                                        <p:cTn id="56" dur="500" fill="hold"/>
                                        <p:tgtEl>
                                          <p:spTgt spid="21520"/>
                                        </p:tgtEl>
                                        <p:attrNameLst>
                                          <p:attrName>ppt_w</p:attrName>
                                        </p:attrNameLst>
                                      </p:cBhvr>
                                      <p:tavLst>
                                        <p:tav tm="0">
                                          <p:val>
                                            <p:strVal val="#ppt_w+.3"/>
                                          </p:val>
                                        </p:tav>
                                        <p:tav tm="100000">
                                          <p:val>
                                            <p:strVal val="#ppt_w"/>
                                          </p:val>
                                        </p:tav>
                                      </p:tavLst>
                                    </p:anim>
                                    <p:anim calcmode="lin" valueType="num">
                                      <p:cBhvr>
                                        <p:cTn id="57" dur="500" fill="hold"/>
                                        <p:tgtEl>
                                          <p:spTgt spid="21520"/>
                                        </p:tgtEl>
                                        <p:attrNameLst>
                                          <p:attrName>ppt_h</p:attrName>
                                        </p:attrNameLst>
                                      </p:cBhvr>
                                      <p:tavLst>
                                        <p:tav tm="0">
                                          <p:val>
                                            <p:strVal val="#ppt_h"/>
                                          </p:val>
                                        </p:tav>
                                        <p:tav tm="100000">
                                          <p:val>
                                            <p:strVal val="#ppt_h"/>
                                          </p:val>
                                        </p:tav>
                                      </p:tavLst>
                                    </p:anim>
                                    <p:animEffect>
                                      <p:cBhvr>
                                        <p:cTn id="58" dur="500"/>
                                        <p:tgtEl>
                                          <p:spTgt spid="21520"/>
                                        </p:tgtEl>
                                      </p:cBhvr>
                                    </p:animEffect>
                                  </p:childTnLst>
                                </p:cTn>
                              </p:par>
                              <p:par>
                                <p:cTn id="59" presetID="50" presetClass="entr" presetSubtype="0" decel="100000" fill="hold" grpId="0" nodeType="withEffect">
                                  <p:stCondLst>
                                    <p:cond delay="0"/>
                                  </p:stCondLst>
                                  <p:childTnLst>
                                    <p:set>
                                      <p:cBhvr>
                                        <p:cTn id="60" dur="1" fill="hold">
                                          <p:stCondLst>
                                            <p:cond delay="0"/>
                                          </p:stCondLst>
                                        </p:cTn>
                                        <p:tgtEl>
                                          <p:spTgt spid="21521"/>
                                        </p:tgtEl>
                                        <p:attrNameLst>
                                          <p:attrName>style.visibility</p:attrName>
                                        </p:attrNameLst>
                                      </p:cBhvr>
                                      <p:to>
                                        <p:strVal val="visible"/>
                                      </p:to>
                                    </p:set>
                                    <p:anim calcmode="lin" valueType="num">
                                      <p:cBhvr>
                                        <p:cTn id="61" dur="500" fill="hold"/>
                                        <p:tgtEl>
                                          <p:spTgt spid="21521"/>
                                        </p:tgtEl>
                                        <p:attrNameLst>
                                          <p:attrName>ppt_w</p:attrName>
                                        </p:attrNameLst>
                                      </p:cBhvr>
                                      <p:tavLst>
                                        <p:tav tm="0">
                                          <p:val>
                                            <p:strVal val="#ppt_w+.3"/>
                                          </p:val>
                                        </p:tav>
                                        <p:tav tm="100000">
                                          <p:val>
                                            <p:strVal val="#ppt_w"/>
                                          </p:val>
                                        </p:tav>
                                      </p:tavLst>
                                    </p:anim>
                                    <p:anim calcmode="lin" valueType="num">
                                      <p:cBhvr>
                                        <p:cTn id="62" dur="500" fill="hold"/>
                                        <p:tgtEl>
                                          <p:spTgt spid="21521"/>
                                        </p:tgtEl>
                                        <p:attrNameLst>
                                          <p:attrName>ppt_h</p:attrName>
                                        </p:attrNameLst>
                                      </p:cBhvr>
                                      <p:tavLst>
                                        <p:tav tm="0">
                                          <p:val>
                                            <p:strVal val="#ppt_h"/>
                                          </p:val>
                                        </p:tav>
                                        <p:tav tm="100000">
                                          <p:val>
                                            <p:strVal val="#ppt_h"/>
                                          </p:val>
                                        </p:tav>
                                      </p:tavLst>
                                    </p:anim>
                                    <p:animEffect>
                                      <p:cBhvr>
                                        <p:cTn id="63" dur="500"/>
                                        <p:tgtEl>
                                          <p:spTgt spid="21521"/>
                                        </p:tgtEl>
                                      </p:cBhvr>
                                    </p:animEffect>
                                  </p:childTnLst>
                                </p:cTn>
                              </p:par>
                              <p:par>
                                <p:cTn id="64" presetID="50" presetClass="entr" presetSubtype="0" decel="100000" fill="hold" grpId="0" nodeType="withEffect">
                                  <p:stCondLst>
                                    <p:cond delay="0"/>
                                  </p:stCondLst>
                                  <p:childTnLst>
                                    <p:set>
                                      <p:cBhvr>
                                        <p:cTn id="65" dur="1" fill="hold">
                                          <p:stCondLst>
                                            <p:cond delay="0"/>
                                          </p:stCondLst>
                                        </p:cTn>
                                        <p:tgtEl>
                                          <p:spTgt spid="21522"/>
                                        </p:tgtEl>
                                        <p:attrNameLst>
                                          <p:attrName>style.visibility</p:attrName>
                                        </p:attrNameLst>
                                      </p:cBhvr>
                                      <p:to>
                                        <p:strVal val="visible"/>
                                      </p:to>
                                    </p:set>
                                    <p:anim calcmode="lin" valueType="num">
                                      <p:cBhvr>
                                        <p:cTn id="66" dur="500" fill="hold"/>
                                        <p:tgtEl>
                                          <p:spTgt spid="21522"/>
                                        </p:tgtEl>
                                        <p:attrNameLst>
                                          <p:attrName>ppt_w</p:attrName>
                                        </p:attrNameLst>
                                      </p:cBhvr>
                                      <p:tavLst>
                                        <p:tav tm="0">
                                          <p:val>
                                            <p:strVal val="#ppt_w+.3"/>
                                          </p:val>
                                        </p:tav>
                                        <p:tav tm="100000">
                                          <p:val>
                                            <p:strVal val="#ppt_w"/>
                                          </p:val>
                                        </p:tav>
                                      </p:tavLst>
                                    </p:anim>
                                    <p:anim calcmode="lin" valueType="num">
                                      <p:cBhvr>
                                        <p:cTn id="67" dur="500" fill="hold"/>
                                        <p:tgtEl>
                                          <p:spTgt spid="21522"/>
                                        </p:tgtEl>
                                        <p:attrNameLst>
                                          <p:attrName>ppt_h</p:attrName>
                                        </p:attrNameLst>
                                      </p:cBhvr>
                                      <p:tavLst>
                                        <p:tav tm="0">
                                          <p:val>
                                            <p:strVal val="#ppt_h"/>
                                          </p:val>
                                        </p:tav>
                                        <p:tav tm="100000">
                                          <p:val>
                                            <p:strVal val="#ppt_h"/>
                                          </p:val>
                                        </p:tav>
                                      </p:tavLst>
                                    </p:anim>
                                    <p:animEffect>
                                      <p:cBhvr>
                                        <p:cTn id="68" dur="500"/>
                                        <p:tgtEl>
                                          <p:spTgt spid="21522"/>
                                        </p:tgtEl>
                                      </p:cBhvr>
                                    </p:animEffect>
                                  </p:childTnLst>
                                </p:cTn>
                              </p:par>
                              <p:par>
                                <p:cTn id="69" presetID="50" presetClass="entr" presetSubtype="0" decel="100000" fill="hold" grpId="0" nodeType="withEffect">
                                  <p:stCondLst>
                                    <p:cond delay="0"/>
                                  </p:stCondLst>
                                  <p:childTnLst>
                                    <p:set>
                                      <p:cBhvr>
                                        <p:cTn id="70" dur="1" fill="hold">
                                          <p:stCondLst>
                                            <p:cond delay="0"/>
                                          </p:stCondLst>
                                        </p:cTn>
                                        <p:tgtEl>
                                          <p:spTgt spid="21523"/>
                                        </p:tgtEl>
                                        <p:attrNameLst>
                                          <p:attrName>style.visibility</p:attrName>
                                        </p:attrNameLst>
                                      </p:cBhvr>
                                      <p:to>
                                        <p:strVal val="visible"/>
                                      </p:to>
                                    </p:set>
                                    <p:anim calcmode="lin" valueType="num">
                                      <p:cBhvr>
                                        <p:cTn id="71" dur="500" fill="hold"/>
                                        <p:tgtEl>
                                          <p:spTgt spid="21523"/>
                                        </p:tgtEl>
                                        <p:attrNameLst>
                                          <p:attrName>ppt_w</p:attrName>
                                        </p:attrNameLst>
                                      </p:cBhvr>
                                      <p:tavLst>
                                        <p:tav tm="0">
                                          <p:val>
                                            <p:strVal val="#ppt_w+.3"/>
                                          </p:val>
                                        </p:tav>
                                        <p:tav tm="100000">
                                          <p:val>
                                            <p:strVal val="#ppt_w"/>
                                          </p:val>
                                        </p:tav>
                                      </p:tavLst>
                                    </p:anim>
                                    <p:anim calcmode="lin" valueType="num">
                                      <p:cBhvr>
                                        <p:cTn id="72" dur="500" fill="hold"/>
                                        <p:tgtEl>
                                          <p:spTgt spid="21523"/>
                                        </p:tgtEl>
                                        <p:attrNameLst>
                                          <p:attrName>ppt_h</p:attrName>
                                        </p:attrNameLst>
                                      </p:cBhvr>
                                      <p:tavLst>
                                        <p:tav tm="0">
                                          <p:val>
                                            <p:strVal val="#ppt_h"/>
                                          </p:val>
                                        </p:tav>
                                        <p:tav tm="100000">
                                          <p:val>
                                            <p:strVal val="#ppt_h"/>
                                          </p:val>
                                        </p:tav>
                                      </p:tavLst>
                                    </p:anim>
                                    <p:animEffect>
                                      <p:cBhvr>
                                        <p:cTn id="73" dur="500"/>
                                        <p:tgtEl>
                                          <p:spTgt spid="21523"/>
                                        </p:tgtEl>
                                      </p:cBhvr>
                                    </p:animEffect>
                                  </p:childTnLst>
                                </p:cTn>
                              </p:par>
                              <p:par>
                                <p:cTn id="74" presetID="50" presetClass="entr" presetSubtype="0" decel="100000" fill="hold" grpId="0" nodeType="withEffect">
                                  <p:stCondLst>
                                    <p:cond delay="0"/>
                                  </p:stCondLst>
                                  <p:childTnLst>
                                    <p:set>
                                      <p:cBhvr>
                                        <p:cTn id="75" dur="1" fill="hold">
                                          <p:stCondLst>
                                            <p:cond delay="0"/>
                                          </p:stCondLst>
                                        </p:cTn>
                                        <p:tgtEl>
                                          <p:spTgt spid="21524"/>
                                        </p:tgtEl>
                                        <p:attrNameLst>
                                          <p:attrName>style.visibility</p:attrName>
                                        </p:attrNameLst>
                                      </p:cBhvr>
                                      <p:to>
                                        <p:strVal val="visible"/>
                                      </p:to>
                                    </p:set>
                                    <p:anim calcmode="lin" valueType="num">
                                      <p:cBhvr>
                                        <p:cTn id="76" dur="500" fill="hold"/>
                                        <p:tgtEl>
                                          <p:spTgt spid="21524"/>
                                        </p:tgtEl>
                                        <p:attrNameLst>
                                          <p:attrName>ppt_w</p:attrName>
                                        </p:attrNameLst>
                                      </p:cBhvr>
                                      <p:tavLst>
                                        <p:tav tm="0">
                                          <p:val>
                                            <p:strVal val="#ppt_w+.3"/>
                                          </p:val>
                                        </p:tav>
                                        <p:tav tm="100000">
                                          <p:val>
                                            <p:strVal val="#ppt_w"/>
                                          </p:val>
                                        </p:tav>
                                      </p:tavLst>
                                    </p:anim>
                                    <p:anim calcmode="lin" valueType="num">
                                      <p:cBhvr>
                                        <p:cTn id="77" dur="500" fill="hold"/>
                                        <p:tgtEl>
                                          <p:spTgt spid="21524"/>
                                        </p:tgtEl>
                                        <p:attrNameLst>
                                          <p:attrName>ppt_h</p:attrName>
                                        </p:attrNameLst>
                                      </p:cBhvr>
                                      <p:tavLst>
                                        <p:tav tm="0">
                                          <p:val>
                                            <p:strVal val="#ppt_h"/>
                                          </p:val>
                                        </p:tav>
                                        <p:tav tm="100000">
                                          <p:val>
                                            <p:strVal val="#ppt_h"/>
                                          </p:val>
                                        </p:tav>
                                      </p:tavLst>
                                    </p:anim>
                                    <p:animEffect>
                                      <p:cBhvr>
                                        <p:cTn id="78" dur="500"/>
                                        <p:tgtEl>
                                          <p:spTgt spid="21524"/>
                                        </p:tgtEl>
                                      </p:cBhvr>
                                    </p:animEffect>
                                  </p:childTnLst>
                                </p:cTn>
                              </p:par>
                              <p:par>
                                <p:cTn id="79" presetID="37" presetClass="entr" presetSubtype="0" fill="hold" grpId="0" nodeType="withEffect">
                                  <p:stCondLst>
                                    <p:cond delay="0"/>
                                  </p:stCondLst>
                                  <p:childTnLst>
                                    <p:set>
                                      <p:cBhvr>
                                        <p:cTn id="80" dur="1" fill="hold">
                                          <p:stCondLst>
                                            <p:cond delay="0"/>
                                          </p:stCondLst>
                                        </p:cTn>
                                        <p:tgtEl>
                                          <p:spTgt spid="21516"/>
                                        </p:tgtEl>
                                        <p:attrNameLst>
                                          <p:attrName>style.visibility</p:attrName>
                                        </p:attrNameLst>
                                      </p:cBhvr>
                                      <p:to>
                                        <p:strVal val="visible"/>
                                      </p:to>
                                    </p:set>
                                    <p:animEffect>
                                      <p:cBhvr>
                                        <p:cTn id="81" dur="500"/>
                                        <p:tgtEl>
                                          <p:spTgt spid="21516"/>
                                        </p:tgtEl>
                                      </p:cBhvr>
                                    </p:animEffect>
                                    <p:anim calcmode="lin" valueType="num">
                                      <p:cBhvr>
                                        <p:cTn id="82" dur="500" fill="hold"/>
                                        <p:tgtEl>
                                          <p:spTgt spid="21516"/>
                                        </p:tgtEl>
                                        <p:attrNameLst>
                                          <p:attrName>ppt_x</p:attrName>
                                        </p:attrNameLst>
                                      </p:cBhvr>
                                      <p:tavLst>
                                        <p:tav tm="0">
                                          <p:val>
                                            <p:strVal val="#ppt_x"/>
                                          </p:val>
                                        </p:tav>
                                        <p:tav tm="100000">
                                          <p:val>
                                            <p:strVal val="#ppt_x"/>
                                          </p:val>
                                        </p:tav>
                                      </p:tavLst>
                                    </p:anim>
                                    <p:anim calcmode="lin" valueType="num">
                                      <p:cBhvr>
                                        <p:cTn id="83" dur="450" decel="100000" fill="hold"/>
                                        <p:tgtEl>
                                          <p:spTgt spid="21516"/>
                                        </p:tgtEl>
                                        <p:attrNameLst>
                                          <p:attrName>ppt_y</p:attrName>
                                        </p:attrNameLst>
                                      </p:cBhvr>
                                      <p:tavLst>
                                        <p:tav tm="0">
                                          <p:val>
                                            <p:strVal val="#ppt_y+1"/>
                                          </p:val>
                                        </p:tav>
                                        <p:tav tm="100000">
                                          <p:val>
                                            <p:strVal val="#ppt_y-.03"/>
                                          </p:val>
                                        </p:tav>
                                      </p:tavLst>
                                    </p:anim>
                                    <p:anim calcmode="lin" valueType="num">
                                      <p:cBhvr>
                                        <p:cTn id="84" dur="50" accel="100000" fill="hold">
                                          <p:stCondLst>
                                            <p:cond delay="450"/>
                                          </p:stCondLst>
                                        </p:cTn>
                                        <p:tgtEl>
                                          <p:spTgt spid="21516"/>
                                        </p:tgtEl>
                                        <p:attrNameLst>
                                          <p:attrName>ppt_y</p:attrName>
                                        </p:attrNameLst>
                                      </p:cBhvr>
                                      <p:tavLst>
                                        <p:tav tm="0">
                                          <p:val>
                                            <p:strVal val="#ppt_y-.03"/>
                                          </p:val>
                                        </p:tav>
                                        <p:tav tm="100000">
                                          <p:val>
                                            <p:strVal val="#ppt_y"/>
                                          </p:val>
                                        </p:tav>
                                      </p:tavLst>
                                    </p:anim>
                                  </p:childTnLst>
                                </p:cTn>
                              </p:par>
                              <p:par>
                                <p:cTn id="85" presetID="37" presetClass="entr" presetSubtype="0" fill="hold" grpId="0" nodeType="withEffect">
                                  <p:stCondLst>
                                    <p:cond delay="0"/>
                                  </p:stCondLst>
                                  <p:childTnLst>
                                    <p:set>
                                      <p:cBhvr>
                                        <p:cTn id="86" dur="1" fill="hold">
                                          <p:stCondLst>
                                            <p:cond delay="0"/>
                                          </p:stCondLst>
                                        </p:cTn>
                                        <p:tgtEl>
                                          <p:spTgt spid="21517"/>
                                        </p:tgtEl>
                                        <p:attrNameLst>
                                          <p:attrName>style.visibility</p:attrName>
                                        </p:attrNameLst>
                                      </p:cBhvr>
                                      <p:to>
                                        <p:strVal val="visible"/>
                                      </p:to>
                                    </p:set>
                                    <p:animEffect>
                                      <p:cBhvr>
                                        <p:cTn id="87" dur="500"/>
                                        <p:tgtEl>
                                          <p:spTgt spid="21517"/>
                                        </p:tgtEl>
                                      </p:cBhvr>
                                    </p:animEffect>
                                    <p:anim calcmode="lin" valueType="num">
                                      <p:cBhvr>
                                        <p:cTn id="88" dur="500" fill="hold"/>
                                        <p:tgtEl>
                                          <p:spTgt spid="21517"/>
                                        </p:tgtEl>
                                        <p:attrNameLst>
                                          <p:attrName>ppt_x</p:attrName>
                                        </p:attrNameLst>
                                      </p:cBhvr>
                                      <p:tavLst>
                                        <p:tav tm="0">
                                          <p:val>
                                            <p:strVal val="#ppt_x"/>
                                          </p:val>
                                        </p:tav>
                                        <p:tav tm="100000">
                                          <p:val>
                                            <p:strVal val="#ppt_x"/>
                                          </p:val>
                                        </p:tav>
                                      </p:tavLst>
                                    </p:anim>
                                    <p:anim calcmode="lin" valueType="num">
                                      <p:cBhvr>
                                        <p:cTn id="89" dur="450" decel="100000" fill="hold"/>
                                        <p:tgtEl>
                                          <p:spTgt spid="21517"/>
                                        </p:tgtEl>
                                        <p:attrNameLst>
                                          <p:attrName>ppt_y</p:attrName>
                                        </p:attrNameLst>
                                      </p:cBhvr>
                                      <p:tavLst>
                                        <p:tav tm="0">
                                          <p:val>
                                            <p:strVal val="#ppt_y+1"/>
                                          </p:val>
                                        </p:tav>
                                        <p:tav tm="100000">
                                          <p:val>
                                            <p:strVal val="#ppt_y-.03"/>
                                          </p:val>
                                        </p:tav>
                                      </p:tavLst>
                                    </p:anim>
                                    <p:anim calcmode="lin" valueType="num">
                                      <p:cBhvr>
                                        <p:cTn id="90" dur="50" accel="100000" fill="hold">
                                          <p:stCondLst>
                                            <p:cond delay="450"/>
                                          </p:stCondLst>
                                        </p:cTn>
                                        <p:tgtEl>
                                          <p:spTgt spid="21517"/>
                                        </p:tgtEl>
                                        <p:attrNameLst>
                                          <p:attrName>ppt_y</p:attrName>
                                        </p:attrNameLst>
                                      </p:cBhvr>
                                      <p:tavLst>
                                        <p:tav tm="0">
                                          <p:val>
                                            <p:strVal val="#ppt_y-.03"/>
                                          </p:val>
                                        </p:tav>
                                        <p:tav tm="100000">
                                          <p:val>
                                            <p:strVal val="#ppt_y"/>
                                          </p:val>
                                        </p:tav>
                                      </p:tavLst>
                                    </p:anim>
                                  </p:childTnLst>
                                </p:cTn>
                              </p:par>
                              <p:par>
                                <p:cTn id="91" presetID="37" presetClass="entr" presetSubtype="0" fill="hold" grpId="0" nodeType="withEffect">
                                  <p:stCondLst>
                                    <p:cond delay="0"/>
                                  </p:stCondLst>
                                  <p:childTnLst>
                                    <p:set>
                                      <p:cBhvr>
                                        <p:cTn id="92" dur="1" fill="hold">
                                          <p:stCondLst>
                                            <p:cond delay="0"/>
                                          </p:stCondLst>
                                        </p:cTn>
                                        <p:tgtEl>
                                          <p:spTgt spid="21518"/>
                                        </p:tgtEl>
                                        <p:attrNameLst>
                                          <p:attrName>style.visibility</p:attrName>
                                        </p:attrNameLst>
                                      </p:cBhvr>
                                      <p:to>
                                        <p:strVal val="visible"/>
                                      </p:to>
                                    </p:set>
                                    <p:animEffect>
                                      <p:cBhvr>
                                        <p:cTn id="93" dur="500"/>
                                        <p:tgtEl>
                                          <p:spTgt spid="21518"/>
                                        </p:tgtEl>
                                      </p:cBhvr>
                                    </p:animEffect>
                                    <p:anim calcmode="lin" valueType="num">
                                      <p:cBhvr>
                                        <p:cTn id="94" dur="500" fill="hold"/>
                                        <p:tgtEl>
                                          <p:spTgt spid="21518"/>
                                        </p:tgtEl>
                                        <p:attrNameLst>
                                          <p:attrName>ppt_x</p:attrName>
                                        </p:attrNameLst>
                                      </p:cBhvr>
                                      <p:tavLst>
                                        <p:tav tm="0">
                                          <p:val>
                                            <p:strVal val="#ppt_x"/>
                                          </p:val>
                                        </p:tav>
                                        <p:tav tm="100000">
                                          <p:val>
                                            <p:strVal val="#ppt_x"/>
                                          </p:val>
                                        </p:tav>
                                      </p:tavLst>
                                    </p:anim>
                                    <p:anim calcmode="lin" valueType="num">
                                      <p:cBhvr>
                                        <p:cTn id="95" dur="450" decel="100000" fill="hold"/>
                                        <p:tgtEl>
                                          <p:spTgt spid="21518"/>
                                        </p:tgtEl>
                                        <p:attrNameLst>
                                          <p:attrName>ppt_y</p:attrName>
                                        </p:attrNameLst>
                                      </p:cBhvr>
                                      <p:tavLst>
                                        <p:tav tm="0">
                                          <p:val>
                                            <p:strVal val="#ppt_y+1"/>
                                          </p:val>
                                        </p:tav>
                                        <p:tav tm="100000">
                                          <p:val>
                                            <p:strVal val="#ppt_y-.03"/>
                                          </p:val>
                                        </p:tav>
                                      </p:tavLst>
                                    </p:anim>
                                    <p:anim calcmode="lin" valueType="num">
                                      <p:cBhvr>
                                        <p:cTn id="96" dur="50" accel="100000" fill="hold">
                                          <p:stCondLst>
                                            <p:cond delay="450"/>
                                          </p:stCondLst>
                                        </p:cTn>
                                        <p:tgtEl>
                                          <p:spTgt spid="21518"/>
                                        </p:tgtEl>
                                        <p:attrNameLst>
                                          <p:attrName>ppt_y</p:attrName>
                                        </p:attrNameLst>
                                      </p:cBhvr>
                                      <p:tavLst>
                                        <p:tav tm="0">
                                          <p:val>
                                            <p:strVal val="#ppt_y-.03"/>
                                          </p:val>
                                        </p:tav>
                                        <p:tav tm="100000">
                                          <p:val>
                                            <p:strVal val="#ppt_y"/>
                                          </p:val>
                                        </p:tav>
                                      </p:tavLst>
                                    </p:anim>
                                  </p:childTnLst>
                                </p:cTn>
                              </p:par>
                              <p:par>
                                <p:cTn id="97" presetID="37" presetClass="entr" presetSubtype="0" fill="hold" grpId="0" nodeType="withEffect">
                                  <p:stCondLst>
                                    <p:cond delay="0"/>
                                  </p:stCondLst>
                                  <p:childTnLst>
                                    <p:set>
                                      <p:cBhvr>
                                        <p:cTn id="98" dur="1" fill="hold">
                                          <p:stCondLst>
                                            <p:cond delay="0"/>
                                          </p:stCondLst>
                                        </p:cTn>
                                        <p:tgtEl>
                                          <p:spTgt spid="21519"/>
                                        </p:tgtEl>
                                        <p:attrNameLst>
                                          <p:attrName>style.visibility</p:attrName>
                                        </p:attrNameLst>
                                      </p:cBhvr>
                                      <p:to>
                                        <p:strVal val="visible"/>
                                      </p:to>
                                    </p:set>
                                    <p:animEffect>
                                      <p:cBhvr>
                                        <p:cTn id="99" dur="500"/>
                                        <p:tgtEl>
                                          <p:spTgt spid="21519"/>
                                        </p:tgtEl>
                                      </p:cBhvr>
                                    </p:animEffect>
                                    <p:anim calcmode="lin" valueType="num">
                                      <p:cBhvr>
                                        <p:cTn id="100" dur="500" fill="hold"/>
                                        <p:tgtEl>
                                          <p:spTgt spid="21519"/>
                                        </p:tgtEl>
                                        <p:attrNameLst>
                                          <p:attrName>ppt_x</p:attrName>
                                        </p:attrNameLst>
                                      </p:cBhvr>
                                      <p:tavLst>
                                        <p:tav tm="0">
                                          <p:val>
                                            <p:strVal val="#ppt_x"/>
                                          </p:val>
                                        </p:tav>
                                        <p:tav tm="100000">
                                          <p:val>
                                            <p:strVal val="#ppt_x"/>
                                          </p:val>
                                        </p:tav>
                                      </p:tavLst>
                                    </p:anim>
                                    <p:anim calcmode="lin" valueType="num">
                                      <p:cBhvr>
                                        <p:cTn id="101" dur="450" decel="100000" fill="hold"/>
                                        <p:tgtEl>
                                          <p:spTgt spid="21519"/>
                                        </p:tgtEl>
                                        <p:attrNameLst>
                                          <p:attrName>ppt_y</p:attrName>
                                        </p:attrNameLst>
                                      </p:cBhvr>
                                      <p:tavLst>
                                        <p:tav tm="0">
                                          <p:val>
                                            <p:strVal val="#ppt_y+1"/>
                                          </p:val>
                                        </p:tav>
                                        <p:tav tm="100000">
                                          <p:val>
                                            <p:strVal val="#ppt_y-.03"/>
                                          </p:val>
                                        </p:tav>
                                      </p:tavLst>
                                    </p:anim>
                                    <p:anim calcmode="lin" valueType="num">
                                      <p:cBhvr>
                                        <p:cTn id="102" dur="50" accel="100000" fill="hold">
                                          <p:stCondLst>
                                            <p:cond delay="450"/>
                                          </p:stCondLst>
                                        </p:cTn>
                                        <p:tgtEl>
                                          <p:spTgt spid="21519"/>
                                        </p:tgtEl>
                                        <p:attrNameLst>
                                          <p:attrName>ppt_y</p:attrName>
                                        </p:attrNameLst>
                                      </p:cBhvr>
                                      <p:tavLst>
                                        <p:tav tm="0">
                                          <p:val>
                                            <p:strVal val="#ppt_y-.03"/>
                                          </p:val>
                                        </p:tav>
                                        <p:tav tm="100000">
                                          <p:val>
                                            <p:strVal val="#ppt_y"/>
                                          </p:val>
                                        </p:tav>
                                      </p:tavLst>
                                    </p:anim>
                                  </p:childTnLst>
                                </p:cTn>
                              </p:par>
                              <p:par>
                                <p:cTn id="103" presetID="37" presetClass="entr" presetSubtype="0" fill="hold" grpId="0" nodeType="withEffect">
                                  <p:stCondLst>
                                    <p:cond delay="0"/>
                                  </p:stCondLst>
                                  <p:childTnLst>
                                    <p:set>
                                      <p:cBhvr>
                                        <p:cTn id="104" dur="1" fill="hold">
                                          <p:stCondLst>
                                            <p:cond delay="0"/>
                                          </p:stCondLst>
                                        </p:cTn>
                                        <p:tgtEl>
                                          <p:spTgt spid="21526"/>
                                        </p:tgtEl>
                                        <p:attrNameLst>
                                          <p:attrName>style.visibility</p:attrName>
                                        </p:attrNameLst>
                                      </p:cBhvr>
                                      <p:to>
                                        <p:strVal val="visible"/>
                                      </p:to>
                                    </p:set>
                                    <p:animEffect>
                                      <p:cBhvr>
                                        <p:cTn id="105" dur="500"/>
                                        <p:tgtEl>
                                          <p:spTgt spid="21526"/>
                                        </p:tgtEl>
                                      </p:cBhvr>
                                    </p:animEffect>
                                    <p:anim calcmode="lin" valueType="num">
                                      <p:cBhvr>
                                        <p:cTn id="106" dur="500" fill="hold"/>
                                        <p:tgtEl>
                                          <p:spTgt spid="21526"/>
                                        </p:tgtEl>
                                        <p:attrNameLst>
                                          <p:attrName>ppt_x</p:attrName>
                                        </p:attrNameLst>
                                      </p:cBhvr>
                                      <p:tavLst>
                                        <p:tav tm="0">
                                          <p:val>
                                            <p:strVal val="#ppt_x"/>
                                          </p:val>
                                        </p:tav>
                                        <p:tav tm="100000">
                                          <p:val>
                                            <p:strVal val="#ppt_x"/>
                                          </p:val>
                                        </p:tav>
                                      </p:tavLst>
                                    </p:anim>
                                    <p:anim calcmode="lin" valueType="num">
                                      <p:cBhvr>
                                        <p:cTn id="107" dur="450" decel="100000" fill="hold"/>
                                        <p:tgtEl>
                                          <p:spTgt spid="21526"/>
                                        </p:tgtEl>
                                        <p:attrNameLst>
                                          <p:attrName>ppt_y</p:attrName>
                                        </p:attrNameLst>
                                      </p:cBhvr>
                                      <p:tavLst>
                                        <p:tav tm="0">
                                          <p:val>
                                            <p:strVal val="#ppt_y+1"/>
                                          </p:val>
                                        </p:tav>
                                        <p:tav tm="100000">
                                          <p:val>
                                            <p:strVal val="#ppt_y-.03"/>
                                          </p:val>
                                        </p:tav>
                                      </p:tavLst>
                                    </p:anim>
                                    <p:anim calcmode="lin" valueType="num">
                                      <p:cBhvr>
                                        <p:cTn id="108" dur="50" accel="100000" fill="hold">
                                          <p:stCondLst>
                                            <p:cond delay="450"/>
                                          </p:stCondLst>
                                        </p:cTn>
                                        <p:tgtEl>
                                          <p:spTgt spid="21526"/>
                                        </p:tgtEl>
                                        <p:attrNameLst>
                                          <p:attrName>ppt_y</p:attrName>
                                        </p:attrNameLst>
                                      </p:cBhvr>
                                      <p:tavLst>
                                        <p:tav tm="0">
                                          <p:val>
                                            <p:strVal val="#ppt_y-.03"/>
                                          </p:val>
                                        </p:tav>
                                        <p:tav tm="100000">
                                          <p:val>
                                            <p:strVal val="#ppt_y"/>
                                          </p:val>
                                        </p:tav>
                                      </p:tavLst>
                                    </p:anim>
                                  </p:childTnLst>
                                </p:cTn>
                              </p:par>
                              <p:par>
                                <p:cTn id="109" presetID="37" presetClass="entr" presetSubtype="0" fill="hold" grpId="0" nodeType="withEffect">
                                  <p:stCondLst>
                                    <p:cond delay="0"/>
                                  </p:stCondLst>
                                  <p:childTnLst>
                                    <p:set>
                                      <p:cBhvr>
                                        <p:cTn id="110" dur="1" fill="hold">
                                          <p:stCondLst>
                                            <p:cond delay="0"/>
                                          </p:stCondLst>
                                        </p:cTn>
                                        <p:tgtEl>
                                          <p:spTgt spid="21527"/>
                                        </p:tgtEl>
                                        <p:attrNameLst>
                                          <p:attrName>style.visibility</p:attrName>
                                        </p:attrNameLst>
                                      </p:cBhvr>
                                      <p:to>
                                        <p:strVal val="visible"/>
                                      </p:to>
                                    </p:set>
                                    <p:animEffect>
                                      <p:cBhvr>
                                        <p:cTn id="111" dur="500"/>
                                        <p:tgtEl>
                                          <p:spTgt spid="21527"/>
                                        </p:tgtEl>
                                      </p:cBhvr>
                                    </p:animEffect>
                                    <p:anim calcmode="lin" valueType="num">
                                      <p:cBhvr>
                                        <p:cTn id="112" dur="500" fill="hold"/>
                                        <p:tgtEl>
                                          <p:spTgt spid="21527"/>
                                        </p:tgtEl>
                                        <p:attrNameLst>
                                          <p:attrName>ppt_x</p:attrName>
                                        </p:attrNameLst>
                                      </p:cBhvr>
                                      <p:tavLst>
                                        <p:tav tm="0">
                                          <p:val>
                                            <p:strVal val="#ppt_x"/>
                                          </p:val>
                                        </p:tav>
                                        <p:tav tm="100000">
                                          <p:val>
                                            <p:strVal val="#ppt_x"/>
                                          </p:val>
                                        </p:tav>
                                      </p:tavLst>
                                    </p:anim>
                                    <p:anim calcmode="lin" valueType="num">
                                      <p:cBhvr>
                                        <p:cTn id="113" dur="450" decel="100000" fill="hold"/>
                                        <p:tgtEl>
                                          <p:spTgt spid="21527"/>
                                        </p:tgtEl>
                                        <p:attrNameLst>
                                          <p:attrName>ppt_y</p:attrName>
                                        </p:attrNameLst>
                                      </p:cBhvr>
                                      <p:tavLst>
                                        <p:tav tm="0">
                                          <p:val>
                                            <p:strVal val="#ppt_y+1"/>
                                          </p:val>
                                        </p:tav>
                                        <p:tav tm="100000">
                                          <p:val>
                                            <p:strVal val="#ppt_y-.03"/>
                                          </p:val>
                                        </p:tav>
                                      </p:tavLst>
                                    </p:anim>
                                    <p:anim calcmode="lin" valueType="num">
                                      <p:cBhvr>
                                        <p:cTn id="114" dur="50" accel="100000" fill="hold">
                                          <p:stCondLst>
                                            <p:cond delay="450"/>
                                          </p:stCondLst>
                                        </p:cTn>
                                        <p:tgtEl>
                                          <p:spTgt spid="21527"/>
                                        </p:tgtEl>
                                        <p:attrNameLst>
                                          <p:attrName>ppt_y</p:attrName>
                                        </p:attrNameLst>
                                      </p:cBhvr>
                                      <p:tavLst>
                                        <p:tav tm="0">
                                          <p:val>
                                            <p:strVal val="#ppt_y-.03"/>
                                          </p:val>
                                        </p:tav>
                                        <p:tav tm="100000">
                                          <p:val>
                                            <p:strVal val="#ppt_y"/>
                                          </p:val>
                                        </p:tav>
                                      </p:tavLst>
                                    </p:anim>
                                  </p:childTnLst>
                                </p:cTn>
                              </p:par>
                              <p:par>
                                <p:cTn id="115" presetID="37" presetClass="entr" presetSubtype="0" fill="hold" grpId="0" nodeType="withEffect">
                                  <p:stCondLst>
                                    <p:cond delay="0"/>
                                  </p:stCondLst>
                                  <p:childTnLst>
                                    <p:set>
                                      <p:cBhvr>
                                        <p:cTn id="116" dur="1" fill="hold">
                                          <p:stCondLst>
                                            <p:cond delay="0"/>
                                          </p:stCondLst>
                                        </p:cTn>
                                        <p:tgtEl>
                                          <p:spTgt spid="21528"/>
                                        </p:tgtEl>
                                        <p:attrNameLst>
                                          <p:attrName>style.visibility</p:attrName>
                                        </p:attrNameLst>
                                      </p:cBhvr>
                                      <p:to>
                                        <p:strVal val="visible"/>
                                      </p:to>
                                    </p:set>
                                    <p:animEffect>
                                      <p:cBhvr>
                                        <p:cTn id="117" dur="500"/>
                                        <p:tgtEl>
                                          <p:spTgt spid="21528"/>
                                        </p:tgtEl>
                                      </p:cBhvr>
                                    </p:animEffect>
                                    <p:anim calcmode="lin" valueType="num">
                                      <p:cBhvr>
                                        <p:cTn id="118" dur="500" fill="hold"/>
                                        <p:tgtEl>
                                          <p:spTgt spid="21528"/>
                                        </p:tgtEl>
                                        <p:attrNameLst>
                                          <p:attrName>ppt_x</p:attrName>
                                        </p:attrNameLst>
                                      </p:cBhvr>
                                      <p:tavLst>
                                        <p:tav tm="0">
                                          <p:val>
                                            <p:strVal val="#ppt_x"/>
                                          </p:val>
                                        </p:tav>
                                        <p:tav tm="100000">
                                          <p:val>
                                            <p:strVal val="#ppt_x"/>
                                          </p:val>
                                        </p:tav>
                                      </p:tavLst>
                                    </p:anim>
                                    <p:anim calcmode="lin" valueType="num">
                                      <p:cBhvr>
                                        <p:cTn id="119" dur="450" decel="100000" fill="hold"/>
                                        <p:tgtEl>
                                          <p:spTgt spid="21528"/>
                                        </p:tgtEl>
                                        <p:attrNameLst>
                                          <p:attrName>ppt_y</p:attrName>
                                        </p:attrNameLst>
                                      </p:cBhvr>
                                      <p:tavLst>
                                        <p:tav tm="0">
                                          <p:val>
                                            <p:strVal val="#ppt_y+1"/>
                                          </p:val>
                                        </p:tav>
                                        <p:tav tm="100000">
                                          <p:val>
                                            <p:strVal val="#ppt_y-.03"/>
                                          </p:val>
                                        </p:tav>
                                      </p:tavLst>
                                    </p:anim>
                                    <p:anim calcmode="lin" valueType="num">
                                      <p:cBhvr>
                                        <p:cTn id="120" dur="50" accel="100000" fill="hold">
                                          <p:stCondLst>
                                            <p:cond delay="450"/>
                                          </p:stCondLst>
                                        </p:cTn>
                                        <p:tgtEl>
                                          <p:spTgt spid="21528"/>
                                        </p:tgtEl>
                                        <p:attrNameLst>
                                          <p:attrName>ppt_y</p:attrName>
                                        </p:attrNameLst>
                                      </p:cBhvr>
                                      <p:tavLst>
                                        <p:tav tm="0">
                                          <p:val>
                                            <p:strVal val="#ppt_y-.03"/>
                                          </p:val>
                                        </p:tav>
                                        <p:tav tm="100000">
                                          <p:val>
                                            <p:strVal val="#ppt_y"/>
                                          </p:val>
                                        </p:tav>
                                      </p:tavLst>
                                    </p:anim>
                                  </p:childTnLst>
                                </p:cTn>
                              </p:par>
                              <p:par>
                                <p:cTn id="121" presetID="37" presetClass="entr" presetSubtype="0" fill="hold" grpId="0" nodeType="withEffect">
                                  <p:stCondLst>
                                    <p:cond delay="0"/>
                                  </p:stCondLst>
                                  <p:childTnLst>
                                    <p:set>
                                      <p:cBhvr>
                                        <p:cTn id="122" dur="1" fill="hold">
                                          <p:stCondLst>
                                            <p:cond delay="0"/>
                                          </p:stCondLst>
                                        </p:cTn>
                                        <p:tgtEl>
                                          <p:spTgt spid="21529"/>
                                        </p:tgtEl>
                                        <p:attrNameLst>
                                          <p:attrName>style.visibility</p:attrName>
                                        </p:attrNameLst>
                                      </p:cBhvr>
                                      <p:to>
                                        <p:strVal val="visible"/>
                                      </p:to>
                                    </p:set>
                                    <p:animEffect>
                                      <p:cBhvr>
                                        <p:cTn id="123" dur="500"/>
                                        <p:tgtEl>
                                          <p:spTgt spid="21529"/>
                                        </p:tgtEl>
                                      </p:cBhvr>
                                    </p:animEffect>
                                    <p:anim calcmode="lin" valueType="num">
                                      <p:cBhvr>
                                        <p:cTn id="124" dur="500" fill="hold"/>
                                        <p:tgtEl>
                                          <p:spTgt spid="21529"/>
                                        </p:tgtEl>
                                        <p:attrNameLst>
                                          <p:attrName>ppt_x</p:attrName>
                                        </p:attrNameLst>
                                      </p:cBhvr>
                                      <p:tavLst>
                                        <p:tav tm="0">
                                          <p:val>
                                            <p:strVal val="#ppt_x"/>
                                          </p:val>
                                        </p:tav>
                                        <p:tav tm="100000">
                                          <p:val>
                                            <p:strVal val="#ppt_x"/>
                                          </p:val>
                                        </p:tav>
                                      </p:tavLst>
                                    </p:anim>
                                    <p:anim calcmode="lin" valueType="num">
                                      <p:cBhvr>
                                        <p:cTn id="125" dur="450" decel="100000" fill="hold"/>
                                        <p:tgtEl>
                                          <p:spTgt spid="21529"/>
                                        </p:tgtEl>
                                        <p:attrNameLst>
                                          <p:attrName>ppt_y</p:attrName>
                                        </p:attrNameLst>
                                      </p:cBhvr>
                                      <p:tavLst>
                                        <p:tav tm="0">
                                          <p:val>
                                            <p:strVal val="#ppt_y+1"/>
                                          </p:val>
                                        </p:tav>
                                        <p:tav tm="100000">
                                          <p:val>
                                            <p:strVal val="#ppt_y-.03"/>
                                          </p:val>
                                        </p:tav>
                                      </p:tavLst>
                                    </p:anim>
                                    <p:anim calcmode="lin" valueType="num">
                                      <p:cBhvr>
                                        <p:cTn id="126" dur="50" accel="100000" fill="hold">
                                          <p:stCondLst>
                                            <p:cond delay="450"/>
                                          </p:stCondLst>
                                        </p:cTn>
                                        <p:tgtEl>
                                          <p:spTgt spid="21529"/>
                                        </p:tgtEl>
                                        <p:attrNameLst>
                                          <p:attrName>ppt_y</p:attrName>
                                        </p:attrNameLst>
                                      </p:cBhvr>
                                      <p:tavLst>
                                        <p:tav tm="0">
                                          <p:val>
                                            <p:strVal val="#ppt_y-.03"/>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55" presetClass="entr" presetSubtype="0" fill="hold" grpId="0" nodeType="clickEffect">
                                  <p:stCondLst>
                                    <p:cond delay="0"/>
                                  </p:stCondLst>
                                  <p:childTnLst>
                                    <p:set>
                                      <p:cBhvr>
                                        <p:cTn id="130" dur="1" fill="hold">
                                          <p:stCondLst>
                                            <p:cond delay="0"/>
                                          </p:stCondLst>
                                        </p:cTn>
                                        <p:tgtEl>
                                          <p:spTgt spid="21535"/>
                                        </p:tgtEl>
                                        <p:attrNameLst>
                                          <p:attrName>style.visibility</p:attrName>
                                        </p:attrNameLst>
                                      </p:cBhvr>
                                      <p:to>
                                        <p:strVal val="visible"/>
                                      </p:to>
                                    </p:set>
                                    <p:anim calcmode="lin" valueType="num">
                                      <p:cBhvr>
                                        <p:cTn id="131" dur="500" fill="hold"/>
                                        <p:tgtEl>
                                          <p:spTgt spid="21535"/>
                                        </p:tgtEl>
                                        <p:attrNameLst>
                                          <p:attrName>ppt_w</p:attrName>
                                        </p:attrNameLst>
                                      </p:cBhvr>
                                      <p:tavLst>
                                        <p:tav tm="0">
                                          <p:val>
                                            <p:strVal val="#ppt_w*0.70"/>
                                          </p:val>
                                        </p:tav>
                                        <p:tav tm="100000">
                                          <p:val>
                                            <p:strVal val="#ppt_w"/>
                                          </p:val>
                                        </p:tav>
                                      </p:tavLst>
                                    </p:anim>
                                    <p:anim calcmode="lin" valueType="num">
                                      <p:cBhvr>
                                        <p:cTn id="132" dur="500" fill="hold"/>
                                        <p:tgtEl>
                                          <p:spTgt spid="21535"/>
                                        </p:tgtEl>
                                        <p:attrNameLst>
                                          <p:attrName>ppt_h</p:attrName>
                                        </p:attrNameLst>
                                      </p:cBhvr>
                                      <p:tavLst>
                                        <p:tav tm="0">
                                          <p:val>
                                            <p:strVal val="#ppt_h"/>
                                          </p:val>
                                        </p:tav>
                                        <p:tav tm="100000">
                                          <p:val>
                                            <p:strVal val="#ppt_h"/>
                                          </p:val>
                                        </p:tav>
                                      </p:tavLst>
                                    </p:anim>
                                    <p:animEffect>
                                      <p:cBhvr>
                                        <p:cTn id="133" dur="500"/>
                                        <p:tgtEl>
                                          <p:spTgt spid="21535"/>
                                        </p:tgtEl>
                                      </p:cBhvr>
                                    </p:animEffect>
                                  </p:childTnLst>
                                </p:cTn>
                              </p:par>
                            </p:childTnLst>
                          </p:cTn>
                        </p:par>
                        <p:par>
                          <p:cTn id="134" fill="hold">
                            <p:stCondLst>
                              <p:cond delay="500"/>
                            </p:stCondLst>
                            <p:childTnLst>
                              <p:par>
                                <p:cTn id="135" presetID="42" presetClass="path" presetSubtype="0" accel="50000" decel="50000" fill="hold" grpId="1" nodeType="afterEffect">
                                  <p:stCondLst>
                                    <p:cond delay="0"/>
                                  </p:stCondLst>
                                  <p:childTnLst>
                                    <p:animMotion origin="layout" path="M -3.05556E-6 1.90564E-6 L -0.00052 0.10893 " pathEditMode="relative" rAng="0" ptsTypes="AA">
                                      <p:cBhvr>
                                        <p:cTn id="136" dur="500" fill="hold"/>
                                        <p:tgtEl>
                                          <p:spTgt spid="21535"/>
                                        </p:tgtEl>
                                        <p:attrNameLst>
                                          <p:attrName>ppt_x</p:attrName>
                                          <p:attrName>ppt_y</p:attrName>
                                        </p:attrNameLst>
                                      </p:cBhvr>
                                      <p:rCtr x="0" y="5400"/>
                                    </p:animMotion>
                                  </p:childTnLst>
                                </p:cTn>
                              </p:par>
                              <p:par>
                                <p:cTn id="137" presetID="54" presetClass="entr" presetSubtype="0" accel="100000" fill="hold" grpId="0" nodeType="withEffect">
                                  <p:stCondLst>
                                    <p:cond delay="0"/>
                                  </p:stCondLst>
                                  <p:childTnLst>
                                    <p:set>
                                      <p:cBhvr>
                                        <p:cTn id="138" dur="1" fill="hold">
                                          <p:stCondLst>
                                            <p:cond delay="0"/>
                                          </p:stCondLst>
                                        </p:cTn>
                                        <p:tgtEl>
                                          <p:spTgt spid="21530"/>
                                        </p:tgtEl>
                                        <p:attrNameLst>
                                          <p:attrName>style.visibility</p:attrName>
                                        </p:attrNameLst>
                                      </p:cBhvr>
                                      <p:to>
                                        <p:strVal val="visible"/>
                                      </p:to>
                                    </p:set>
                                    <p:anim calcmode="lin" valueType="num">
                                      <p:cBhvr>
                                        <p:cTn id="139" dur="500" fill="hold"/>
                                        <p:tgtEl>
                                          <p:spTgt spid="21530"/>
                                        </p:tgtEl>
                                        <p:attrNameLst>
                                          <p:attrName>ppt_w</p:attrName>
                                        </p:attrNameLst>
                                      </p:cBhvr>
                                      <p:tavLst>
                                        <p:tav tm="0">
                                          <p:val>
                                            <p:strVal val="#ppt_w*0.05"/>
                                          </p:val>
                                        </p:tav>
                                        <p:tav tm="100000">
                                          <p:val>
                                            <p:strVal val="#ppt_w"/>
                                          </p:val>
                                        </p:tav>
                                      </p:tavLst>
                                    </p:anim>
                                    <p:anim calcmode="lin" valueType="num">
                                      <p:cBhvr>
                                        <p:cTn id="140" dur="500" fill="hold"/>
                                        <p:tgtEl>
                                          <p:spTgt spid="21530"/>
                                        </p:tgtEl>
                                        <p:attrNameLst>
                                          <p:attrName>ppt_h</p:attrName>
                                        </p:attrNameLst>
                                      </p:cBhvr>
                                      <p:tavLst>
                                        <p:tav tm="0">
                                          <p:val>
                                            <p:strVal val="#ppt_h"/>
                                          </p:val>
                                        </p:tav>
                                        <p:tav tm="100000">
                                          <p:val>
                                            <p:strVal val="#ppt_h"/>
                                          </p:val>
                                        </p:tav>
                                      </p:tavLst>
                                    </p:anim>
                                    <p:anim calcmode="lin" valueType="num">
                                      <p:cBhvr>
                                        <p:cTn id="141" dur="500" fill="hold"/>
                                        <p:tgtEl>
                                          <p:spTgt spid="21530"/>
                                        </p:tgtEl>
                                        <p:attrNameLst>
                                          <p:attrName>ppt_x</p:attrName>
                                        </p:attrNameLst>
                                      </p:cBhvr>
                                      <p:tavLst>
                                        <p:tav tm="0">
                                          <p:val>
                                            <p:strVal val="#ppt_x-.2"/>
                                          </p:val>
                                        </p:tav>
                                        <p:tav tm="100000">
                                          <p:val>
                                            <p:strVal val="#ppt_x"/>
                                          </p:val>
                                        </p:tav>
                                      </p:tavLst>
                                    </p:anim>
                                    <p:anim calcmode="lin" valueType="num">
                                      <p:cBhvr>
                                        <p:cTn id="142" dur="500" fill="hold"/>
                                        <p:tgtEl>
                                          <p:spTgt spid="21530"/>
                                        </p:tgtEl>
                                        <p:attrNameLst>
                                          <p:attrName>ppt_y</p:attrName>
                                        </p:attrNameLst>
                                      </p:cBhvr>
                                      <p:tavLst>
                                        <p:tav tm="0">
                                          <p:val>
                                            <p:strVal val="#ppt_y"/>
                                          </p:val>
                                        </p:tav>
                                        <p:tav tm="100000">
                                          <p:val>
                                            <p:strVal val="#ppt_y"/>
                                          </p:val>
                                        </p:tav>
                                      </p:tavLst>
                                    </p:anim>
                                    <p:animEffect>
                                      <p:cBhvr>
                                        <p:cTn id="143" dur="500"/>
                                        <p:tgtEl>
                                          <p:spTgt spid="21530"/>
                                        </p:tgtEl>
                                      </p:cBhvr>
                                    </p:animEffect>
                                  </p:childTnLst>
                                </p:cTn>
                              </p:par>
                            </p:childTnLst>
                          </p:cTn>
                        </p:par>
                      </p:childTnLst>
                    </p:cTn>
                  </p:par>
                  <p:par>
                    <p:cTn id="144" fill="hold">
                      <p:stCondLst>
                        <p:cond delay="indefinite"/>
                      </p:stCondLst>
                      <p:childTnLst>
                        <p:par>
                          <p:cTn id="145" fill="hold">
                            <p:stCondLst>
                              <p:cond delay="0"/>
                            </p:stCondLst>
                            <p:childTnLst>
                              <p:par>
                                <p:cTn id="146" presetID="54" presetClass="entr" presetSubtype="0" accel="100000" fill="hold" grpId="0" nodeType="clickEffect">
                                  <p:stCondLst>
                                    <p:cond delay="0"/>
                                  </p:stCondLst>
                                  <p:childTnLst>
                                    <p:set>
                                      <p:cBhvr>
                                        <p:cTn id="147" dur="1" fill="hold">
                                          <p:stCondLst>
                                            <p:cond delay="0"/>
                                          </p:stCondLst>
                                        </p:cTn>
                                        <p:tgtEl>
                                          <p:spTgt spid="21531"/>
                                        </p:tgtEl>
                                        <p:attrNameLst>
                                          <p:attrName>style.visibility</p:attrName>
                                        </p:attrNameLst>
                                      </p:cBhvr>
                                      <p:to>
                                        <p:strVal val="visible"/>
                                      </p:to>
                                    </p:set>
                                    <p:anim calcmode="lin" valueType="num">
                                      <p:cBhvr>
                                        <p:cTn id="148" dur="500" fill="hold"/>
                                        <p:tgtEl>
                                          <p:spTgt spid="21531"/>
                                        </p:tgtEl>
                                        <p:attrNameLst>
                                          <p:attrName>ppt_w</p:attrName>
                                        </p:attrNameLst>
                                      </p:cBhvr>
                                      <p:tavLst>
                                        <p:tav tm="0">
                                          <p:val>
                                            <p:strVal val="#ppt_w*0.05"/>
                                          </p:val>
                                        </p:tav>
                                        <p:tav tm="100000">
                                          <p:val>
                                            <p:strVal val="#ppt_w"/>
                                          </p:val>
                                        </p:tav>
                                      </p:tavLst>
                                    </p:anim>
                                    <p:anim calcmode="lin" valueType="num">
                                      <p:cBhvr>
                                        <p:cTn id="149" dur="500" fill="hold"/>
                                        <p:tgtEl>
                                          <p:spTgt spid="21531"/>
                                        </p:tgtEl>
                                        <p:attrNameLst>
                                          <p:attrName>ppt_h</p:attrName>
                                        </p:attrNameLst>
                                      </p:cBhvr>
                                      <p:tavLst>
                                        <p:tav tm="0">
                                          <p:val>
                                            <p:strVal val="#ppt_h"/>
                                          </p:val>
                                        </p:tav>
                                        <p:tav tm="100000">
                                          <p:val>
                                            <p:strVal val="#ppt_h"/>
                                          </p:val>
                                        </p:tav>
                                      </p:tavLst>
                                    </p:anim>
                                    <p:anim calcmode="lin" valueType="num">
                                      <p:cBhvr>
                                        <p:cTn id="150" dur="500" fill="hold"/>
                                        <p:tgtEl>
                                          <p:spTgt spid="21531"/>
                                        </p:tgtEl>
                                        <p:attrNameLst>
                                          <p:attrName>ppt_x</p:attrName>
                                        </p:attrNameLst>
                                      </p:cBhvr>
                                      <p:tavLst>
                                        <p:tav tm="0">
                                          <p:val>
                                            <p:strVal val="#ppt_x-.2"/>
                                          </p:val>
                                        </p:tav>
                                        <p:tav tm="100000">
                                          <p:val>
                                            <p:strVal val="#ppt_x"/>
                                          </p:val>
                                        </p:tav>
                                      </p:tavLst>
                                    </p:anim>
                                    <p:anim calcmode="lin" valueType="num">
                                      <p:cBhvr>
                                        <p:cTn id="151" dur="500" fill="hold"/>
                                        <p:tgtEl>
                                          <p:spTgt spid="21531"/>
                                        </p:tgtEl>
                                        <p:attrNameLst>
                                          <p:attrName>ppt_y</p:attrName>
                                        </p:attrNameLst>
                                      </p:cBhvr>
                                      <p:tavLst>
                                        <p:tav tm="0">
                                          <p:val>
                                            <p:strVal val="#ppt_y"/>
                                          </p:val>
                                        </p:tav>
                                        <p:tav tm="100000">
                                          <p:val>
                                            <p:strVal val="#ppt_y"/>
                                          </p:val>
                                        </p:tav>
                                      </p:tavLst>
                                    </p:anim>
                                    <p:animEffect>
                                      <p:cBhvr>
                                        <p:cTn id="152" dur="500"/>
                                        <p:tgtEl>
                                          <p:spTgt spid="21531"/>
                                        </p:tgtEl>
                                      </p:cBhvr>
                                    </p:animEffect>
                                  </p:childTnLst>
                                </p:cTn>
                              </p:par>
                              <p:par>
                                <p:cTn id="153" presetID="42" presetClass="path" presetSubtype="0" accel="50000" decel="50000" fill="hold" grpId="1" nodeType="withEffect">
                                  <p:stCondLst>
                                    <p:cond delay="0"/>
                                  </p:stCondLst>
                                  <p:childTnLst>
                                    <p:animMotion origin="layout" path="M -2.22222E-6 -4.99537E-7 L -0.00052 0.10893 " pathEditMode="relative" rAng="0" ptsTypes="AA">
                                      <p:cBhvr>
                                        <p:cTn id="154" dur="500" fill="hold"/>
                                        <p:tgtEl>
                                          <p:spTgt spid="21530"/>
                                        </p:tgtEl>
                                        <p:attrNameLst>
                                          <p:attrName>ppt_x</p:attrName>
                                          <p:attrName>ppt_y</p:attrName>
                                        </p:attrNameLst>
                                      </p:cBhvr>
                                      <p:rCtr x="0" y="5400"/>
                                    </p:animMotion>
                                  </p:childTnLst>
                                </p:cTn>
                              </p:par>
                              <p:par>
                                <p:cTn id="155" presetID="42" presetClass="path" presetSubtype="0" accel="50000" decel="50000" fill="hold" grpId="2" nodeType="withEffect">
                                  <p:stCondLst>
                                    <p:cond delay="0"/>
                                  </p:stCondLst>
                                  <p:childTnLst>
                                    <p:animMotion origin="layout" path="M -0.00052 0.10893 L -0.00052 0.21624 " pathEditMode="relative" rAng="0" ptsTypes="AA">
                                      <p:cBhvr>
                                        <p:cTn id="156" dur="500" fill="hold"/>
                                        <p:tgtEl>
                                          <p:spTgt spid="21535"/>
                                        </p:tgtEl>
                                        <p:attrNameLst>
                                          <p:attrName>ppt_x</p:attrName>
                                          <p:attrName>ppt_y</p:attrName>
                                        </p:attrNameLst>
                                      </p:cBhvr>
                                      <p:rCtr x="0" y="5400"/>
                                    </p:animMotion>
                                  </p:childTnLst>
                                </p:cTn>
                              </p:par>
                            </p:childTnLst>
                          </p:cTn>
                        </p:par>
                      </p:childTnLst>
                    </p:cTn>
                  </p:par>
                  <p:par>
                    <p:cTn id="157" fill="hold">
                      <p:stCondLst>
                        <p:cond delay="indefinite"/>
                      </p:stCondLst>
                      <p:childTnLst>
                        <p:par>
                          <p:cTn id="158" fill="hold">
                            <p:stCondLst>
                              <p:cond delay="0"/>
                            </p:stCondLst>
                            <p:childTnLst>
                              <p:par>
                                <p:cTn id="159" presetID="54" presetClass="entr" presetSubtype="0" accel="100000" fill="hold" grpId="0" nodeType="clickEffect">
                                  <p:stCondLst>
                                    <p:cond delay="0"/>
                                  </p:stCondLst>
                                  <p:childTnLst>
                                    <p:set>
                                      <p:cBhvr>
                                        <p:cTn id="160" dur="1" fill="hold">
                                          <p:stCondLst>
                                            <p:cond delay="0"/>
                                          </p:stCondLst>
                                        </p:cTn>
                                        <p:tgtEl>
                                          <p:spTgt spid="21532"/>
                                        </p:tgtEl>
                                        <p:attrNameLst>
                                          <p:attrName>style.visibility</p:attrName>
                                        </p:attrNameLst>
                                      </p:cBhvr>
                                      <p:to>
                                        <p:strVal val="visible"/>
                                      </p:to>
                                    </p:set>
                                    <p:anim calcmode="lin" valueType="num">
                                      <p:cBhvr>
                                        <p:cTn id="161" dur="500" fill="hold"/>
                                        <p:tgtEl>
                                          <p:spTgt spid="21532"/>
                                        </p:tgtEl>
                                        <p:attrNameLst>
                                          <p:attrName>ppt_w</p:attrName>
                                        </p:attrNameLst>
                                      </p:cBhvr>
                                      <p:tavLst>
                                        <p:tav tm="0">
                                          <p:val>
                                            <p:strVal val="#ppt_w*0.05"/>
                                          </p:val>
                                        </p:tav>
                                        <p:tav tm="100000">
                                          <p:val>
                                            <p:strVal val="#ppt_w"/>
                                          </p:val>
                                        </p:tav>
                                      </p:tavLst>
                                    </p:anim>
                                    <p:anim calcmode="lin" valueType="num">
                                      <p:cBhvr>
                                        <p:cTn id="162" dur="500" fill="hold"/>
                                        <p:tgtEl>
                                          <p:spTgt spid="21532"/>
                                        </p:tgtEl>
                                        <p:attrNameLst>
                                          <p:attrName>ppt_h</p:attrName>
                                        </p:attrNameLst>
                                      </p:cBhvr>
                                      <p:tavLst>
                                        <p:tav tm="0">
                                          <p:val>
                                            <p:strVal val="#ppt_h"/>
                                          </p:val>
                                        </p:tav>
                                        <p:tav tm="100000">
                                          <p:val>
                                            <p:strVal val="#ppt_h"/>
                                          </p:val>
                                        </p:tav>
                                      </p:tavLst>
                                    </p:anim>
                                    <p:anim calcmode="lin" valueType="num">
                                      <p:cBhvr>
                                        <p:cTn id="163" dur="500" fill="hold"/>
                                        <p:tgtEl>
                                          <p:spTgt spid="21532"/>
                                        </p:tgtEl>
                                        <p:attrNameLst>
                                          <p:attrName>ppt_x</p:attrName>
                                        </p:attrNameLst>
                                      </p:cBhvr>
                                      <p:tavLst>
                                        <p:tav tm="0">
                                          <p:val>
                                            <p:strVal val="#ppt_x-.2"/>
                                          </p:val>
                                        </p:tav>
                                        <p:tav tm="100000">
                                          <p:val>
                                            <p:strVal val="#ppt_x"/>
                                          </p:val>
                                        </p:tav>
                                      </p:tavLst>
                                    </p:anim>
                                    <p:anim calcmode="lin" valueType="num">
                                      <p:cBhvr>
                                        <p:cTn id="164" dur="500" fill="hold"/>
                                        <p:tgtEl>
                                          <p:spTgt spid="21532"/>
                                        </p:tgtEl>
                                        <p:attrNameLst>
                                          <p:attrName>ppt_y</p:attrName>
                                        </p:attrNameLst>
                                      </p:cBhvr>
                                      <p:tavLst>
                                        <p:tav tm="0">
                                          <p:val>
                                            <p:strVal val="#ppt_y"/>
                                          </p:val>
                                        </p:tav>
                                        <p:tav tm="100000">
                                          <p:val>
                                            <p:strVal val="#ppt_y"/>
                                          </p:val>
                                        </p:tav>
                                      </p:tavLst>
                                    </p:anim>
                                    <p:animEffect>
                                      <p:cBhvr>
                                        <p:cTn id="165" dur="500"/>
                                        <p:tgtEl>
                                          <p:spTgt spid="21532"/>
                                        </p:tgtEl>
                                      </p:cBhvr>
                                    </p:animEffect>
                                  </p:childTnLst>
                                </p:cTn>
                              </p:par>
                              <p:par>
                                <p:cTn id="166" presetID="42" presetClass="path" presetSubtype="0" accel="50000" decel="50000" fill="hold" grpId="1" nodeType="withEffect">
                                  <p:stCondLst>
                                    <p:cond delay="0"/>
                                  </p:stCondLst>
                                  <p:childTnLst>
                                    <p:animMotion origin="layout" path="M 4.44444E-6 -1.22109E-6 L 0.00017 0.11471 " pathEditMode="relative" rAng="0" ptsTypes="AA">
                                      <p:cBhvr>
                                        <p:cTn id="167" dur="500" fill="hold"/>
                                        <p:tgtEl>
                                          <p:spTgt spid="21531"/>
                                        </p:tgtEl>
                                        <p:attrNameLst>
                                          <p:attrName>ppt_x</p:attrName>
                                          <p:attrName>ppt_y</p:attrName>
                                        </p:attrNameLst>
                                      </p:cBhvr>
                                      <p:rCtr x="0" y="5700"/>
                                    </p:animMotion>
                                  </p:childTnLst>
                                </p:cTn>
                              </p:par>
                              <p:par>
                                <p:cTn id="168" presetID="42" presetClass="path" presetSubtype="0" accel="50000" decel="50000" fill="hold" grpId="2" nodeType="withEffect">
                                  <p:stCondLst>
                                    <p:cond delay="0"/>
                                  </p:stCondLst>
                                  <p:childTnLst>
                                    <p:animMotion origin="layout" path="M -0.00052 0.10893 L -0.00052 0.22433 " pathEditMode="relative" rAng="0" ptsTypes="AA">
                                      <p:cBhvr>
                                        <p:cTn id="169" dur="500" fill="hold"/>
                                        <p:tgtEl>
                                          <p:spTgt spid="21530"/>
                                        </p:tgtEl>
                                        <p:attrNameLst>
                                          <p:attrName>ppt_x</p:attrName>
                                          <p:attrName>ppt_y</p:attrName>
                                        </p:attrNameLst>
                                      </p:cBhvr>
                                      <p:rCtr x="0" y="5800"/>
                                    </p:animMotion>
                                  </p:childTnLst>
                                </p:cTn>
                              </p:par>
                              <p:par>
                                <p:cTn id="170" presetID="42" presetClass="path" presetSubtype="0" accel="50000" decel="50000" fill="hold" grpId="3" nodeType="withEffect">
                                  <p:stCondLst>
                                    <p:cond delay="0"/>
                                  </p:stCondLst>
                                  <p:childTnLst>
                                    <p:animMotion origin="layout" path="M -0.00052 0.21624 L -3.05556E-6 0.33303 " pathEditMode="relative" rAng="0" ptsTypes="AA">
                                      <p:cBhvr>
                                        <p:cTn id="171" dur="500" fill="hold"/>
                                        <p:tgtEl>
                                          <p:spTgt spid="21535"/>
                                        </p:tgtEl>
                                        <p:attrNameLst>
                                          <p:attrName>ppt_x</p:attrName>
                                          <p:attrName>ppt_y</p:attrName>
                                        </p:attrNameLst>
                                      </p:cBhvr>
                                      <p:rCtr x="0" y="5800"/>
                                    </p:animMotion>
                                  </p:childTnLst>
                                </p:cTn>
                              </p:par>
                            </p:childTnLst>
                          </p:cTn>
                        </p:par>
                      </p:childTnLst>
                    </p:cTn>
                  </p:par>
                  <p:par>
                    <p:cTn id="172" fill="hold">
                      <p:stCondLst>
                        <p:cond delay="indefinite"/>
                      </p:stCondLst>
                      <p:childTnLst>
                        <p:par>
                          <p:cTn id="173" fill="hold">
                            <p:stCondLst>
                              <p:cond delay="0"/>
                            </p:stCondLst>
                            <p:childTnLst>
                              <p:par>
                                <p:cTn id="174" presetID="54" presetClass="entr" presetSubtype="0" accel="100000" fill="hold" grpId="0" nodeType="clickEffect">
                                  <p:stCondLst>
                                    <p:cond delay="0"/>
                                  </p:stCondLst>
                                  <p:childTnLst>
                                    <p:set>
                                      <p:cBhvr>
                                        <p:cTn id="175" dur="1" fill="hold">
                                          <p:stCondLst>
                                            <p:cond delay="0"/>
                                          </p:stCondLst>
                                        </p:cTn>
                                        <p:tgtEl>
                                          <p:spTgt spid="21533"/>
                                        </p:tgtEl>
                                        <p:attrNameLst>
                                          <p:attrName>style.visibility</p:attrName>
                                        </p:attrNameLst>
                                      </p:cBhvr>
                                      <p:to>
                                        <p:strVal val="visible"/>
                                      </p:to>
                                    </p:set>
                                    <p:anim calcmode="lin" valueType="num">
                                      <p:cBhvr>
                                        <p:cTn id="176" dur="500" fill="hold"/>
                                        <p:tgtEl>
                                          <p:spTgt spid="21533"/>
                                        </p:tgtEl>
                                        <p:attrNameLst>
                                          <p:attrName>ppt_w</p:attrName>
                                        </p:attrNameLst>
                                      </p:cBhvr>
                                      <p:tavLst>
                                        <p:tav tm="0">
                                          <p:val>
                                            <p:strVal val="#ppt_w*0.05"/>
                                          </p:val>
                                        </p:tav>
                                        <p:tav tm="100000">
                                          <p:val>
                                            <p:strVal val="#ppt_w"/>
                                          </p:val>
                                        </p:tav>
                                      </p:tavLst>
                                    </p:anim>
                                    <p:anim calcmode="lin" valueType="num">
                                      <p:cBhvr>
                                        <p:cTn id="177" dur="500" fill="hold"/>
                                        <p:tgtEl>
                                          <p:spTgt spid="21533"/>
                                        </p:tgtEl>
                                        <p:attrNameLst>
                                          <p:attrName>ppt_h</p:attrName>
                                        </p:attrNameLst>
                                      </p:cBhvr>
                                      <p:tavLst>
                                        <p:tav tm="0">
                                          <p:val>
                                            <p:strVal val="#ppt_h"/>
                                          </p:val>
                                        </p:tav>
                                        <p:tav tm="100000">
                                          <p:val>
                                            <p:strVal val="#ppt_h"/>
                                          </p:val>
                                        </p:tav>
                                      </p:tavLst>
                                    </p:anim>
                                    <p:anim calcmode="lin" valueType="num">
                                      <p:cBhvr>
                                        <p:cTn id="178" dur="500" fill="hold"/>
                                        <p:tgtEl>
                                          <p:spTgt spid="21533"/>
                                        </p:tgtEl>
                                        <p:attrNameLst>
                                          <p:attrName>ppt_x</p:attrName>
                                        </p:attrNameLst>
                                      </p:cBhvr>
                                      <p:tavLst>
                                        <p:tav tm="0">
                                          <p:val>
                                            <p:strVal val="#ppt_x-.2"/>
                                          </p:val>
                                        </p:tav>
                                        <p:tav tm="100000">
                                          <p:val>
                                            <p:strVal val="#ppt_x"/>
                                          </p:val>
                                        </p:tav>
                                      </p:tavLst>
                                    </p:anim>
                                    <p:anim calcmode="lin" valueType="num">
                                      <p:cBhvr>
                                        <p:cTn id="179" dur="500" fill="hold"/>
                                        <p:tgtEl>
                                          <p:spTgt spid="21533"/>
                                        </p:tgtEl>
                                        <p:attrNameLst>
                                          <p:attrName>ppt_y</p:attrName>
                                        </p:attrNameLst>
                                      </p:cBhvr>
                                      <p:tavLst>
                                        <p:tav tm="0">
                                          <p:val>
                                            <p:strVal val="#ppt_y"/>
                                          </p:val>
                                        </p:tav>
                                        <p:tav tm="100000">
                                          <p:val>
                                            <p:strVal val="#ppt_y"/>
                                          </p:val>
                                        </p:tav>
                                      </p:tavLst>
                                    </p:anim>
                                    <p:animEffect>
                                      <p:cBhvr>
                                        <p:cTn id="180" dur="500"/>
                                        <p:tgtEl>
                                          <p:spTgt spid="21533"/>
                                        </p:tgtEl>
                                      </p:cBhvr>
                                    </p:animEffect>
                                  </p:childTnLst>
                                </p:cTn>
                              </p:par>
                              <p:par>
                                <p:cTn id="181" presetID="42" presetClass="path" presetSubtype="0" accel="50000" decel="50000" fill="hold" grpId="1" nodeType="withEffect">
                                  <p:stCondLst>
                                    <p:cond delay="0"/>
                                  </p:stCondLst>
                                  <p:childTnLst>
                                    <p:animMotion origin="layout" path="M 3.05556E-6 -3.62627E-6 L 3.05556E-6 0.11471 " pathEditMode="relative" rAng="0" ptsTypes="AA">
                                      <p:cBhvr>
                                        <p:cTn id="182" dur="500" fill="hold"/>
                                        <p:tgtEl>
                                          <p:spTgt spid="21532"/>
                                        </p:tgtEl>
                                        <p:attrNameLst>
                                          <p:attrName>ppt_x</p:attrName>
                                          <p:attrName>ppt_y</p:attrName>
                                        </p:attrNameLst>
                                      </p:cBhvr>
                                      <p:rCtr x="0" y="5700"/>
                                    </p:animMotion>
                                  </p:childTnLst>
                                </p:cTn>
                              </p:par>
                              <p:par>
                                <p:cTn id="183" presetID="42" presetClass="path" presetSubtype="0" accel="50000" decel="50000" fill="hold" grpId="2" nodeType="withEffect">
                                  <p:stCondLst>
                                    <p:cond delay="0"/>
                                  </p:stCondLst>
                                  <p:childTnLst>
                                    <p:animMotion origin="layout" path="M 0.00017 0.11471 L 0.00017 0.23011 " pathEditMode="relative" rAng="0" ptsTypes="AA">
                                      <p:cBhvr>
                                        <p:cTn id="184" dur="500" fill="hold"/>
                                        <p:tgtEl>
                                          <p:spTgt spid="21531"/>
                                        </p:tgtEl>
                                        <p:attrNameLst>
                                          <p:attrName>ppt_x</p:attrName>
                                          <p:attrName>ppt_y</p:attrName>
                                        </p:attrNameLst>
                                      </p:cBhvr>
                                      <p:rCtr x="0" y="5800"/>
                                    </p:animMotion>
                                  </p:childTnLst>
                                </p:cTn>
                              </p:par>
                              <p:par>
                                <p:cTn id="185" presetID="42" presetClass="path" presetSubtype="0" accel="50000" decel="50000" fill="hold" grpId="3" nodeType="withEffect">
                                  <p:stCondLst>
                                    <p:cond delay="0"/>
                                  </p:stCondLst>
                                  <p:childTnLst>
                                    <p:animMotion origin="layout" path="M -0.00052 0.22433 L -0.00052 0.33973 " pathEditMode="relative" rAng="0" ptsTypes="AA">
                                      <p:cBhvr>
                                        <p:cTn id="186" dur="500" fill="hold"/>
                                        <p:tgtEl>
                                          <p:spTgt spid="21530"/>
                                        </p:tgtEl>
                                        <p:attrNameLst>
                                          <p:attrName>ppt_x</p:attrName>
                                          <p:attrName>ppt_y</p:attrName>
                                        </p:attrNameLst>
                                      </p:cBhvr>
                                      <p:rCtr x="0" y="5800"/>
                                    </p:animMotion>
                                  </p:childTnLst>
                                </p:cTn>
                              </p:par>
                              <p:par>
                                <p:cTn id="187" presetID="42" presetClass="path" presetSubtype="0" accel="50000" decel="50000" fill="hold" grpId="4" nodeType="withEffect">
                                  <p:stCondLst>
                                    <p:cond delay="0"/>
                                  </p:stCondLst>
                                  <p:childTnLst>
                                    <p:animMotion origin="layout" path="M -3.05556E-6 0.33303 L -0.00052 0.44704 " pathEditMode="relative" rAng="0" ptsTypes="AA">
                                      <p:cBhvr>
                                        <p:cTn id="188" dur="500" fill="hold"/>
                                        <p:tgtEl>
                                          <p:spTgt spid="21535"/>
                                        </p:tgtEl>
                                        <p:attrNameLst>
                                          <p:attrName>ppt_x</p:attrName>
                                          <p:attrName>ppt_y</p:attrName>
                                        </p:attrNameLst>
                                      </p:cBhvr>
                                      <p:rCtr x="0" y="5700"/>
                                    </p:animMotion>
                                  </p:childTnLst>
                                </p:cTn>
                              </p:par>
                              <p:par>
                                <p:cTn id="189" presetID="12" presetClass="entr" presetSubtype="2" fill="hold" grpId="0" nodeType="withEffect">
                                  <p:stCondLst>
                                    <p:cond delay="0"/>
                                  </p:stCondLst>
                                  <p:childTnLst>
                                    <p:set>
                                      <p:cBhvr>
                                        <p:cTn id="190" dur="1" fill="hold">
                                          <p:stCondLst>
                                            <p:cond delay="0"/>
                                          </p:stCondLst>
                                        </p:cTn>
                                        <p:tgtEl>
                                          <p:spTgt spid="21536"/>
                                        </p:tgtEl>
                                        <p:attrNameLst>
                                          <p:attrName>style.visibility</p:attrName>
                                        </p:attrNameLst>
                                      </p:cBhvr>
                                      <p:to>
                                        <p:strVal val="visible"/>
                                      </p:to>
                                    </p:set>
                                    <p:animEffect>
                                      <p:cBhvr>
                                        <p:cTn id="191" dur="500"/>
                                        <p:tgtEl>
                                          <p:spTgt spid="21536"/>
                                        </p:tgtEl>
                                      </p:cBhvr>
                                    </p:animEffect>
                                  </p:childTnLst>
                                </p:cTn>
                              </p:par>
                            </p:childTnLst>
                          </p:cTn>
                        </p:par>
                      </p:childTnLst>
                    </p:cTn>
                  </p:par>
                  <p:par>
                    <p:cTn id="192" fill="hold">
                      <p:stCondLst>
                        <p:cond delay="indefinite"/>
                      </p:stCondLst>
                      <p:childTnLst>
                        <p:par>
                          <p:cTn id="193" fill="hold">
                            <p:stCondLst>
                              <p:cond delay="0"/>
                            </p:stCondLst>
                            <p:childTnLst>
                              <p:par>
                                <p:cTn id="194" presetID="12" presetClass="exit" presetSubtype="4" fill="hold" grpId="1" nodeType="clickEffect">
                                  <p:stCondLst>
                                    <p:cond delay="0"/>
                                  </p:stCondLst>
                                  <p:childTnLst>
                                    <p:animEffect>
                                      <p:cBhvr>
                                        <p:cTn id="195" dur="500"/>
                                        <p:tgtEl>
                                          <p:spTgt spid="21533"/>
                                        </p:tgtEl>
                                      </p:cBhvr>
                                    </p:animEffect>
                                    <p:set>
                                      <p:cBhvr>
                                        <p:cTn id="196" dur="1" fill="hold">
                                          <p:stCondLst>
                                            <p:cond delay="499"/>
                                          </p:stCondLst>
                                        </p:cTn>
                                        <p:tgtEl>
                                          <p:spTgt spid="21533"/>
                                        </p:tgtEl>
                                        <p:attrNameLst>
                                          <p:attrName>style.visibility</p:attrName>
                                        </p:attrNameLst>
                                      </p:cBhvr>
                                      <p:to>
                                        <p:strVal val="hidden"/>
                                      </p:to>
                                    </p:set>
                                  </p:childTnLst>
                                </p:cTn>
                              </p:par>
                              <p:par>
                                <p:cTn id="197" presetID="12" presetClass="exit" presetSubtype="4" fill="hold" grpId="2" nodeType="withEffect">
                                  <p:stCondLst>
                                    <p:cond delay="0"/>
                                  </p:stCondLst>
                                  <p:childTnLst>
                                    <p:animEffect>
                                      <p:cBhvr>
                                        <p:cTn id="198" dur="500"/>
                                        <p:tgtEl>
                                          <p:spTgt spid="21532"/>
                                        </p:tgtEl>
                                      </p:cBhvr>
                                    </p:animEffect>
                                    <p:set>
                                      <p:cBhvr>
                                        <p:cTn id="199" dur="1" fill="hold">
                                          <p:stCondLst>
                                            <p:cond delay="499"/>
                                          </p:stCondLst>
                                        </p:cTn>
                                        <p:tgtEl>
                                          <p:spTgt spid="21532"/>
                                        </p:tgtEl>
                                        <p:attrNameLst>
                                          <p:attrName>style.visibility</p:attrName>
                                        </p:attrNameLst>
                                      </p:cBhvr>
                                      <p:to>
                                        <p:strVal val="hidden"/>
                                      </p:to>
                                    </p:set>
                                  </p:childTnLst>
                                </p:cTn>
                              </p:par>
                              <p:par>
                                <p:cTn id="200" presetID="12" presetClass="exit" presetSubtype="4" fill="hold" grpId="3" nodeType="withEffect">
                                  <p:stCondLst>
                                    <p:cond delay="0"/>
                                  </p:stCondLst>
                                  <p:childTnLst>
                                    <p:animEffect>
                                      <p:cBhvr>
                                        <p:cTn id="201" dur="500"/>
                                        <p:tgtEl>
                                          <p:spTgt spid="21531"/>
                                        </p:tgtEl>
                                      </p:cBhvr>
                                    </p:animEffect>
                                    <p:set>
                                      <p:cBhvr>
                                        <p:cTn id="202" dur="1" fill="hold">
                                          <p:stCondLst>
                                            <p:cond delay="499"/>
                                          </p:stCondLst>
                                        </p:cTn>
                                        <p:tgtEl>
                                          <p:spTgt spid="21531"/>
                                        </p:tgtEl>
                                        <p:attrNameLst>
                                          <p:attrName>style.visibility</p:attrName>
                                        </p:attrNameLst>
                                      </p:cBhvr>
                                      <p:to>
                                        <p:strVal val="hidden"/>
                                      </p:to>
                                    </p:set>
                                  </p:childTnLst>
                                </p:cTn>
                              </p:par>
                              <p:par>
                                <p:cTn id="203" presetID="12" presetClass="exit" presetSubtype="4" fill="hold" grpId="4" nodeType="withEffect">
                                  <p:stCondLst>
                                    <p:cond delay="0"/>
                                  </p:stCondLst>
                                  <p:childTnLst>
                                    <p:animEffect>
                                      <p:cBhvr>
                                        <p:cTn id="204" dur="500"/>
                                        <p:tgtEl>
                                          <p:spTgt spid="21530"/>
                                        </p:tgtEl>
                                      </p:cBhvr>
                                    </p:animEffect>
                                    <p:set>
                                      <p:cBhvr>
                                        <p:cTn id="205" dur="1" fill="hold">
                                          <p:stCondLst>
                                            <p:cond delay="499"/>
                                          </p:stCondLst>
                                        </p:cTn>
                                        <p:tgtEl>
                                          <p:spTgt spid="21530"/>
                                        </p:tgtEl>
                                        <p:attrNameLst>
                                          <p:attrName>style.visibility</p:attrName>
                                        </p:attrNameLst>
                                      </p:cBhvr>
                                      <p:to>
                                        <p:strVal val="hidden"/>
                                      </p:to>
                                    </p:set>
                                  </p:childTnLst>
                                </p:cTn>
                              </p:par>
                              <p:par>
                                <p:cTn id="206" presetID="12" presetClass="exit" presetSubtype="4" fill="hold" grpId="5" nodeType="withEffect">
                                  <p:stCondLst>
                                    <p:cond delay="0"/>
                                  </p:stCondLst>
                                  <p:childTnLst>
                                    <p:animEffect>
                                      <p:cBhvr>
                                        <p:cTn id="207" dur="500"/>
                                        <p:tgtEl>
                                          <p:spTgt spid="21535"/>
                                        </p:tgtEl>
                                      </p:cBhvr>
                                    </p:animEffect>
                                    <p:set>
                                      <p:cBhvr>
                                        <p:cTn id="208" dur="1" fill="hold">
                                          <p:stCondLst>
                                            <p:cond delay="499"/>
                                          </p:stCondLst>
                                        </p:cTn>
                                        <p:tgtEl>
                                          <p:spTgt spid="21535"/>
                                        </p:tgtEl>
                                        <p:attrNameLst>
                                          <p:attrName>style.visibility</p:attrName>
                                        </p:attrNameLst>
                                      </p:cBhvr>
                                      <p:to>
                                        <p:strVal val="hidden"/>
                                      </p:to>
                                    </p:set>
                                  </p:childTnLst>
                                </p:cTn>
                              </p:par>
                              <p:par>
                                <p:cTn id="209" presetID="12" presetClass="exit" presetSubtype="4" fill="hold" grpId="1" nodeType="withEffect">
                                  <p:stCondLst>
                                    <p:cond delay="0"/>
                                  </p:stCondLst>
                                  <p:childTnLst>
                                    <p:animEffect>
                                      <p:cBhvr>
                                        <p:cTn id="210" dur="500"/>
                                        <p:tgtEl>
                                          <p:spTgt spid="21536"/>
                                        </p:tgtEl>
                                      </p:cBhvr>
                                    </p:animEffect>
                                    <p:set>
                                      <p:cBhvr>
                                        <p:cTn id="211" dur="1" fill="hold">
                                          <p:stCondLst>
                                            <p:cond delay="499"/>
                                          </p:stCondLst>
                                        </p:cTn>
                                        <p:tgtEl>
                                          <p:spTgt spid="21536"/>
                                        </p:tgtEl>
                                        <p:attrNameLst>
                                          <p:attrName>style.visibility</p:attrName>
                                        </p:attrNameLst>
                                      </p:cBhvr>
                                      <p:to>
                                        <p:strVal val="hidden"/>
                                      </p:to>
                                    </p:set>
                                  </p:childTnLst>
                                </p:cTn>
                              </p:par>
                              <p:par>
                                <p:cTn id="212" presetID="12" presetClass="entr" presetSubtype="1" fill="hold" grpId="0" nodeType="withEffect">
                                  <p:stCondLst>
                                    <p:cond delay="0"/>
                                  </p:stCondLst>
                                  <p:childTnLst>
                                    <p:set>
                                      <p:cBhvr>
                                        <p:cTn id="213" dur="1" fill="hold">
                                          <p:stCondLst>
                                            <p:cond delay="0"/>
                                          </p:stCondLst>
                                        </p:cTn>
                                        <p:tgtEl>
                                          <p:spTgt spid="21534"/>
                                        </p:tgtEl>
                                        <p:attrNameLst>
                                          <p:attrName>style.visibility</p:attrName>
                                        </p:attrNameLst>
                                      </p:cBhvr>
                                      <p:to>
                                        <p:strVal val="visible"/>
                                      </p:to>
                                    </p:set>
                                    <p:animEffect>
                                      <p:cBhvr>
                                        <p:cTn id="214" dur="500"/>
                                        <p:tgtEl>
                                          <p:spTgt spid="21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ldLvl="0" animBg="1" autoUpdateAnimBg="0"/>
      <p:bldP spid="21508" grpId="0" bldLvl="0" animBg="1" autoUpdateAnimBg="0"/>
      <p:bldP spid="21509" grpId="0" bldLvl="0" animBg="1" autoUpdateAnimBg="0"/>
      <p:bldP spid="21510" grpId="0" bldLvl="0" animBg="1" autoUpdateAnimBg="0"/>
      <p:bldP spid="21511" grpId="0" bldLvl="0" animBg="1" autoUpdateAnimBg="0"/>
      <p:bldP spid="21512" grpId="0" animBg="1"/>
      <p:bldP spid="21513" grpId="0" animBg="1"/>
      <p:bldP spid="21514" grpId="0" animBg="1"/>
      <p:bldP spid="21515" grpId="0" animBg="1"/>
      <p:bldP spid="21516" grpId="0" animBg="1"/>
      <p:bldP spid="21517" grpId="0" animBg="1"/>
      <p:bldP spid="21518" grpId="0" animBg="1"/>
      <p:bldP spid="21519" grpId="0" animBg="1"/>
      <p:bldP spid="21520" grpId="0" bldLvl="0" animBg="1" autoUpdateAnimBg="0"/>
      <p:bldP spid="21521" grpId="0" bldLvl="0" animBg="1" autoUpdateAnimBg="0"/>
      <p:bldP spid="21522" grpId="0" bldLvl="0" animBg="1" autoUpdateAnimBg="0"/>
      <p:bldP spid="21523" grpId="0" bldLvl="0" animBg="1" autoUpdateAnimBg="0"/>
      <p:bldP spid="21524" grpId="0" bldLvl="0" animBg="1" autoUpdateAnimBg="0"/>
      <p:bldP spid="21525" grpId="0" animBg="1"/>
      <p:bldP spid="21526" grpId="0" animBg="1"/>
      <p:bldP spid="21527" grpId="0" animBg="1"/>
      <p:bldP spid="21528" grpId="0" animBg="1"/>
      <p:bldP spid="21529" grpId="0" animBg="1"/>
      <p:bldP spid="21530" grpId="0" bldLvl="0" animBg="1" autoUpdateAnimBg="0"/>
      <p:bldP spid="21530" grpId="1" bldLvl="0" animBg="1" autoUpdateAnimBg="0"/>
      <p:bldP spid="21530" grpId="2" bldLvl="0" animBg="1" autoUpdateAnimBg="0"/>
      <p:bldP spid="21530" grpId="3" bldLvl="0" animBg="1" autoUpdateAnimBg="0"/>
      <p:bldP spid="21530" grpId="4" bldLvl="0" animBg="1" autoUpdateAnimBg="0"/>
      <p:bldP spid="21531" grpId="0" bldLvl="0" animBg="1" autoUpdateAnimBg="0"/>
      <p:bldP spid="21531" grpId="1" bldLvl="0" animBg="1" autoUpdateAnimBg="0"/>
      <p:bldP spid="21531" grpId="2" bldLvl="0" animBg="1" autoUpdateAnimBg="0"/>
      <p:bldP spid="21531" grpId="3" bldLvl="0" animBg="1" autoUpdateAnimBg="0"/>
      <p:bldP spid="21532" grpId="0" bldLvl="0" animBg="1" autoUpdateAnimBg="0"/>
      <p:bldP spid="21532" grpId="1" bldLvl="0" animBg="1" autoUpdateAnimBg="0"/>
      <p:bldP spid="21532" grpId="2" bldLvl="0" animBg="1" autoUpdateAnimBg="0"/>
      <p:bldP spid="21533" grpId="0" bldLvl="0" animBg="1" autoUpdateAnimBg="0"/>
      <p:bldP spid="21533" grpId="1" bldLvl="0" animBg="1" autoUpdateAnimBg="0"/>
      <p:bldP spid="21534" grpId="0" bldLvl="0" animBg="1" autoUpdateAnimBg="0"/>
      <p:bldP spid="21535" grpId="0" bldLvl="0" animBg="1" autoUpdateAnimBg="0"/>
      <p:bldP spid="21535" grpId="1" bldLvl="0" animBg="1" autoUpdateAnimBg="0"/>
      <p:bldP spid="21535" grpId="2" bldLvl="0" animBg="1" autoUpdateAnimBg="0"/>
      <p:bldP spid="21535" grpId="3" bldLvl="0" animBg="1" autoUpdateAnimBg="0"/>
      <p:bldP spid="21535" grpId="4" bldLvl="0" animBg="1" autoUpdateAnimBg="0"/>
      <p:bldP spid="21535" grpId="5" bldLvl="0" animBg="1" autoUpdateAnimBg="0"/>
      <p:bldP spid="21536" grpId="0" bldLvl="0" animBg="1" autoUpdateAnimBg="0"/>
      <p:bldP spid="21536" grpId="1" bldLvl="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03" name="Rectangle 163"/>
          <p:cNvSpPr>
            <a:spLocks noGrp="1" noChangeArrowheads="1"/>
          </p:cNvSpPr>
          <p:nvPr>
            <p:ph type="title"/>
          </p:nvPr>
        </p:nvSpPr>
        <p:spPr/>
        <p:txBody>
          <a:bodyPr/>
          <a:lstStyle/>
          <a:p>
            <a:r>
              <a:rPr lang="en-US" altLang="zh-CN" smtClean="0"/>
              <a:t>TCP/IP</a:t>
            </a:r>
            <a:r>
              <a:rPr lang="zh-CN" altLang="en-US" smtClean="0"/>
              <a:t>协议模型安全服务的部署</a:t>
            </a:r>
            <a:endParaRPr lang="zh-CN" altLang="en-US"/>
          </a:p>
        </p:txBody>
      </p:sp>
      <p:sp>
        <p:nvSpPr>
          <p:cNvPr id="164" name="日期占位符 3"/>
          <p:cNvSpPr>
            <a:spLocks noGrp="1"/>
          </p:cNvSpPr>
          <p:nvPr>
            <p:ph type="dt" sz="half" idx="4294967295"/>
          </p:nvPr>
        </p:nvSpPr>
        <p:spPr>
          <a:xfrm>
            <a:off x="5129336" y="6407944"/>
            <a:ext cx="1026840" cy="450056"/>
          </a:xfrm>
          <a:prstGeom prst="rect">
            <a:avLst/>
          </a:prstGeom>
        </p:spPr>
        <p:txBody>
          <a:bodyPr/>
          <a:lstStyle/>
          <a:p>
            <a:fld id="{D3CD34EB-D20B-49F8-96F0-1B0A7C1DAA0C}" type="datetime1">
              <a:rPr lang="zh-CN" altLang="en-US" smtClean="0"/>
            </a:fld>
            <a:endParaRPr lang="en-US" altLang="zh-CN"/>
          </a:p>
        </p:txBody>
      </p:sp>
      <p:graphicFrame>
        <p:nvGraphicFramePr>
          <p:cNvPr id="573442" name="Group 2"/>
          <p:cNvGraphicFramePr>
            <a:graphicFrameLocks noGrp="1"/>
          </p:cNvGraphicFramePr>
          <p:nvPr/>
        </p:nvGraphicFramePr>
        <p:xfrm>
          <a:off x="323850" y="1327150"/>
          <a:ext cx="7416502" cy="4939348"/>
        </p:xfrm>
        <a:graphic>
          <a:graphicData uri="http://schemas.openxmlformats.org/drawingml/2006/table">
            <a:tbl>
              <a:tblPr/>
              <a:tblGrid>
                <a:gridCol w="658017"/>
                <a:gridCol w="2077965"/>
                <a:gridCol w="1152128"/>
                <a:gridCol w="1008112"/>
                <a:gridCol w="1224136"/>
                <a:gridCol w="1296144"/>
              </a:tblGrid>
              <a:tr h="243840">
                <a:tc rowSpan="2"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     服务</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cPr/>
                </a:tc>
                <a:tc grid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rPr>
                        <a:t>TCP/IP</a:t>
                      </a:r>
                      <a:r>
                        <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rPr>
                        <a:t>协议层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3840">
                <a:tc vMerge="1" gridSpan="2">
                  <a:tcPr/>
                </a:tc>
                <a:tc vMerge="1" hMerge="1">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网络接口层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网络层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rPr>
                        <a:t>传输层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应用层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认</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对等实体认证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数据起源认证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自主访问控制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843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强制访问控制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2413">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机 密 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305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业务流机密性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完</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整</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不可恢复的连接完整性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63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传递过程的非否认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lstStyle/>
          <a:p>
            <a:pPr eaLnBrk="1" hangingPunct="1"/>
            <a:endParaRPr lang="zh-CN" altLang="en-US" smtClean="0"/>
          </a:p>
        </p:txBody>
      </p:sp>
      <p:sp>
        <p:nvSpPr>
          <p:cNvPr id="208898" name="Rectangle 2"/>
          <p:cNvSpPr>
            <a:spLocks noGrp="1" noChangeArrowheads="1"/>
          </p:cNvSpPr>
          <p:nvPr>
            <p:ph type="title"/>
          </p:nvPr>
        </p:nvSpPr>
        <p:spPr/>
        <p:txBody>
          <a:bodyPr/>
          <a:lstStyle/>
          <a:p>
            <a:pPr eaLnBrk="1" fontAlgn="auto" hangingPunct="1">
              <a:spcAft>
                <a:spcPts val="0"/>
              </a:spcAft>
              <a:defRPr/>
            </a:pPr>
            <a:endParaRPr lang="zh-CN" altLang="en-US"/>
          </a:p>
        </p:txBody>
      </p:sp>
      <p:sp>
        <p:nvSpPr>
          <p:cNvPr id="18435" name="页脚占位符 4"/>
          <p:cNvSpPr>
            <a:spLocks noGrp="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1000" smtClean="0"/>
              <a:t>Copyright</a:t>
            </a:r>
            <a:r>
              <a:rPr kumimoji="0" lang="en-US" altLang="zh-CN" sz="1000" smtClean="0">
                <a:latin typeface="宋体" pitchFamily="2" charset="-122"/>
              </a:rPr>
              <a:t>©</a:t>
            </a:r>
            <a:r>
              <a:rPr kumimoji="0" lang="zh-CN" altLang="en-US" sz="1000" smtClean="0"/>
              <a:t>电子科技大学计算机学院</a:t>
            </a:r>
            <a:endParaRPr kumimoji="0" lang="zh-CN" altLang="en-US" sz="1000" smtClean="0"/>
          </a:p>
        </p:txBody>
      </p:sp>
      <p:sp>
        <p:nvSpPr>
          <p:cNvPr id="18436"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6D69DE4-D108-455B-B741-B466DA2ACEBE}" type="slidenum">
              <a:rPr kumimoji="0" lang="zh-CN" altLang="en-US" sz="1000" smtClean="0"/>
            </a:fld>
            <a:endParaRPr kumimoji="0" lang="en-US" altLang="zh-CN" sz="1000" smtClean="0"/>
          </a:p>
        </p:txBody>
      </p:sp>
      <p:pic>
        <p:nvPicPr>
          <p:cNvPr id="18438" name="Picture 4" descr="inform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8964613"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D29FF866-FF17-4FAD-A1FB-4ACDBFCE99D9}" type="datetime1">
              <a:rPr lang="zh-CN" altLang="en-US" smtClean="0"/>
            </a:fld>
            <a:endParaRPr lang="en-US" altLang="zh-CN"/>
          </a:p>
        </p:txBody>
      </p:sp>
      <p:sp>
        <p:nvSpPr>
          <p:cNvPr id="571403" name="Rectangle 11"/>
          <p:cNvSpPr>
            <a:spLocks noGrp="1" noChangeArrowheads="1"/>
          </p:cNvSpPr>
          <p:nvPr>
            <p:ph type="title"/>
          </p:nvPr>
        </p:nvSpPr>
        <p:spPr/>
        <p:txBody>
          <a:bodyPr/>
          <a:lstStyle/>
          <a:p>
            <a:r>
              <a:rPr lang="zh-CN" altLang="en-US" smtClean="0"/>
              <a:t>安全服务的部署</a:t>
            </a:r>
            <a:endParaRPr lang="zh-CN" altLang="en-US"/>
          </a:p>
        </p:txBody>
      </p:sp>
      <p:grpSp>
        <p:nvGrpSpPr>
          <p:cNvPr id="17" name="组合 16"/>
          <p:cNvGrpSpPr/>
          <p:nvPr/>
        </p:nvGrpSpPr>
        <p:grpSpPr>
          <a:xfrm>
            <a:off x="323528" y="1916113"/>
            <a:ext cx="6265863" cy="3384550"/>
            <a:chOff x="1330473" y="1916113"/>
            <a:chExt cx="6265863" cy="3384550"/>
          </a:xfrm>
        </p:grpSpPr>
        <p:sp>
          <p:nvSpPr>
            <p:cNvPr id="18" name="Rectangle 2"/>
            <p:cNvSpPr>
              <a:spLocks noChangeArrowheads="1"/>
            </p:cNvSpPr>
            <p:nvPr/>
          </p:nvSpPr>
          <p:spPr bwMode="auto">
            <a:xfrm>
              <a:off x="1330473"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anose="030F0702030302020204" pitchFamily="66" charset="0"/>
                </a:rPr>
                <a:t>应用层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传输层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19" name="Rectangle 3"/>
            <p:cNvSpPr>
              <a:spLocks noChangeArrowheads="1"/>
            </p:cNvSpPr>
            <p:nvPr/>
          </p:nvSpPr>
          <p:spPr bwMode="auto">
            <a:xfrm>
              <a:off x="6154886"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anose="030F0702030302020204" pitchFamily="66" charset="0"/>
                </a:rPr>
                <a:t>应用层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传输层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20" name="Rectangle 4"/>
            <p:cNvSpPr>
              <a:spLocks noChangeArrowheads="1"/>
            </p:cNvSpPr>
            <p:nvPr/>
          </p:nvSpPr>
          <p:spPr bwMode="auto">
            <a:xfrm>
              <a:off x="3635523" y="3068960"/>
              <a:ext cx="1441450" cy="1871340"/>
            </a:xfrm>
            <a:prstGeom prst="rect">
              <a:avLst/>
            </a:prstGeom>
            <a:gradFill rotWithShape="1">
              <a:gsLst>
                <a:gs pos="0">
                  <a:srgbClr val="D6B19C"/>
                </a:gs>
                <a:gs pos="30000">
                  <a:srgbClr val="D49E6C"/>
                </a:gs>
                <a:gs pos="70000">
                  <a:srgbClr val="A65528"/>
                </a:gs>
                <a:gs pos="100000">
                  <a:srgbClr val="663012"/>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smtClean="0">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21" name="Line 5"/>
            <p:cNvSpPr>
              <a:spLocks noChangeShapeType="1"/>
            </p:cNvSpPr>
            <p:nvPr/>
          </p:nvSpPr>
          <p:spPr bwMode="auto">
            <a:xfrm>
              <a:off x="1905148" y="4868863"/>
              <a:ext cx="0" cy="43180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6"/>
            <p:cNvSpPr>
              <a:spLocks noChangeShapeType="1"/>
            </p:cNvSpPr>
            <p:nvPr/>
          </p:nvSpPr>
          <p:spPr bwMode="auto">
            <a:xfrm>
              <a:off x="1905148" y="5300663"/>
              <a:ext cx="1873250" cy="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7"/>
            <p:cNvSpPr>
              <a:spLocks noChangeShapeType="1"/>
            </p:cNvSpPr>
            <p:nvPr/>
          </p:nvSpPr>
          <p:spPr bwMode="auto">
            <a:xfrm flipV="1">
              <a:off x="3706961" y="3068959"/>
              <a:ext cx="0" cy="2231703"/>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8"/>
            <p:cNvSpPr>
              <a:spLocks noChangeShapeType="1"/>
            </p:cNvSpPr>
            <p:nvPr/>
          </p:nvSpPr>
          <p:spPr bwMode="auto">
            <a:xfrm>
              <a:off x="5003948" y="3068960"/>
              <a:ext cx="0" cy="2160265"/>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9"/>
            <p:cNvSpPr>
              <a:spLocks noChangeShapeType="1"/>
            </p:cNvSpPr>
            <p:nvPr/>
          </p:nvSpPr>
          <p:spPr bwMode="auto">
            <a:xfrm>
              <a:off x="4930923" y="5229225"/>
              <a:ext cx="1871663" cy="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
            <p:cNvSpPr>
              <a:spLocks noChangeShapeType="1"/>
            </p:cNvSpPr>
            <p:nvPr/>
          </p:nvSpPr>
          <p:spPr bwMode="auto">
            <a:xfrm flipV="1">
              <a:off x="6802586" y="4868863"/>
              <a:ext cx="0" cy="360362"/>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9" name="组合 28"/>
          <p:cNvGrpSpPr/>
          <p:nvPr/>
        </p:nvGrpSpPr>
        <p:grpSpPr>
          <a:xfrm>
            <a:off x="1785918" y="1714488"/>
            <a:ext cx="2000264" cy="1643074"/>
            <a:chOff x="1785918" y="1714488"/>
            <a:chExt cx="2000264" cy="1643074"/>
          </a:xfrm>
        </p:grpSpPr>
        <p:sp>
          <p:nvSpPr>
            <p:cNvPr id="27" name="右大括号 26"/>
            <p:cNvSpPr/>
            <p:nvPr/>
          </p:nvSpPr>
          <p:spPr>
            <a:xfrm>
              <a:off x="1785918" y="2143116"/>
              <a:ext cx="571504" cy="121444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形标注 27"/>
            <p:cNvSpPr/>
            <p:nvPr/>
          </p:nvSpPr>
          <p:spPr>
            <a:xfrm>
              <a:off x="2285984" y="1714488"/>
              <a:ext cx="1500198" cy="714380"/>
            </a:xfrm>
            <a:prstGeom prst="wedgeEllipseCallout">
              <a:avLst>
                <a:gd name="adj1" fmla="val -46040"/>
                <a:gd name="adj2" fmla="val 82025"/>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t>端到端</a:t>
              </a:r>
              <a:endParaRPr lang="zh-CN" altLang="en-US"/>
            </a:p>
          </p:txBody>
        </p:sp>
      </p:grpSp>
      <p:grpSp>
        <p:nvGrpSpPr>
          <p:cNvPr id="30" name="组合 29"/>
          <p:cNvGrpSpPr/>
          <p:nvPr/>
        </p:nvGrpSpPr>
        <p:grpSpPr>
          <a:xfrm>
            <a:off x="1785918" y="3429000"/>
            <a:ext cx="1857388" cy="2286016"/>
            <a:chOff x="1785918" y="2143116"/>
            <a:chExt cx="1857388" cy="2286016"/>
          </a:xfrm>
        </p:grpSpPr>
        <p:sp>
          <p:nvSpPr>
            <p:cNvPr id="31" name="右大括号 30"/>
            <p:cNvSpPr/>
            <p:nvPr/>
          </p:nvSpPr>
          <p:spPr>
            <a:xfrm>
              <a:off x="1785918" y="2143116"/>
              <a:ext cx="571504" cy="121444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形标注 31"/>
            <p:cNvSpPr/>
            <p:nvPr/>
          </p:nvSpPr>
          <p:spPr>
            <a:xfrm>
              <a:off x="2143108" y="3714752"/>
              <a:ext cx="1500198" cy="714380"/>
            </a:xfrm>
            <a:prstGeom prst="wedgeEllipseCallout">
              <a:avLst>
                <a:gd name="adj1" fmla="val -41908"/>
                <a:gd name="adj2" fmla="val -182651"/>
              </a:avLst>
            </a:prstGeom>
            <a:solidFill>
              <a:srgbClr val="FFFF00"/>
            </a:solidFill>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solidFill>
                    <a:srgbClr val="FF0000"/>
                  </a:solidFill>
                </a:rPr>
                <a:t>链到链</a:t>
              </a:r>
              <a:endParaRPr lang="zh-CN" altLang="en-US">
                <a:solidFill>
                  <a:srgbClr val="FF0000"/>
                </a:solidFill>
              </a:endParaRPr>
            </a:p>
          </p:txBody>
        </p:sp>
      </p:grpSp>
      <p:sp>
        <p:nvSpPr>
          <p:cNvPr id="36" name="上下箭头 35"/>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anose="020B0604020202020204" pitchFamily="34" charset="0"/>
              <a:buChar char="•"/>
            </a:pPr>
            <a:r>
              <a:rPr lang="zh-CN" altLang="en-US" sz="2000" b="1" smtClean="0"/>
              <a:t>细粒度</a:t>
            </a:r>
            <a:endParaRPr lang="en-US" altLang="zh-CN" sz="2000" b="1" smtClean="0"/>
          </a:p>
          <a:p>
            <a:pPr marL="342900" indent="-342900">
              <a:buFont typeface="Arial" panose="020B0604020202020204" pitchFamily="34" charset="0"/>
              <a:buChar char="•"/>
            </a:pPr>
            <a:r>
              <a:rPr lang="zh-CN" altLang="en-US" sz="2000" b="1" smtClean="0"/>
              <a:t>安全服务多</a:t>
            </a:r>
            <a:endParaRPr lang="zh-CN" altLang="en-US" sz="2000" b="1"/>
          </a:p>
        </p:txBody>
      </p:sp>
      <p:sp>
        <p:nvSpPr>
          <p:cNvPr id="38"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anose="020B0604020202020204" pitchFamily="34" charset="0"/>
              <a:buChar char="•"/>
            </a:pPr>
            <a:r>
              <a:rPr lang="zh-CN" altLang="en-US" sz="2000" b="1" smtClean="0"/>
              <a:t>粗粒度</a:t>
            </a:r>
            <a:endParaRPr lang="en-US" altLang="zh-CN" sz="2000" b="1" smtClean="0"/>
          </a:p>
          <a:p>
            <a:pPr marL="342900" indent="-342900">
              <a:buFont typeface="Arial" panose="020B0604020202020204" pitchFamily="34" charset="0"/>
              <a:buChar char="•"/>
            </a:pPr>
            <a:r>
              <a:rPr lang="zh-CN" altLang="en-US" sz="2000" b="1" smtClean="0"/>
              <a:t>安全服务少</a:t>
            </a:r>
            <a:endParaRPr lang="zh-CN" altLang="en-US" sz="2000" b="1"/>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529782D-F684-41DD-BB7A-79BF87ABFA22}" type="slidenum">
              <a:rPr lang="en-US" altLang="zh-CN" smtClean="0"/>
            </a:fld>
            <a:endParaRPr lang="en-US" altLang="zh-CN"/>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0650" y="1866900"/>
            <a:ext cx="6362700" cy="3124200"/>
          </a:xfrm>
          <a:prstGeom prst="rect">
            <a:avLst/>
          </a:prstGeom>
        </p:spPr>
      </p:pic>
    </p:spTree>
  </p:cSld>
  <p:clrMapOvr>
    <a:masterClrMapping/>
  </p:clrMapOvr>
  <p:transition spd="slow">
    <p:pull/>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7308" name="Rectangle 12"/>
          <p:cNvSpPr>
            <a:spLocks noGrp="1" noChangeArrowheads="1"/>
          </p:cNvSpPr>
          <p:nvPr>
            <p:ph type="title"/>
          </p:nvPr>
        </p:nvSpPr>
        <p:spPr/>
        <p:txBody>
          <a:bodyPr/>
          <a:lstStyle/>
          <a:p>
            <a:r>
              <a:rPr lang="zh-CN" altLang="en-US" sz="4400" smtClean="0">
                <a:solidFill>
                  <a:srgbClr val="000066"/>
                </a:solidFill>
                <a:latin typeface="Times New Roman" panose="02020603050405020304" charset="0"/>
              </a:rPr>
              <a:t>温故而知新</a:t>
            </a:r>
            <a:r>
              <a:rPr lang="en-US" altLang="zh-CN" sz="4400" smtClean="0">
                <a:solidFill>
                  <a:srgbClr val="000066"/>
                </a:solidFill>
                <a:latin typeface="Times New Roman" panose="02020603050405020304" charset="0"/>
              </a:rPr>
              <a:t>——</a:t>
            </a:r>
            <a:r>
              <a:rPr lang="zh-CN" altLang="en-US" sz="4400" smtClean="0">
                <a:solidFill>
                  <a:srgbClr val="000066"/>
                </a:solidFill>
                <a:latin typeface="Times New Roman" panose="02020603050405020304" charset="0"/>
              </a:rPr>
              <a:t>安全</a:t>
            </a:r>
            <a:r>
              <a:rPr lang="zh-CN" altLang="en-US" sz="4400">
                <a:solidFill>
                  <a:srgbClr val="000066"/>
                </a:solidFill>
                <a:latin typeface="Times New Roman" panose="02020603050405020304" charset="0"/>
              </a:rPr>
              <a:t>体系结构</a:t>
            </a:r>
            <a:endParaRPr lang="zh-CN" altLang="en-US" sz="4400">
              <a:solidFill>
                <a:srgbClr val="000066"/>
              </a:solidFill>
              <a:latin typeface="Times New Roman" panose="02020603050405020304" charset="0"/>
            </a:endParaRPr>
          </a:p>
        </p:txBody>
      </p:sp>
      <p:sp>
        <p:nvSpPr>
          <p:cNvPr id="14" name="日期占位符 3"/>
          <p:cNvSpPr>
            <a:spLocks noGrp="1"/>
          </p:cNvSpPr>
          <p:nvPr>
            <p:ph type="dt" sz="half" idx="4294967295"/>
          </p:nvPr>
        </p:nvSpPr>
        <p:spPr>
          <a:xfrm>
            <a:off x="5129336" y="6407944"/>
            <a:ext cx="1026840" cy="450056"/>
          </a:xfrm>
          <a:prstGeom prst="rect">
            <a:avLst/>
          </a:prstGeom>
        </p:spPr>
        <p:txBody>
          <a:bodyPr/>
          <a:lstStyle/>
          <a:p>
            <a:fld id="{C3676FB5-4008-429C-B50D-ED5F62CF26B2}" type="datetime1">
              <a:rPr lang="zh-CN" altLang="en-US"/>
            </a:fld>
            <a:endParaRPr lang="en-US" altLang="zh-CN"/>
          </a:p>
        </p:txBody>
      </p:sp>
      <p:grpSp>
        <p:nvGrpSpPr>
          <p:cNvPr id="2" name="Group 13"/>
          <p:cNvGrpSpPr/>
          <p:nvPr/>
        </p:nvGrpSpPr>
        <p:grpSpPr bwMode="auto">
          <a:xfrm>
            <a:off x="2057400" y="1484337"/>
            <a:ext cx="4176713" cy="4752975"/>
            <a:chOff x="1628" y="799"/>
            <a:chExt cx="2631" cy="2994"/>
          </a:xfrm>
        </p:grpSpPr>
        <p:sp>
          <p:nvSpPr>
            <p:cNvPr id="567310"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7311"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endParaRPr lang="zh-CN" altLang="en-US" sz="2400" b="1">
                <a:solidFill>
                  <a:schemeClr val="bg1"/>
                </a:solidFill>
              </a:endParaRPr>
            </a:p>
          </p:txBody>
        </p:sp>
        <p:sp>
          <p:nvSpPr>
            <p:cNvPr id="567312"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endParaRPr lang="zh-CN" altLang="en-US" sz="2400" b="1">
                <a:solidFill>
                  <a:schemeClr val="bg1"/>
                </a:solidFill>
              </a:endParaRPr>
            </a:p>
          </p:txBody>
        </p:sp>
        <p:sp>
          <p:nvSpPr>
            <p:cNvPr id="567313" name="Rectangle 17"/>
            <p:cNvSpPr>
              <a:spLocks noChangeArrowheads="1"/>
            </p:cNvSpPr>
            <p:nvPr/>
          </p:nvSpPr>
          <p:spPr bwMode="auto">
            <a:xfrm>
              <a:off x="1750" y="2076"/>
              <a:ext cx="2400" cy="356"/>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400" b="1">
                  <a:solidFill>
                    <a:schemeClr val="tx1"/>
                  </a:solidFill>
                </a:rPr>
                <a:t>安全服务与安全机制设计</a:t>
              </a:r>
              <a:endParaRPr lang="zh-CN" altLang="en-US" sz="2400" b="1">
                <a:solidFill>
                  <a:schemeClr val="tx1"/>
                </a:solidFill>
              </a:endParaRPr>
            </a:p>
          </p:txBody>
        </p:sp>
        <p:sp>
          <p:nvSpPr>
            <p:cNvPr id="567314" name="Rectangle 18"/>
            <p:cNvSpPr>
              <a:spLocks noChangeArrowheads="1"/>
            </p:cNvSpPr>
            <p:nvPr/>
          </p:nvSpPr>
          <p:spPr bwMode="auto">
            <a:xfrm>
              <a:off x="1683" y="2704"/>
              <a:ext cx="2523" cy="356"/>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400" b="1">
                  <a:solidFill>
                    <a:schemeClr val="tx1"/>
                  </a:solidFill>
                </a:rPr>
                <a:t>安全服务与安全机制的关系</a:t>
              </a:r>
              <a:endParaRPr lang="zh-CN" altLang="en-US" sz="2400" b="1">
                <a:solidFill>
                  <a:schemeClr val="tx1"/>
                </a:solidFill>
              </a:endParaRPr>
            </a:p>
          </p:txBody>
        </p:sp>
        <p:sp>
          <p:nvSpPr>
            <p:cNvPr id="567315" name="Rectangle 19"/>
            <p:cNvSpPr>
              <a:spLocks noChangeArrowheads="1"/>
            </p:cNvSpPr>
            <p:nvPr/>
          </p:nvSpPr>
          <p:spPr bwMode="auto">
            <a:xfrm>
              <a:off x="1837" y="3301"/>
              <a:ext cx="2205" cy="356"/>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400" b="1">
                  <a:solidFill>
                    <a:schemeClr val="tx1"/>
                  </a:solidFill>
                </a:rPr>
                <a:t>安全服务部署</a:t>
              </a:r>
              <a:endParaRPr lang="zh-CN" altLang="en-US" sz="2400" b="1">
                <a:solidFill>
                  <a:schemeClr val="tx1"/>
                </a:solidFill>
              </a:endParaRPr>
            </a:p>
          </p:txBody>
        </p:sp>
        <p:sp>
          <p:nvSpPr>
            <p:cNvPr id="567316"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7"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8"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9"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5428" name="Rectangle 180"/>
          <p:cNvSpPr>
            <a:spLocks noGrp="1" noChangeArrowheads="1"/>
          </p:cNvSpPr>
          <p:nvPr>
            <p:ph type="title"/>
          </p:nvPr>
        </p:nvSpPr>
        <p:spPr>
          <a:xfrm>
            <a:off x="457200" y="-171400"/>
            <a:ext cx="8229600" cy="1143000"/>
          </a:xfrm>
        </p:spPr>
        <p:txBody>
          <a:bodyPr>
            <a:noAutofit/>
          </a:bodyPr>
          <a:lstStyle/>
          <a:p>
            <a:r>
              <a:rPr lang="zh-CN" altLang="en-US" sz="3200" smtClean="0"/>
              <a:t>温故而知新</a:t>
            </a:r>
            <a:r>
              <a:rPr lang="en-US" altLang="zh-CN" sz="3200" smtClean="0"/>
              <a:t>——X.800</a:t>
            </a:r>
            <a:r>
              <a:rPr lang="zh-CN" altLang="en-US" sz="3200" smtClean="0"/>
              <a:t>安全服务与安全机制</a:t>
            </a:r>
            <a:endParaRPr lang="zh-CN" altLang="en-US" sz="3200"/>
          </a:p>
        </p:txBody>
      </p:sp>
      <p:sp>
        <p:nvSpPr>
          <p:cNvPr id="181" name="日期占位符 3"/>
          <p:cNvSpPr>
            <a:spLocks noGrp="1"/>
          </p:cNvSpPr>
          <p:nvPr>
            <p:ph type="dt" sz="half" idx="4294967295"/>
          </p:nvPr>
        </p:nvSpPr>
        <p:spPr>
          <a:xfrm>
            <a:off x="5129336" y="6407944"/>
            <a:ext cx="1026840" cy="450056"/>
          </a:xfrm>
          <a:prstGeom prst="rect">
            <a:avLst/>
          </a:prstGeom>
        </p:spPr>
        <p:txBody>
          <a:bodyPr/>
          <a:lstStyle/>
          <a:p>
            <a:fld id="{D6D6FBF5-9070-4E41-AF62-018C4E34F21F}" type="datetime1">
              <a:rPr lang="zh-CN" altLang="en-US" smtClean="0"/>
            </a:fld>
            <a:endParaRPr lang="en-US" altLang="zh-CN"/>
          </a:p>
        </p:txBody>
      </p:sp>
      <p:graphicFrame>
        <p:nvGraphicFramePr>
          <p:cNvPr id="565445" name="Group 197"/>
          <p:cNvGraphicFramePr>
            <a:graphicFrameLocks noGrp="1"/>
          </p:cNvGraphicFramePr>
          <p:nvPr/>
        </p:nvGraphicFramePr>
        <p:xfrm>
          <a:off x="144338" y="788248"/>
          <a:ext cx="8820150" cy="5588952"/>
        </p:xfrm>
        <a:graphic>
          <a:graphicData uri="http://schemas.openxmlformats.org/drawingml/2006/table">
            <a:tbl>
              <a:tblPr/>
              <a:tblGrid>
                <a:gridCol w="603059"/>
                <a:gridCol w="2146956"/>
                <a:gridCol w="790897"/>
                <a:gridCol w="949077"/>
                <a:gridCol w="777715"/>
                <a:gridCol w="787602"/>
                <a:gridCol w="629422"/>
                <a:gridCol w="784306"/>
                <a:gridCol w="634366"/>
                <a:gridCol w="716750"/>
              </a:tblGrid>
              <a:tr h="474663">
                <a:tc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                            机制</a:t>
                      </a:r>
                      <a:endParaRPr kumimoji="0" lang="en-US" altLang="zh-CN"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服务</a:t>
                      </a:r>
                      <a:endParaRPr kumimoji="0" lang="zh-CN" altLang="en-US" sz="15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加密</a:t>
                      </a:r>
                      <a:endParaRPr kumimoji="0" lang="zh-CN" altLang="en-US" sz="15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数字签名</a:t>
                      </a:r>
                      <a:endParaRPr kumimoji="0" lang="zh-CN" altLang="en-US" sz="15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访问</a:t>
                      </a:r>
                      <a:endPar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控制</a:t>
                      </a:r>
                      <a:endParaRPr kumimoji="0" lang="zh-CN" altLang="en-US" sz="15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数据完整性</a:t>
                      </a:r>
                      <a:endParaRPr kumimoji="0" lang="zh-CN" altLang="en-US" sz="15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认证交换</a:t>
                      </a:r>
                      <a:endParaRPr kumimoji="0" lang="zh-CN" altLang="en-US" sz="15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业务流填充</a:t>
                      </a:r>
                      <a:endParaRPr kumimoji="0" lang="zh-CN" altLang="en-US" sz="15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路由控制</a:t>
                      </a:r>
                      <a:endParaRPr kumimoji="0" lang="zh-CN" altLang="en-US" sz="15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5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公证</a:t>
                      </a:r>
                      <a:endParaRPr kumimoji="0" lang="zh-CN" altLang="en-US" sz="15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2413">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认</a:t>
                      </a:r>
                      <a:endPar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证</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对等实体认证</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数据起源认证</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rowSpan="3">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kern="1200"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访问控制</a:t>
                      </a:r>
                      <a:endParaRPr kumimoji="0" lang="zh-CN" altLang="en-US" sz="1600" b="1" i="0" u="none" strike="noStrike" kern="1200"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自主访问控制</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6556">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强制访问控制</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6556">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rPr>
                        <a:t>基于角色的访问控制</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kern="1200"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机</a:t>
                      </a: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 密 性</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连接机密性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无连接机密性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选择字段机密性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业务流机密性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完</a:t>
                      </a:r>
                      <a:endPar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整</a:t>
                      </a:r>
                      <a:endPar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性</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可恢复的连接完整性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不可恢复的连接完整性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选择字段的连接完整性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无连接完整性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选择字段的无连接完整性</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6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非否认</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数据起源的非否认</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45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传递过程的非否认</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4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pull/>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603" name="Rectangle 163"/>
          <p:cNvSpPr>
            <a:spLocks noGrp="1" noChangeArrowheads="1"/>
          </p:cNvSpPr>
          <p:nvPr>
            <p:ph type="title"/>
          </p:nvPr>
        </p:nvSpPr>
        <p:spPr/>
        <p:txBody>
          <a:bodyPr>
            <a:normAutofit fontScale="90000"/>
          </a:bodyPr>
          <a:lstStyle/>
          <a:p>
            <a:r>
              <a:rPr lang="zh-CN" altLang="en-US" smtClean="0"/>
              <a:t>温故而知新</a:t>
            </a:r>
            <a:r>
              <a:rPr lang="en-US" altLang="zh-CN" smtClean="0"/>
              <a:t>—— TCP/IP</a:t>
            </a:r>
            <a:r>
              <a:rPr lang="zh-CN" altLang="en-US" smtClean="0"/>
              <a:t>协议模型安全服务的部署</a:t>
            </a:r>
            <a:endParaRPr lang="zh-CN" altLang="en-US"/>
          </a:p>
        </p:txBody>
      </p:sp>
      <p:sp>
        <p:nvSpPr>
          <p:cNvPr id="164" name="日期占位符 3"/>
          <p:cNvSpPr>
            <a:spLocks noGrp="1"/>
          </p:cNvSpPr>
          <p:nvPr>
            <p:ph type="dt" sz="half" idx="4294967295"/>
          </p:nvPr>
        </p:nvSpPr>
        <p:spPr>
          <a:xfrm>
            <a:off x="5129336" y="6407944"/>
            <a:ext cx="1026840" cy="450056"/>
          </a:xfrm>
          <a:prstGeom prst="rect">
            <a:avLst/>
          </a:prstGeom>
        </p:spPr>
        <p:txBody>
          <a:bodyPr/>
          <a:lstStyle/>
          <a:p>
            <a:fld id="{D3CD34EB-D20B-49F8-96F0-1B0A7C1DAA0C}" type="datetime1">
              <a:rPr lang="zh-CN" altLang="en-US" smtClean="0"/>
            </a:fld>
            <a:endParaRPr lang="en-US" altLang="zh-CN"/>
          </a:p>
        </p:txBody>
      </p:sp>
      <p:graphicFrame>
        <p:nvGraphicFramePr>
          <p:cNvPr id="573442" name="Group 2"/>
          <p:cNvGraphicFramePr>
            <a:graphicFrameLocks noGrp="1"/>
          </p:cNvGraphicFramePr>
          <p:nvPr/>
        </p:nvGraphicFramePr>
        <p:xfrm>
          <a:off x="323850" y="1327150"/>
          <a:ext cx="7416502" cy="4939348"/>
        </p:xfrm>
        <a:graphic>
          <a:graphicData uri="http://schemas.openxmlformats.org/drawingml/2006/table">
            <a:tbl>
              <a:tblPr/>
              <a:tblGrid>
                <a:gridCol w="658017"/>
                <a:gridCol w="2077965"/>
                <a:gridCol w="1152128"/>
                <a:gridCol w="1008112"/>
                <a:gridCol w="1224136"/>
                <a:gridCol w="1296144"/>
              </a:tblGrid>
              <a:tr h="243840">
                <a:tc rowSpan="2"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     服务</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cPr/>
                </a:tc>
                <a:tc grid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rPr>
                        <a:t>TCP/IP</a:t>
                      </a:r>
                      <a:r>
                        <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rPr>
                        <a:t>协议层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3840">
                <a:tc vMerge="1" gridSpan="2">
                  <a:tcPr/>
                </a:tc>
                <a:tc vMerge="1" hMerge="1">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网络接口层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网络层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rPr>
                        <a:t>传输层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应用层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认</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对等实体认证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数据起源认证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自主访问控制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843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强制访问控制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2413">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机 密 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305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业务流机密性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完</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整</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不可恢复的连接完整性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选择字段的无连接完整性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数据起源的非否认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63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传递过程的非否认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charset="0"/>
                          <a:ea typeface="宋体" pitchFamily="2" charset="-122"/>
                          <a:cs typeface="Times New Roman" panose="02020603050405020304"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pull/>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D29FF866-FF17-4FAD-A1FB-4ACDBFCE99D9}" type="datetime1">
              <a:rPr lang="zh-CN" altLang="en-US" smtClean="0"/>
            </a:fld>
            <a:endParaRPr lang="en-US" altLang="zh-CN"/>
          </a:p>
        </p:txBody>
      </p:sp>
      <p:sp>
        <p:nvSpPr>
          <p:cNvPr id="571403" name="Rectangle 11"/>
          <p:cNvSpPr>
            <a:spLocks noGrp="1" noChangeArrowheads="1"/>
          </p:cNvSpPr>
          <p:nvPr>
            <p:ph type="title"/>
          </p:nvPr>
        </p:nvSpPr>
        <p:spPr/>
        <p:txBody>
          <a:bodyPr/>
          <a:lstStyle/>
          <a:p>
            <a:r>
              <a:rPr lang="zh-CN" altLang="en-US"/>
              <a:t>各层部署安全服务分析</a:t>
            </a:r>
            <a:endParaRPr lang="zh-CN" altLang="en-US"/>
          </a:p>
        </p:txBody>
      </p:sp>
      <p:grpSp>
        <p:nvGrpSpPr>
          <p:cNvPr id="3" name="组合 16"/>
          <p:cNvGrpSpPr/>
          <p:nvPr/>
        </p:nvGrpSpPr>
        <p:grpSpPr>
          <a:xfrm>
            <a:off x="323528" y="1916113"/>
            <a:ext cx="6265863" cy="3384550"/>
            <a:chOff x="1330473" y="1916113"/>
            <a:chExt cx="6265863" cy="3384550"/>
          </a:xfrm>
        </p:grpSpPr>
        <p:sp>
          <p:nvSpPr>
            <p:cNvPr id="18" name="Rectangle 2"/>
            <p:cNvSpPr>
              <a:spLocks noChangeArrowheads="1"/>
            </p:cNvSpPr>
            <p:nvPr/>
          </p:nvSpPr>
          <p:spPr bwMode="auto">
            <a:xfrm>
              <a:off x="1330473"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anose="030F0702030302020204" pitchFamily="66" charset="0"/>
                </a:rPr>
                <a:t>应用层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传输层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19" name="Rectangle 3"/>
            <p:cNvSpPr>
              <a:spLocks noChangeArrowheads="1"/>
            </p:cNvSpPr>
            <p:nvPr/>
          </p:nvSpPr>
          <p:spPr bwMode="auto">
            <a:xfrm>
              <a:off x="6154886"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anose="030F0702030302020204" pitchFamily="66" charset="0"/>
                </a:rPr>
                <a:t>应用层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传输层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20" name="Rectangle 4"/>
            <p:cNvSpPr>
              <a:spLocks noChangeArrowheads="1"/>
            </p:cNvSpPr>
            <p:nvPr/>
          </p:nvSpPr>
          <p:spPr bwMode="auto">
            <a:xfrm>
              <a:off x="3635523" y="3068960"/>
              <a:ext cx="1441450" cy="1871340"/>
            </a:xfrm>
            <a:prstGeom prst="rect">
              <a:avLst/>
            </a:prstGeom>
            <a:gradFill rotWithShape="1">
              <a:gsLst>
                <a:gs pos="0">
                  <a:srgbClr val="D6B19C"/>
                </a:gs>
                <a:gs pos="30000">
                  <a:srgbClr val="D49E6C"/>
                </a:gs>
                <a:gs pos="70000">
                  <a:srgbClr val="A65528"/>
                </a:gs>
                <a:gs pos="100000">
                  <a:srgbClr val="663012"/>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smtClean="0">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21" name="Line 5"/>
            <p:cNvSpPr>
              <a:spLocks noChangeShapeType="1"/>
            </p:cNvSpPr>
            <p:nvPr/>
          </p:nvSpPr>
          <p:spPr bwMode="auto">
            <a:xfrm>
              <a:off x="1905148" y="4868863"/>
              <a:ext cx="0" cy="43180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6"/>
            <p:cNvSpPr>
              <a:spLocks noChangeShapeType="1"/>
            </p:cNvSpPr>
            <p:nvPr/>
          </p:nvSpPr>
          <p:spPr bwMode="auto">
            <a:xfrm>
              <a:off x="1905148" y="5300663"/>
              <a:ext cx="1873250" cy="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7"/>
            <p:cNvSpPr>
              <a:spLocks noChangeShapeType="1"/>
            </p:cNvSpPr>
            <p:nvPr/>
          </p:nvSpPr>
          <p:spPr bwMode="auto">
            <a:xfrm flipV="1">
              <a:off x="3706961" y="3068959"/>
              <a:ext cx="0" cy="2231703"/>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8"/>
            <p:cNvSpPr>
              <a:spLocks noChangeShapeType="1"/>
            </p:cNvSpPr>
            <p:nvPr/>
          </p:nvSpPr>
          <p:spPr bwMode="auto">
            <a:xfrm>
              <a:off x="5003948" y="3068960"/>
              <a:ext cx="0" cy="2160265"/>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9"/>
            <p:cNvSpPr>
              <a:spLocks noChangeShapeType="1"/>
            </p:cNvSpPr>
            <p:nvPr/>
          </p:nvSpPr>
          <p:spPr bwMode="auto">
            <a:xfrm>
              <a:off x="4930923" y="5229225"/>
              <a:ext cx="1871663" cy="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
            <p:cNvSpPr>
              <a:spLocks noChangeShapeType="1"/>
            </p:cNvSpPr>
            <p:nvPr/>
          </p:nvSpPr>
          <p:spPr bwMode="auto">
            <a:xfrm flipV="1">
              <a:off x="6802586" y="4868863"/>
              <a:ext cx="0" cy="360362"/>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 name="组合 28"/>
          <p:cNvGrpSpPr/>
          <p:nvPr/>
        </p:nvGrpSpPr>
        <p:grpSpPr>
          <a:xfrm>
            <a:off x="1785918" y="1714488"/>
            <a:ext cx="2000264" cy="1643074"/>
            <a:chOff x="1785918" y="1714488"/>
            <a:chExt cx="2000264" cy="1643074"/>
          </a:xfrm>
        </p:grpSpPr>
        <p:sp>
          <p:nvSpPr>
            <p:cNvPr id="27" name="右大括号 26"/>
            <p:cNvSpPr/>
            <p:nvPr/>
          </p:nvSpPr>
          <p:spPr>
            <a:xfrm>
              <a:off x="1785918" y="2143116"/>
              <a:ext cx="571504" cy="121444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形标注 27"/>
            <p:cNvSpPr/>
            <p:nvPr/>
          </p:nvSpPr>
          <p:spPr>
            <a:xfrm>
              <a:off x="2285984" y="1714488"/>
              <a:ext cx="1500198" cy="714380"/>
            </a:xfrm>
            <a:prstGeom prst="wedgeEllipseCallout">
              <a:avLst>
                <a:gd name="adj1" fmla="val -46040"/>
                <a:gd name="adj2" fmla="val 82025"/>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t>端到端</a:t>
              </a:r>
              <a:endParaRPr lang="zh-CN" altLang="en-US"/>
            </a:p>
          </p:txBody>
        </p:sp>
      </p:grpSp>
      <p:grpSp>
        <p:nvGrpSpPr>
          <p:cNvPr id="5" name="组合 29"/>
          <p:cNvGrpSpPr/>
          <p:nvPr/>
        </p:nvGrpSpPr>
        <p:grpSpPr>
          <a:xfrm>
            <a:off x="1785918" y="3429000"/>
            <a:ext cx="1857388" cy="2286016"/>
            <a:chOff x="1785918" y="2143116"/>
            <a:chExt cx="1857388" cy="2286016"/>
          </a:xfrm>
        </p:grpSpPr>
        <p:sp>
          <p:nvSpPr>
            <p:cNvPr id="31" name="右大括号 30"/>
            <p:cNvSpPr/>
            <p:nvPr/>
          </p:nvSpPr>
          <p:spPr>
            <a:xfrm>
              <a:off x="1785918" y="2143116"/>
              <a:ext cx="571504" cy="121444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形标注 31"/>
            <p:cNvSpPr/>
            <p:nvPr/>
          </p:nvSpPr>
          <p:spPr>
            <a:xfrm>
              <a:off x="2143108" y="3714752"/>
              <a:ext cx="1500198" cy="714380"/>
            </a:xfrm>
            <a:prstGeom prst="wedgeEllipseCallout">
              <a:avLst>
                <a:gd name="adj1" fmla="val -41908"/>
                <a:gd name="adj2" fmla="val -182651"/>
              </a:avLst>
            </a:prstGeom>
            <a:solidFill>
              <a:srgbClr val="FFFF00"/>
            </a:solidFill>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solidFill>
                    <a:srgbClr val="FF0000"/>
                  </a:solidFill>
                </a:rPr>
                <a:t>链到链</a:t>
              </a:r>
              <a:endParaRPr lang="zh-CN" altLang="en-US">
                <a:solidFill>
                  <a:srgbClr val="FF0000"/>
                </a:solidFill>
              </a:endParaRPr>
            </a:p>
          </p:txBody>
        </p:sp>
      </p:grpSp>
      <p:sp>
        <p:nvSpPr>
          <p:cNvPr id="33" name="上下箭头 32"/>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anose="020B0604020202020204" pitchFamily="34" charset="0"/>
              <a:buChar char="•"/>
            </a:pPr>
            <a:r>
              <a:rPr lang="zh-CN" altLang="en-US" sz="2000" b="1" smtClean="0"/>
              <a:t>细粒度</a:t>
            </a:r>
            <a:endParaRPr lang="en-US" altLang="zh-CN" sz="2000" b="1" smtClean="0"/>
          </a:p>
          <a:p>
            <a:pPr marL="342900" indent="-342900">
              <a:buFont typeface="Arial" panose="020B0604020202020204" pitchFamily="34" charset="0"/>
              <a:buChar char="•"/>
            </a:pPr>
            <a:r>
              <a:rPr lang="zh-CN" altLang="en-US" sz="2000" b="1" smtClean="0"/>
              <a:t>安全服务多</a:t>
            </a:r>
            <a:endParaRPr lang="zh-CN" altLang="en-US" sz="2000" b="1"/>
          </a:p>
        </p:txBody>
      </p:sp>
      <p:sp>
        <p:nvSpPr>
          <p:cNvPr id="35" name="TextBox 34"/>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anose="020B0604020202020204" pitchFamily="34" charset="0"/>
              <a:buChar char="•"/>
            </a:pPr>
            <a:r>
              <a:rPr lang="zh-CN" altLang="en-US" sz="2000" b="1" smtClean="0"/>
              <a:t>粗粒度</a:t>
            </a:r>
            <a:endParaRPr lang="en-US" altLang="zh-CN" sz="2000" b="1" smtClean="0"/>
          </a:p>
          <a:p>
            <a:pPr marL="342900" indent="-342900">
              <a:buFont typeface="Arial" panose="020B0604020202020204" pitchFamily="34" charset="0"/>
              <a:buChar char="•"/>
            </a:pPr>
            <a:r>
              <a:rPr lang="zh-CN" altLang="en-US" sz="2000" b="1" smtClean="0"/>
              <a:t>安全服务少</a:t>
            </a:r>
            <a:endParaRPr lang="zh-CN" altLang="en-US" sz="2000" b="1"/>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5491" name="Rectangle 3"/>
          <p:cNvSpPr>
            <a:spLocks noGrp="1" noChangeArrowheads="1"/>
          </p:cNvSpPr>
          <p:nvPr>
            <p:ph idx="1"/>
          </p:nvPr>
        </p:nvSpPr>
        <p:spPr/>
        <p:txBody>
          <a:bodyPr>
            <a:normAutofit fontScale="92500" lnSpcReduction="20000"/>
          </a:bodyPr>
          <a:lstStyle/>
          <a:p>
            <a:r>
              <a:rPr lang="zh-CN" altLang="en-US" smtClean="0"/>
              <a:t>只能在通信两端的主机系统上实施。 </a:t>
            </a:r>
            <a:endParaRPr lang="zh-CN" altLang="en-US" smtClean="0"/>
          </a:p>
          <a:p>
            <a:r>
              <a:rPr lang="zh-CN" altLang="en-US" smtClean="0"/>
              <a:t>优点：</a:t>
            </a:r>
            <a:endParaRPr lang="zh-CN" altLang="en-US" smtClean="0"/>
          </a:p>
          <a:p>
            <a:pPr lvl="1"/>
            <a:r>
              <a:rPr lang="zh-CN" altLang="en-US" smtClean="0"/>
              <a:t>安全策略和措施通常基于用户制定</a:t>
            </a:r>
            <a:endParaRPr lang="zh-CN" altLang="en-US" smtClean="0"/>
          </a:p>
          <a:p>
            <a:pPr lvl="1"/>
            <a:r>
              <a:rPr lang="zh-CN" altLang="en-US" smtClean="0"/>
              <a:t>对用户想要保护的数据具有完整的访问权</a:t>
            </a:r>
            <a:r>
              <a:rPr lang="zh-CN" altLang="en-US"/>
              <a:t>，对数据的实际含义有着充分的</a:t>
            </a:r>
            <a:r>
              <a:rPr lang="zh-CN" altLang="en-US" smtClean="0"/>
              <a:t>理解，能方便地提供一些服务，</a:t>
            </a:r>
            <a:r>
              <a:rPr lang="en-US" altLang="zh-CN" smtClean="0"/>
              <a:t>eg</a:t>
            </a:r>
            <a:r>
              <a:rPr lang="zh-CN" altLang="en-US" smtClean="0"/>
              <a:t>内容过滤，选择字段加密 </a:t>
            </a:r>
            <a:endParaRPr lang="zh-CN" altLang="en-US" smtClean="0"/>
          </a:p>
          <a:p>
            <a:pPr lvl="1"/>
            <a:r>
              <a:rPr lang="zh-CN" altLang="en-US" smtClean="0"/>
              <a:t>不必依赖操作系统来提供这些服务，应用提供 </a:t>
            </a:r>
            <a:endParaRPr lang="zh-CN" altLang="en-US" smtClean="0"/>
          </a:p>
          <a:p>
            <a:r>
              <a:rPr lang="zh-CN" altLang="en-US" smtClean="0"/>
              <a:t>缺点：</a:t>
            </a:r>
            <a:endParaRPr lang="zh-CN" altLang="en-US" smtClean="0"/>
          </a:p>
          <a:p>
            <a:pPr lvl="1"/>
            <a:r>
              <a:rPr lang="zh-CN" altLang="en-US" smtClean="0"/>
              <a:t>效率太低</a:t>
            </a:r>
            <a:r>
              <a:rPr lang="en-US" altLang="zh-CN" smtClean="0"/>
              <a:t>——eg.</a:t>
            </a:r>
            <a:r>
              <a:rPr lang="zh-CN" altLang="en-US" smtClean="0"/>
              <a:t>小炒</a:t>
            </a:r>
            <a:r>
              <a:rPr lang="en-US" altLang="zh-CN" smtClean="0"/>
              <a:t>vs</a:t>
            </a:r>
            <a:r>
              <a:rPr lang="zh-CN" altLang="en-US" smtClean="0"/>
              <a:t>大锅菜</a:t>
            </a:r>
            <a:endParaRPr lang="en-US" altLang="zh-CN" smtClean="0"/>
          </a:p>
          <a:p>
            <a:pPr lvl="1"/>
            <a:r>
              <a:rPr lang="zh-CN" altLang="en-US" smtClean="0"/>
              <a:t>对现有系统的兼容性太差（要求应用提供支持）</a:t>
            </a:r>
            <a:endParaRPr lang="zh-CN" altLang="en-US" smtClean="0"/>
          </a:p>
          <a:p>
            <a:pPr lvl="1"/>
            <a:r>
              <a:rPr lang="zh-CN" altLang="en-US" smtClean="0"/>
              <a:t>改动的程序太多，出错概率大，带来更多的安全漏洞 </a:t>
            </a:r>
            <a:endParaRPr lang="zh-CN" altLang="en-US" smtClean="0"/>
          </a:p>
          <a:p>
            <a:endParaRPr lang="zh-CN" altLang="en-US"/>
          </a:p>
        </p:txBody>
      </p:sp>
      <p:sp>
        <p:nvSpPr>
          <p:cNvPr id="575490" name="Rectangle 2"/>
          <p:cNvSpPr>
            <a:spLocks noGrp="1" noChangeArrowheads="1"/>
          </p:cNvSpPr>
          <p:nvPr>
            <p:ph type="title"/>
          </p:nvPr>
        </p:nvSpPr>
        <p:spPr/>
        <p:txBody>
          <a:bodyPr/>
          <a:lstStyle/>
          <a:p>
            <a:r>
              <a:rPr lang="zh-CN" altLang="en-US" smtClean="0"/>
              <a:t>应用层提供安全服务的特点</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3BF44C30-26AB-4DE5-8536-F0D9DF839DD4}" type="datetime1">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5491"/>
                                        </p:tgtEl>
                                        <p:attrNameLst>
                                          <p:attrName>style.visibility</p:attrName>
                                        </p:attrNameLst>
                                      </p:cBhvr>
                                      <p:to>
                                        <p:strVal val="visible"/>
                                      </p:to>
                                    </p:set>
                                    <p:anim calcmode="lin" valueType="num">
                                      <p:cBhvr additive="base">
                                        <p:cTn id="7" dur="500" fill="hold"/>
                                        <p:tgtEl>
                                          <p:spTgt spid="575491"/>
                                        </p:tgtEl>
                                        <p:attrNameLst>
                                          <p:attrName>ppt_x</p:attrName>
                                        </p:attrNameLst>
                                      </p:cBhvr>
                                      <p:tavLst>
                                        <p:tav tm="0">
                                          <p:val>
                                            <p:strVal val="#ppt_x"/>
                                          </p:val>
                                        </p:tav>
                                        <p:tav tm="100000">
                                          <p:val>
                                            <p:strVal val="#ppt_x"/>
                                          </p:val>
                                        </p:tav>
                                      </p:tavLst>
                                    </p:anim>
                                    <p:anim calcmode="lin" valueType="num">
                                      <p:cBhvr additive="base">
                                        <p:cTn id="8" dur="500" fill="hold"/>
                                        <p:tgtEl>
                                          <p:spTgt spid="5754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9" name="Rectangle 3"/>
          <p:cNvSpPr>
            <a:spLocks noGrp="1" noChangeArrowheads="1"/>
          </p:cNvSpPr>
          <p:nvPr>
            <p:ph idx="1"/>
          </p:nvPr>
        </p:nvSpPr>
        <p:spPr/>
        <p:txBody>
          <a:bodyPr>
            <a:normAutofit fontScale="92500"/>
          </a:bodyPr>
          <a:lstStyle/>
          <a:p>
            <a:r>
              <a:rPr lang="zh-CN" altLang="en-US" smtClean="0"/>
              <a:t>只能在通信两端的主机系统上实施 </a:t>
            </a:r>
            <a:endParaRPr lang="zh-CN" altLang="en-US" smtClean="0"/>
          </a:p>
          <a:p>
            <a:r>
              <a:rPr lang="zh-CN" altLang="en-US" smtClean="0"/>
              <a:t>优点：</a:t>
            </a:r>
            <a:endParaRPr lang="zh-CN" altLang="en-US" smtClean="0"/>
          </a:p>
          <a:p>
            <a:pPr lvl="1"/>
            <a:r>
              <a:rPr lang="zh-CN" altLang="en-US" smtClean="0"/>
              <a:t>能为其上的各种应用提供安全服务</a:t>
            </a:r>
            <a:endParaRPr lang="zh-CN" altLang="en-US" smtClean="0"/>
          </a:p>
          <a:p>
            <a:pPr lvl="1"/>
            <a:r>
              <a:rPr lang="zh-CN" altLang="en-US" smtClean="0"/>
              <a:t>提供基于进程对进程的安全服务（</a:t>
            </a:r>
            <a:r>
              <a:rPr lang="en-US" altLang="zh-CN" smtClean="0"/>
              <a:t>socket,BSD UNIX</a:t>
            </a:r>
            <a:r>
              <a:rPr lang="zh-CN" altLang="en-US" smtClean="0"/>
              <a:t>进程</a:t>
            </a:r>
            <a:r>
              <a:rPr lang="zh-CN" altLang="en-US"/>
              <a:t>通信机制）</a:t>
            </a:r>
            <a:endParaRPr lang="zh-CN" altLang="en-US" smtClean="0"/>
          </a:p>
          <a:p>
            <a:pPr lvl="1"/>
            <a:r>
              <a:rPr lang="zh-CN" altLang="en-US" smtClean="0"/>
              <a:t>现有的和未来的应用可以很方便地得到安全服务</a:t>
            </a:r>
            <a:endParaRPr lang="zh-CN" altLang="en-US" smtClean="0"/>
          </a:p>
          <a:p>
            <a:pPr lvl="2"/>
            <a:r>
              <a:rPr lang="zh-CN" altLang="en-US" smtClean="0"/>
              <a:t>安全服务有变化时，只要接口不变应用程序就不必改动</a:t>
            </a:r>
            <a:endParaRPr lang="zh-CN" altLang="en-US" smtClean="0"/>
          </a:p>
          <a:p>
            <a:r>
              <a:rPr lang="zh-CN" altLang="en-US" smtClean="0"/>
              <a:t>缺点：</a:t>
            </a:r>
            <a:endParaRPr lang="zh-CN" altLang="en-US" smtClean="0"/>
          </a:p>
          <a:p>
            <a:pPr lvl="1"/>
            <a:r>
              <a:rPr lang="zh-CN" altLang="en-US" smtClean="0"/>
              <a:t>传输层很难获取用户的背景数据，很难针对每个用户的安全需求</a:t>
            </a:r>
            <a:endParaRPr lang="zh-CN" altLang="en-US" smtClean="0"/>
          </a:p>
        </p:txBody>
      </p:sp>
      <p:sp>
        <p:nvSpPr>
          <p:cNvPr id="577538" name="Rectangle 2"/>
          <p:cNvSpPr>
            <a:spLocks noGrp="1" noChangeArrowheads="1"/>
          </p:cNvSpPr>
          <p:nvPr>
            <p:ph type="title"/>
          </p:nvPr>
        </p:nvSpPr>
        <p:spPr/>
        <p:txBody>
          <a:bodyPr/>
          <a:lstStyle/>
          <a:p>
            <a:r>
              <a:rPr lang="zh-CN" altLang="en-US" smtClean="0"/>
              <a:t>传输层提供安全服务的特点</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5F3F23AC-C7A5-4B15-BE97-96ED1D78DDC7}" type="datetime1">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7539"/>
                                        </p:tgtEl>
                                        <p:attrNameLst>
                                          <p:attrName>style.visibility</p:attrName>
                                        </p:attrNameLst>
                                      </p:cBhvr>
                                      <p:to>
                                        <p:strVal val="visible"/>
                                      </p:to>
                                    </p:set>
                                    <p:anim calcmode="lin" valueType="num">
                                      <p:cBhvr additive="base">
                                        <p:cTn id="7" dur="500" fill="hold"/>
                                        <p:tgtEl>
                                          <p:spTgt spid="577539"/>
                                        </p:tgtEl>
                                        <p:attrNameLst>
                                          <p:attrName>ppt_x</p:attrName>
                                        </p:attrNameLst>
                                      </p:cBhvr>
                                      <p:tavLst>
                                        <p:tav tm="0">
                                          <p:val>
                                            <p:strVal val="#ppt_x"/>
                                          </p:val>
                                        </p:tav>
                                        <p:tav tm="100000">
                                          <p:val>
                                            <p:strVal val="#ppt_x"/>
                                          </p:val>
                                        </p:tav>
                                      </p:tavLst>
                                    </p:anim>
                                    <p:anim calcmode="lin" valueType="num">
                                      <p:cBhvr additive="base">
                                        <p:cTn id="8" dur="500" fill="hold"/>
                                        <p:tgtEl>
                                          <p:spTgt spid="5775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9587" name="Rectangle 3"/>
          <p:cNvSpPr>
            <a:spLocks noGrp="1" noChangeArrowheads="1"/>
          </p:cNvSpPr>
          <p:nvPr>
            <p:ph idx="1"/>
          </p:nvPr>
        </p:nvSpPr>
        <p:spPr/>
        <p:txBody>
          <a:bodyPr>
            <a:normAutofit fontScale="92500" lnSpcReduction="10000"/>
          </a:bodyPr>
          <a:lstStyle/>
          <a:p>
            <a:r>
              <a:rPr lang="zh-CN" altLang="en-US" smtClean="0"/>
              <a:t>在端系统和路由器上都可以实现 </a:t>
            </a:r>
            <a:endParaRPr lang="zh-CN" altLang="en-US" smtClean="0"/>
          </a:p>
          <a:p>
            <a:r>
              <a:rPr lang="zh-CN" altLang="en-US" smtClean="0"/>
              <a:t>优点：</a:t>
            </a:r>
            <a:endParaRPr lang="zh-CN" altLang="en-US" smtClean="0"/>
          </a:p>
          <a:p>
            <a:pPr lvl="1"/>
            <a:r>
              <a:rPr lang="zh-CN" altLang="en-US" smtClean="0"/>
              <a:t>透明性：对上层（传输、应用层）</a:t>
            </a:r>
            <a:endParaRPr lang="zh-CN" altLang="en-US" smtClean="0"/>
          </a:p>
          <a:p>
            <a:pPr lvl="1"/>
            <a:r>
              <a:rPr lang="zh-CN" altLang="en-US" smtClean="0"/>
              <a:t>支持以子网为基础的安全</a:t>
            </a:r>
            <a:endParaRPr lang="zh-CN" altLang="en-US" smtClean="0"/>
          </a:p>
          <a:p>
            <a:pPr lvl="2"/>
            <a:r>
              <a:rPr lang="zh-CN" altLang="en-US" smtClean="0"/>
              <a:t>子网可采用物理分段或逻辑分段，因而可很容易实现</a:t>
            </a:r>
            <a:r>
              <a:rPr lang="en-US" altLang="zh-CN" smtClean="0"/>
              <a:t>VPN</a:t>
            </a:r>
            <a:r>
              <a:rPr lang="zh-CN" altLang="en-US" smtClean="0"/>
              <a:t>和内联网，防止对网络资源的非法访问</a:t>
            </a:r>
            <a:endParaRPr lang="zh-CN" altLang="en-US" smtClean="0"/>
          </a:p>
          <a:p>
            <a:pPr lvl="1"/>
            <a:r>
              <a:rPr lang="zh-CN" altLang="en-US" smtClean="0"/>
              <a:t>密钥协商的开销小</a:t>
            </a:r>
            <a:endParaRPr lang="zh-CN" altLang="en-US" smtClean="0"/>
          </a:p>
          <a:p>
            <a:pPr lvl="2"/>
            <a:r>
              <a:rPr lang="zh-CN" altLang="en-US" smtClean="0"/>
              <a:t>多种传送协议和应用程序可共享由网络层提供的密钥管理架构，密钥协商的开销大大降低</a:t>
            </a:r>
            <a:endParaRPr lang="zh-CN" altLang="en-US" smtClean="0"/>
          </a:p>
          <a:p>
            <a:r>
              <a:rPr lang="zh-CN" altLang="en-US" smtClean="0"/>
              <a:t>缺点：</a:t>
            </a:r>
            <a:endParaRPr lang="zh-CN" altLang="en-US" smtClean="0"/>
          </a:p>
          <a:p>
            <a:pPr lvl="1"/>
            <a:r>
              <a:rPr lang="zh-CN" altLang="en-US" smtClean="0"/>
              <a:t>无法实现针对用户和用户数据语义上的安全控制</a:t>
            </a:r>
            <a:endParaRPr lang="zh-CN" altLang="en-US" smtClean="0"/>
          </a:p>
        </p:txBody>
      </p:sp>
      <p:sp>
        <p:nvSpPr>
          <p:cNvPr id="579586" name="Rectangle 2"/>
          <p:cNvSpPr>
            <a:spLocks noGrp="1" noChangeArrowheads="1"/>
          </p:cNvSpPr>
          <p:nvPr>
            <p:ph type="title"/>
          </p:nvPr>
        </p:nvSpPr>
        <p:spPr/>
        <p:txBody>
          <a:bodyPr/>
          <a:lstStyle/>
          <a:p>
            <a:r>
              <a:rPr lang="zh-CN" altLang="en-US" smtClean="0"/>
              <a:t>网络层提供安全服务的特点</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1514D8DC-66D9-4778-99B4-6D2E692CF78A}" type="datetime1">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9587"/>
                                        </p:tgtEl>
                                        <p:attrNameLst>
                                          <p:attrName>style.visibility</p:attrName>
                                        </p:attrNameLst>
                                      </p:cBhvr>
                                      <p:to>
                                        <p:strVal val="visible"/>
                                      </p:to>
                                    </p:set>
                                    <p:anim calcmode="lin" valueType="num">
                                      <p:cBhvr additive="base">
                                        <p:cTn id="7" dur="500" fill="hold"/>
                                        <p:tgtEl>
                                          <p:spTgt spid="579587"/>
                                        </p:tgtEl>
                                        <p:attrNameLst>
                                          <p:attrName>ppt_x</p:attrName>
                                        </p:attrNameLst>
                                      </p:cBhvr>
                                      <p:tavLst>
                                        <p:tav tm="0">
                                          <p:val>
                                            <p:strVal val="#ppt_x"/>
                                          </p:val>
                                        </p:tav>
                                        <p:tav tm="100000">
                                          <p:val>
                                            <p:strVal val="#ppt_x"/>
                                          </p:val>
                                        </p:tav>
                                      </p:tavLst>
                                    </p:anim>
                                    <p:anim calcmode="lin" valueType="num">
                                      <p:cBhvr additive="base">
                                        <p:cTn id="8" dur="500" fill="hold"/>
                                        <p:tgtEl>
                                          <p:spTgt spid="579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7"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1635" name="Rectangle 3"/>
          <p:cNvSpPr>
            <a:spLocks noGrp="1" noChangeArrowheads="1"/>
          </p:cNvSpPr>
          <p:nvPr>
            <p:ph idx="1"/>
          </p:nvPr>
        </p:nvSpPr>
        <p:spPr/>
        <p:txBody>
          <a:bodyPr/>
          <a:lstStyle/>
          <a:p>
            <a:r>
              <a:rPr lang="zh-CN" altLang="en-US" smtClean="0"/>
              <a:t>在链路的两端实现</a:t>
            </a:r>
            <a:endParaRPr lang="zh-CN" altLang="en-US" smtClean="0"/>
          </a:p>
          <a:p>
            <a:r>
              <a:rPr lang="zh-CN" altLang="en-US" smtClean="0"/>
              <a:t>优点：</a:t>
            </a:r>
            <a:endParaRPr lang="zh-CN" altLang="en-US" smtClean="0"/>
          </a:p>
          <a:p>
            <a:pPr lvl="1"/>
            <a:r>
              <a:rPr lang="zh-CN" altLang="en-US" smtClean="0"/>
              <a:t>整个分组（包括分组头信息</a:t>
            </a:r>
            <a:r>
              <a:rPr lang="en-US" altLang="zh-CN" smtClean="0"/>
              <a:t>eg</a:t>
            </a:r>
            <a:r>
              <a:rPr lang="zh-CN" altLang="en-US" smtClean="0"/>
              <a:t>信及信封）都被加密 ，保密性强</a:t>
            </a:r>
            <a:endParaRPr lang="zh-CN" altLang="en-US" smtClean="0"/>
          </a:p>
          <a:p>
            <a:r>
              <a:rPr lang="zh-CN" altLang="en-US" smtClean="0"/>
              <a:t>缺点：</a:t>
            </a:r>
            <a:endParaRPr lang="zh-CN" altLang="en-US" smtClean="0"/>
          </a:p>
          <a:p>
            <a:pPr lvl="1"/>
            <a:r>
              <a:rPr lang="zh-CN" altLang="en-US" smtClean="0"/>
              <a:t>使用范围有限</a:t>
            </a:r>
            <a:endParaRPr lang="zh-CN" altLang="en-US" smtClean="0"/>
          </a:p>
          <a:p>
            <a:pPr lvl="2"/>
            <a:r>
              <a:rPr lang="zh-CN" altLang="en-US" smtClean="0"/>
              <a:t>只有在专用链路上才能很好地工作 ，中间不能有转接点</a:t>
            </a:r>
            <a:endParaRPr lang="zh-CN" altLang="en-US" smtClean="0"/>
          </a:p>
          <a:p>
            <a:endParaRPr lang="zh-CN" altLang="en-US"/>
          </a:p>
        </p:txBody>
      </p:sp>
      <p:sp>
        <p:nvSpPr>
          <p:cNvPr id="581634" name="Rectangle 2"/>
          <p:cNvSpPr>
            <a:spLocks noGrp="1" noChangeArrowheads="1"/>
          </p:cNvSpPr>
          <p:nvPr>
            <p:ph type="title"/>
          </p:nvPr>
        </p:nvSpPr>
        <p:spPr/>
        <p:txBody>
          <a:bodyPr/>
          <a:lstStyle/>
          <a:p>
            <a:r>
              <a:rPr lang="zh-CN" altLang="en-US" smtClean="0"/>
              <a:t>数据链路层提供安全服务的特点</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A9038D5F-99B5-44C7-9FFB-8CBC67E5256A}" type="datetime1">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1635"/>
                                        </p:tgtEl>
                                        <p:attrNameLst>
                                          <p:attrName>style.visibility</p:attrName>
                                        </p:attrNameLst>
                                      </p:cBhvr>
                                      <p:to>
                                        <p:strVal val="visible"/>
                                      </p:to>
                                    </p:set>
                                    <p:anim calcmode="lin" valueType="num">
                                      <p:cBhvr additive="base">
                                        <p:cTn id="7" dur="500" fill="hold"/>
                                        <p:tgtEl>
                                          <p:spTgt spid="581635"/>
                                        </p:tgtEl>
                                        <p:attrNameLst>
                                          <p:attrName>ppt_x</p:attrName>
                                        </p:attrNameLst>
                                      </p:cBhvr>
                                      <p:tavLst>
                                        <p:tav tm="0">
                                          <p:val>
                                            <p:strVal val="#ppt_x"/>
                                          </p:val>
                                        </p:tav>
                                        <p:tav tm="100000">
                                          <p:val>
                                            <p:strVal val="#ppt_x"/>
                                          </p:val>
                                        </p:tav>
                                      </p:tavLst>
                                    </p:anim>
                                    <p:anim calcmode="lin" valueType="num">
                                      <p:cBhvr additive="base">
                                        <p:cTn id="8" dur="500" fill="hold"/>
                                        <p:tgtEl>
                                          <p:spTgt spid="5816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p:txBody>
          <a:bodyPr>
            <a:normAutofit fontScale="92500" lnSpcReduction="20000"/>
          </a:bodyPr>
          <a:lstStyle/>
          <a:p>
            <a:pPr marL="365760" indent="-255905" eaLnBrk="1" fontAlgn="auto" hangingPunct="1">
              <a:spcAft>
                <a:spcPts val="0"/>
              </a:spcAft>
              <a:buFont typeface="Wingdings 3" panose="05040102010807070707"/>
              <a:buChar char=""/>
              <a:defRPr/>
            </a:pPr>
            <a:r>
              <a:rPr lang="zh-CN" altLang="en-US" smtClean="0"/>
              <a:t>三次伟大的生产力革命</a:t>
            </a:r>
            <a:endParaRPr lang="zh-CN" altLang="en-US" smtClean="0"/>
          </a:p>
          <a:p>
            <a:pPr marL="621665" lvl="1" eaLnBrk="1" fontAlgn="auto" hangingPunct="1">
              <a:spcBef>
                <a:spcPts val="325"/>
              </a:spcBef>
              <a:spcAft>
                <a:spcPts val="0"/>
              </a:spcAft>
              <a:buFont typeface="Verdana" panose="020B0604030504040204"/>
              <a:buChar char="◦"/>
              <a:defRPr/>
            </a:pPr>
            <a:r>
              <a:rPr lang="zh-CN" altLang="en-US" smtClean="0"/>
              <a:t>第一是农业革命</a:t>
            </a:r>
            <a:endParaRPr lang="zh-CN" altLang="en-US" smtClean="0"/>
          </a:p>
          <a:p>
            <a:pPr marL="621665" lvl="1" eaLnBrk="1" fontAlgn="auto" hangingPunct="1">
              <a:spcBef>
                <a:spcPts val="325"/>
              </a:spcBef>
              <a:spcAft>
                <a:spcPts val="0"/>
              </a:spcAft>
              <a:buFont typeface="Verdana" panose="020B0604030504040204"/>
              <a:buChar char="◦"/>
              <a:defRPr/>
            </a:pPr>
            <a:r>
              <a:rPr lang="zh-CN" altLang="en-US" smtClean="0"/>
              <a:t>第二是工业革命</a:t>
            </a:r>
            <a:endParaRPr lang="zh-CN" altLang="en-US" smtClean="0"/>
          </a:p>
          <a:p>
            <a:pPr marL="621665" lvl="1" eaLnBrk="1" fontAlgn="auto" hangingPunct="1">
              <a:spcBef>
                <a:spcPts val="325"/>
              </a:spcBef>
              <a:spcAft>
                <a:spcPts val="0"/>
              </a:spcAft>
              <a:buFont typeface="Verdana" panose="020B0604030504040204"/>
              <a:buChar char="◦"/>
              <a:defRPr/>
            </a:pPr>
            <a:r>
              <a:rPr lang="zh-CN" altLang="en-US" smtClean="0"/>
              <a:t>第三是信息革命</a:t>
            </a:r>
            <a:endParaRPr lang="en-US" altLang="zh-CN" smtClean="0"/>
          </a:p>
          <a:p>
            <a:pPr marL="621665" lvl="1" eaLnBrk="1" fontAlgn="auto" hangingPunct="1">
              <a:spcBef>
                <a:spcPts val="325"/>
              </a:spcBef>
              <a:spcAft>
                <a:spcPts val="0"/>
              </a:spcAft>
              <a:buFont typeface="Verdana" panose="020B0604030504040204"/>
              <a:buChar char="◦"/>
              <a:defRPr/>
            </a:pPr>
            <a:r>
              <a:rPr lang="zh-CN" altLang="en-US"/>
              <a:t>第四</a:t>
            </a:r>
            <a:r>
              <a:rPr lang="zh-CN" altLang="en-US" smtClean="0"/>
              <a:t>次？？</a:t>
            </a:r>
            <a:endParaRPr lang="zh-CN" altLang="en-US" smtClean="0"/>
          </a:p>
          <a:p>
            <a:pPr marL="365760" indent="-255905" eaLnBrk="1" fontAlgn="auto" hangingPunct="1">
              <a:spcAft>
                <a:spcPts val="0"/>
              </a:spcAft>
              <a:buFont typeface="Wingdings 3" panose="05040102010807070707"/>
              <a:buChar char=""/>
              <a:defRPr/>
            </a:pPr>
            <a:r>
              <a:rPr lang="en-US" altLang="zh-CN" smtClean="0"/>
              <a:t>(USA) A. Toffler --《 Future Shock and The Third Wave》1970</a:t>
            </a:r>
            <a:r>
              <a:rPr lang="zh-CN" altLang="en-US" smtClean="0"/>
              <a:t>，</a:t>
            </a:r>
            <a:r>
              <a:rPr lang="en-US" altLang="zh-CN" smtClean="0"/>
              <a:t> </a:t>
            </a:r>
            <a:r>
              <a:rPr lang="zh-CN" altLang="en-US" smtClean="0"/>
              <a:t>指出：</a:t>
            </a:r>
            <a:endParaRPr lang="en-US" altLang="zh-CN" smtClean="0"/>
          </a:p>
          <a:p>
            <a:pPr lvl="1" indent="-255905">
              <a:buFont typeface="Wingdings 3" panose="05040102010807070707"/>
              <a:buChar char=""/>
              <a:defRPr/>
            </a:pPr>
            <a:r>
              <a:rPr lang="zh-CN" altLang="en-US" smtClean="0"/>
              <a:t>计算机网络的建立与普及将彻底地改变人类的生存及生活模式</a:t>
            </a:r>
            <a:endParaRPr lang="en-US" altLang="zh-CN" smtClean="0"/>
          </a:p>
          <a:p>
            <a:pPr lvl="1" indent="-255905">
              <a:buFont typeface="Wingdings 3" panose="05040102010807070707"/>
              <a:buChar char=""/>
              <a:defRPr/>
            </a:pPr>
            <a:r>
              <a:rPr lang="zh-CN" altLang="en-US" smtClean="0"/>
              <a:t>控制与把握网络的人就是人类未来命运的主宰。谁掌握了信息</a:t>
            </a:r>
            <a:r>
              <a:rPr lang="en-US" altLang="zh-CN" smtClean="0"/>
              <a:t>,</a:t>
            </a:r>
            <a:r>
              <a:rPr lang="zh-CN" altLang="en-US" smtClean="0"/>
              <a:t>控制了网络</a:t>
            </a:r>
            <a:r>
              <a:rPr lang="en-US" altLang="zh-CN" smtClean="0"/>
              <a:t>,</a:t>
            </a:r>
            <a:r>
              <a:rPr lang="zh-CN" altLang="en-US" smtClean="0"/>
              <a:t>谁就拥有整个世界</a:t>
            </a:r>
            <a:endParaRPr lang="en-US" altLang="zh-CN" smtClean="0"/>
          </a:p>
          <a:p>
            <a:pPr>
              <a:defRPr/>
            </a:pPr>
            <a:r>
              <a:rPr lang="zh-CN" altLang="en-US"/>
              <a:t>国际互联网控制权：美国</a:t>
            </a:r>
            <a:r>
              <a:rPr lang="zh-CN" altLang="en-US" smtClean="0"/>
              <a:t>“一家独大”</a:t>
            </a:r>
            <a:endParaRPr lang="zh-CN" altLang="en-US"/>
          </a:p>
        </p:txBody>
      </p:sp>
      <p:sp>
        <p:nvSpPr>
          <p:cNvPr id="53250" name="Rectangle 2"/>
          <p:cNvSpPr>
            <a:spLocks noGrp="1" noChangeArrowheads="1"/>
          </p:cNvSpPr>
          <p:nvPr>
            <p:ph type="title"/>
          </p:nvPr>
        </p:nvSpPr>
        <p:spPr/>
        <p:txBody>
          <a:bodyPr/>
          <a:lstStyle/>
          <a:p>
            <a:pPr eaLnBrk="1" fontAlgn="auto" hangingPunct="1">
              <a:spcAft>
                <a:spcPts val="0"/>
              </a:spcAft>
              <a:defRPr/>
            </a:pPr>
            <a:r>
              <a:rPr lang="zh-CN" altLang="en-US" smtClean="0"/>
              <a:t>信息革命</a:t>
            </a:r>
            <a:r>
              <a:rPr lang="en-US" altLang="zh-CN" smtClean="0"/>
              <a:t>——</a:t>
            </a:r>
            <a:r>
              <a:rPr lang="zh-CN" altLang="en-US" smtClean="0"/>
              <a:t>信息化</a:t>
            </a:r>
            <a:endParaRPr lang="zh-CN" altLang="en-US"/>
          </a:p>
        </p:txBody>
      </p:sp>
      <p:sp>
        <p:nvSpPr>
          <p:cNvPr id="19459" name="页脚占位符 4"/>
          <p:cNvSpPr>
            <a:spLocks noGrp="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1000" smtClean="0"/>
              <a:t>Copyright©</a:t>
            </a:r>
            <a:r>
              <a:rPr kumimoji="0" lang="zh-CN" altLang="en-US" sz="1000" smtClean="0"/>
              <a:t>电子科技大学计算机学院</a:t>
            </a:r>
            <a:endParaRPr kumimoji="0" lang="zh-CN" altLang="en-US" sz="1000" smtClean="0"/>
          </a:p>
        </p:txBody>
      </p:sp>
      <p:sp>
        <p:nvSpPr>
          <p:cNvPr id="19460"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E3ED814-74D7-4971-8861-425A8417242F}" type="slidenum">
              <a:rPr kumimoji="0" lang="zh-CN" altLang="en-US" sz="1000" smtClean="0"/>
            </a:fld>
            <a:endParaRPr kumimoji="0" lang="en-US" altLang="zh-CN" sz="1000" smtClean="0"/>
          </a:p>
        </p:txBody>
      </p:sp>
      <p:pic>
        <p:nvPicPr>
          <p:cNvPr id="19462" name="Picture 8" descr="2006427122725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52120" y="835918"/>
            <a:ext cx="19446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smtClean="0"/>
              <a:t>信息安全原理与技术</a:t>
            </a:r>
            <a:endParaRPr lang="en-US" altLang="zh-CN"/>
          </a:p>
        </p:txBody>
      </p:sp>
      <p:sp>
        <p:nvSpPr>
          <p:cNvPr id="2" name="标题 1"/>
          <p:cNvSpPr>
            <a:spLocks noGrp="1"/>
          </p:cNvSpPr>
          <p:nvPr>
            <p:ph type="title"/>
          </p:nvPr>
        </p:nvSpPr>
        <p:spPr/>
        <p:txBody>
          <a:bodyPr/>
          <a:lstStyle/>
          <a:p>
            <a:r>
              <a:rPr lang="zh-CN" altLang="en-US" smtClean="0"/>
              <a:t>网络安全体系的三维框架结构</a:t>
            </a: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7544" y="1124745"/>
            <a:ext cx="7804627" cy="5733256"/>
          </a:xfrm>
          <a:prstGeom prst="rect">
            <a:avLst/>
          </a:prstGeom>
        </p:spPr>
      </p:pic>
    </p:spTree>
  </p:cSld>
  <p:clrMapOvr>
    <a:masterClrMapping/>
  </p:clrMapOvr>
  <p:transition spd="slow">
    <p:pull/>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mtClean="0"/>
              <a:t>网络安全策略（模型）</a:t>
            </a:r>
            <a:endParaRPr lang="zh-CN" altLang="en-US"/>
          </a:p>
        </p:txBody>
      </p:sp>
      <p:sp>
        <p:nvSpPr>
          <p:cNvPr id="15" name="文本占位符 14"/>
          <p:cNvSpPr>
            <a:spLocks noGrp="1"/>
          </p:cNvSpPr>
          <p:nvPr>
            <p:ph type="body" idx="1"/>
          </p:nvPr>
        </p:nvSpPr>
        <p:spPr/>
        <p:txBody>
          <a:bodyPr/>
          <a:lstStyle/>
          <a:p>
            <a:endParaRPr lang="zh-CN" altLang="en-US"/>
          </a:p>
        </p:txBody>
      </p:sp>
    </p:spTree>
  </p:cSld>
  <p:clrMapOvr>
    <a:masterClrMapping/>
  </p:clrMapOvr>
  <p:transition spd="slow">
    <p:pull/>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smtClean="0"/>
              <a:t>传统网络安全防护方法：</a:t>
            </a:r>
            <a:endParaRPr lang="en-US" altLang="zh-CN" smtClean="0"/>
          </a:p>
          <a:p>
            <a:pPr lvl="1"/>
            <a:r>
              <a:rPr lang="zh-CN" altLang="en-US" smtClean="0"/>
              <a:t>风险分析，制定策略，采取相应安全技术作为防护措施</a:t>
            </a:r>
            <a:endParaRPr lang="en-US" altLang="zh-CN" smtClean="0"/>
          </a:p>
          <a:p>
            <a:pPr lvl="1"/>
            <a:r>
              <a:rPr lang="zh-CN" altLang="en-US" smtClean="0"/>
              <a:t>依赖于系统正确的设置和完善的防御手段，并很大程度上针对固定的威胁和环境弱点。</a:t>
            </a:r>
            <a:endParaRPr lang="zh-CN" altLang="en-US" smtClean="0"/>
          </a:p>
          <a:p>
            <a:pPr lvl="1"/>
            <a:r>
              <a:rPr lang="zh-CN" altLang="en-US" smtClean="0"/>
              <a:t>然而网络安全没有标准的过程和方法</a:t>
            </a:r>
            <a:endParaRPr lang="zh-CN" altLang="en-US" smtClean="0"/>
          </a:p>
          <a:p>
            <a:r>
              <a:rPr lang="en-US" altLang="zh-CN" smtClean="0"/>
              <a:t>1</a:t>
            </a:r>
            <a:r>
              <a:rPr lang="zh-CN" altLang="en-US" smtClean="0"/>
              <a:t>、基于时间的</a:t>
            </a:r>
            <a:r>
              <a:rPr lang="en-US" altLang="zh-CN" smtClean="0"/>
              <a:t>PDR</a:t>
            </a:r>
            <a:r>
              <a:rPr lang="zh-CN" altLang="en-US" smtClean="0"/>
              <a:t>模型</a:t>
            </a:r>
            <a:endParaRPr lang="zh-CN" altLang="en-US" smtClean="0"/>
          </a:p>
          <a:p>
            <a:r>
              <a:rPr lang="en-US" altLang="zh-CN" smtClean="0"/>
              <a:t>2</a:t>
            </a:r>
            <a:r>
              <a:rPr lang="zh-CN" altLang="en-US" smtClean="0"/>
              <a:t>、</a:t>
            </a:r>
            <a:r>
              <a:rPr lang="en-US" altLang="zh-CN" smtClean="0"/>
              <a:t>P</a:t>
            </a:r>
            <a:r>
              <a:rPr lang="en-US" altLang="zh-CN" baseline="30000" smtClean="0"/>
              <a:t>2</a:t>
            </a:r>
            <a:r>
              <a:rPr lang="en-US" altLang="zh-CN" smtClean="0"/>
              <a:t>DR</a:t>
            </a:r>
            <a:r>
              <a:rPr lang="zh-CN" altLang="en-US" smtClean="0"/>
              <a:t>模型</a:t>
            </a:r>
            <a:endParaRPr lang="zh-CN" altLang="en-US" smtClean="0"/>
          </a:p>
          <a:p>
            <a:r>
              <a:rPr lang="en-US" altLang="zh-CN" smtClean="0"/>
              <a:t>3</a:t>
            </a:r>
            <a:r>
              <a:rPr lang="zh-CN" altLang="en-US" smtClean="0"/>
              <a:t>、</a:t>
            </a:r>
            <a:r>
              <a:rPr lang="en-US" altLang="zh-CN" smtClean="0"/>
              <a:t>APPDRR</a:t>
            </a:r>
            <a:r>
              <a:rPr lang="zh-CN" altLang="en-US" smtClean="0"/>
              <a:t>模型</a:t>
            </a:r>
            <a:endParaRPr lang="zh-CN" altLang="en-US" smtClean="0"/>
          </a:p>
          <a:p>
            <a:r>
              <a:rPr lang="en-US" altLang="zh-CN" smtClean="0"/>
              <a:t>4</a:t>
            </a:r>
            <a:r>
              <a:rPr lang="zh-CN" altLang="en-US" smtClean="0"/>
              <a:t>、</a:t>
            </a:r>
            <a:r>
              <a:rPr lang="en-US" altLang="zh-CN" smtClean="0"/>
              <a:t>PDRR</a:t>
            </a:r>
            <a:r>
              <a:rPr lang="zh-CN" altLang="en-US" smtClean="0"/>
              <a:t>模型</a:t>
            </a:r>
            <a:endParaRPr lang="zh-CN" altLang="en-US" smtClean="0"/>
          </a:p>
          <a:p>
            <a:endParaRPr lang="zh-CN" altLang="en-US"/>
          </a:p>
        </p:txBody>
      </p:sp>
      <p:sp>
        <p:nvSpPr>
          <p:cNvPr id="3" name="标题 2"/>
          <p:cNvSpPr>
            <a:spLocks noGrp="1"/>
          </p:cNvSpPr>
          <p:nvPr>
            <p:ph type="title"/>
          </p:nvPr>
        </p:nvSpPr>
        <p:spPr/>
        <p:txBody>
          <a:bodyPr/>
          <a:lstStyle/>
          <a:p>
            <a:r>
              <a:rPr lang="zh-CN" altLang="en-US" smtClean="0"/>
              <a:t>网络安全策略（模型）</a:t>
            </a:r>
            <a:endParaRPr lang="zh-CN" altLang="en-US"/>
          </a:p>
        </p:txBody>
      </p:sp>
    </p:spTree>
  </p:cSld>
  <p:clrMapOvr>
    <a:masterClrMapping/>
  </p:clrMapOvr>
  <p:transition spd="slow">
    <p:pull/>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zh-CN" altLang="en-US" smtClean="0"/>
              <a:t>基于</a:t>
            </a:r>
            <a:r>
              <a:rPr lang="zh-CN" altLang="en-US"/>
              <a:t>时间的</a:t>
            </a:r>
            <a:r>
              <a:rPr lang="en-US" altLang="zh-CN"/>
              <a:t>PDR</a:t>
            </a:r>
            <a:r>
              <a:rPr lang="zh-CN" altLang="en-US"/>
              <a:t>模型</a:t>
            </a:r>
            <a:endParaRPr lang="zh-CN" altLang="en-US"/>
          </a:p>
        </p:txBody>
      </p:sp>
      <p:sp>
        <p:nvSpPr>
          <p:cNvPr id="126979" name="Rectangle 3"/>
          <p:cNvSpPr>
            <a:spLocks noGrp="1" noChangeArrowheads="1"/>
          </p:cNvSpPr>
          <p:nvPr>
            <p:ph type="body" idx="1"/>
          </p:nvPr>
        </p:nvSpPr>
        <p:spPr/>
        <p:txBody>
          <a:bodyPr>
            <a:normAutofit lnSpcReduction="10000"/>
          </a:bodyPr>
          <a:lstStyle/>
          <a:p>
            <a:r>
              <a:rPr lang="zh-CN" altLang="en-US" smtClean="0"/>
              <a:t>信息</a:t>
            </a:r>
            <a:r>
              <a:rPr lang="zh-CN" altLang="en-US"/>
              <a:t>安全相关活动，都要消耗</a:t>
            </a:r>
            <a:r>
              <a:rPr lang="zh-CN" altLang="en-US" smtClean="0"/>
              <a:t>时间</a:t>
            </a:r>
            <a:endParaRPr lang="en-US" altLang="zh-CN" smtClean="0"/>
          </a:p>
          <a:p>
            <a:pPr lvl="1"/>
            <a:r>
              <a:rPr lang="en-US" altLang="zh-CN"/>
              <a:t>P</a:t>
            </a:r>
            <a:r>
              <a:rPr lang="zh-CN" altLang="en-US"/>
              <a:t>：防护</a:t>
            </a:r>
            <a:r>
              <a:rPr lang="en-US" altLang="zh-CN"/>
              <a:t>(Protection</a:t>
            </a:r>
            <a:r>
              <a:rPr lang="en-US" altLang="zh-CN" smtClean="0"/>
              <a:t>)</a:t>
            </a:r>
            <a:r>
              <a:rPr lang="zh-CN" altLang="en-US" smtClean="0"/>
              <a:t>，</a:t>
            </a:r>
            <a:r>
              <a:rPr lang="en-US" altLang="zh-CN" smtClean="0"/>
              <a:t>PT</a:t>
            </a:r>
            <a:r>
              <a:rPr lang="zh-CN" altLang="en-US"/>
              <a:t>：防御时间</a:t>
            </a:r>
            <a:endParaRPr lang="en-US" altLang="zh-CN"/>
          </a:p>
          <a:p>
            <a:pPr lvl="1"/>
            <a:r>
              <a:rPr lang="en-US" altLang="zh-CN" smtClean="0"/>
              <a:t>D</a:t>
            </a:r>
            <a:r>
              <a:rPr lang="zh-CN" altLang="en-US"/>
              <a:t>：检测</a:t>
            </a:r>
            <a:r>
              <a:rPr lang="en-US" altLang="zh-CN"/>
              <a:t>(Detection</a:t>
            </a:r>
            <a:r>
              <a:rPr lang="en-US" altLang="zh-CN" smtClean="0"/>
              <a:t>)</a:t>
            </a:r>
            <a:r>
              <a:rPr lang="zh-CN" altLang="en-US" smtClean="0"/>
              <a:t>，</a:t>
            </a:r>
            <a:r>
              <a:rPr lang="en-US" altLang="zh-CN" smtClean="0"/>
              <a:t>DT</a:t>
            </a:r>
            <a:r>
              <a:rPr lang="zh-CN" altLang="en-US"/>
              <a:t>：检测时间</a:t>
            </a:r>
            <a:endParaRPr lang="en-US" altLang="zh-CN"/>
          </a:p>
          <a:p>
            <a:pPr lvl="1"/>
            <a:r>
              <a:rPr lang="en-US" altLang="zh-CN" smtClean="0"/>
              <a:t>R</a:t>
            </a:r>
            <a:r>
              <a:rPr lang="zh-CN" altLang="en-US"/>
              <a:t>：响应</a:t>
            </a:r>
            <a:r>
              <a:rPr lang="en-US" altLang="zh-CN"/>
              <a:t>(Reaction</a:t>
            </a:r>
            <a:r>
              <a:rPr lang="en-US" altLang="zh-CN" smtClean="0"/>
              <a:t>)</a:t>
            </a:r>
            <a:r>
              <a:rPr lang="zh-CN" altLang="en-US" smtClean="0"/>
              <a:t>，</a:t>
            </a:r>
            <a:r>
              <a:rPr lang="en-US" altLang="zh-CN" smtClean="0"/>
              <a:t>RT</a:t>
            </a:r>
            <a:r>
              <a:rPr lang="zh-CN" altLang="en-US"/>
              <a:t>：</a:t>
            </a:r>
            <a:r>
              <a:rPr lang="zh-CN" altLang="en-US" smtClean="0"/>
              <a:t>响应时间</a:t>
            </a:r>
            <a:endParaRPr lang="en-US" altLang="zh-CN"/>
          </a:p>
          <a:p>
            <a:r>
              <a:rPr lang="zh-CN" altLang="en-US" smtClean="0"/>
              <a:t>因此</a:t>
            </a:r>
            <a:r>
              <a:rPr lang="zh-CN" altLang="en-US"/>
              <a:t>可以用时间来衡量一个系统的安全性和安全能力</a:t>
            </a:r>
            <a:endParaRPr lang="en-US" altLang="zh-CN"/>
          </a:p>
          <a:p>
            <a:r>
              <a:rPr lang="en-US" altLang="zh-CN" smtClean="0"/>
              <a:t>PT&gt;DT+RT</a:t>
            </a:r>
            <a:endParaRPr lang="en-US" altLang="zh-CN"/>
          </a:p>
          <a:p>
            <a:r>
              <a:rPr lang="en-US" altLang="zh-CN" smtClean="0"/>
              <a:t>ET=DT+RT(PT=0)</a:t>
            </a:r>
            <a:endParaRPr lang="en-US" altLang="zh-CN" smtClean="0"/>
          </a:p>
          <a:p>
            <a:pPr lvl="1"/>
            <a:r>
              <a:rPr lang="en-US" altLang="zh-CN" smtClean="0"/>
              <a:t>ET</a:t>
            </a:r>
            <a:r>
              <a:rPr lang="zh-CN" altLang="en-US" smtClean="0"/>
              <a:t>：暴漏时间</a:t>
            </a:r>
            <a:endParaRPr lang="en-US" altLang="zh-CN"/>
          </a:p>
          <a:p>
            <a:endParaRPr lang="zh-CN" altLang="en-US"/>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36096" y="4005064"/>
            <a:ext cx="2454920" cy="2243797"/>
          </a:xfrm>
          <a:prstGeom prst="rect">
            <a:avLst/>
          </a:prstGeom>
        </p:spPr>
      </p:pic>
    </p:spTree>
  </p:cSld>
  <p:clrMapOvr>
    <a:masterClrMapping/>
  </p:clrMapOvr>
  <p:transition spd="slow">
    <p:pull/>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5" name="Rectangle 5"/>
          <p:cNvSpPr>
            <a:spLocks noGrp="1" noChangeArrowheads="1"/>
          </p:cNvSpPr>
          <p:nvPr>
            <p:ph type="title"/>
          </p:nvPr>
        </p:nvSpPr>
        <p:spPr/>
        <p:txBody>
          <a:bodyPr/>
          <a:lstStyle/>
          <a:p>
            <a:r>
              <a:rPr lang="en-US" altLang="zh-CN" smtClean="0"/>
              <a:t>P</a:t>
            </a:r>
            <a:r>
              <a:rPr lang="en-US" altLang="zh-CN" baseline="30000" smtClean="0"/>
              <a:t>2</a:t>
            </a:r>
            <a:r>
              <a:rPr lang="en-US" altLang="zh-CN" smtClean="0"/>
              <a:t>DR</a:t>
            </a:r>
            <a:r>
              <a:rPr lang="zh-CN" altLang="en-US" smtClean="0"/>
              <a:t>安全模型</a:t>
            </a:r>
            <a:endParaRPr lang="zh-CN" altLang="en-US"/>
          </a:p>
        </p:txBody>
      </p:sp>
      <p:sp>
        <p:nvSpPr>
          <p:cNvPr id="122883" name="Rectangle 3"/>
          <p:cNvSpPr>
            <a:spLocks noGrp="1" noChangeArrowheads="1"/>
          </p:cNvSpPr>
          <p:nvPr>
            <p:ph type="body" sz="half" idx="1"/>
          </p:nvPr>
        </p:nvSpPr>
        <p:spPr/>
        <p:txBody>
          <a:bodyPr>
            <a:normAutofit/>
          </a:bodyPr>
          <a:lstStyle/>
          <a:p>
            <a:r>
              <a:rPr lang="zh-CN" altLang="en-US" smtClean="0"/>
              <a:t>美国国际互联网安全系统公司（</a:t>
            </a:r>
            <a:r>
              <a:rPr lang="en-US" altLang="zh-CN" smtClean="0"/>
              <a:t>ISS</a:t>
            </a:r>
            <a:r>
              <a:rPr lang="zh-CN" altLang="en-US" smtClean="0"/>
              <a:t>）提出</a:t>
            </a:r>
            <a:endParaRPr lang="en-US" altLang="zh-CN" smtClean="0"/>
          </a:p>
          <a:p>
            <a:pPr lvl="1"/>
            <a:r>
              <a:rPr lang="en-US" altLang="zh-CN" smtClean="0"/>
              <a:t>Policy</a:t>
            </a:r>
            <a:endParaRPr lang="en-US" altLang="zh-CN" smtClean="0"/>
          </a:p>
          <a:p>
            <a:pPr lvl="1"/>
            <a:r>
              <a:rPr lang="en-US" altLang="zh-CN" smtClean="0"/>
              <a:t>Protection</a:t>
            </a:r>
            <a:endParaRPr lang="en-US" altLang="zh-CN" smtClean="0"/>
          </a:p>
          <a:p>
            <a:pPr lvl="1"/>
            <a:r>
              <a:rPr lang="en-US" altLang="zh-CN" smtClean="0"/>
              <a:t>Detection</a:t>
            </a:r>
            <a:endParaRPr lang="en-US" altLang="zh-CN" smtClean="0"/>
          </a:p>
          <a:p>
            <a:pPr lvl="1"/>
            <a:r>
              <a:rPr lang="en-US" altLang="zh-CN" smtClean="0"/>
              <a:t>Response</a:t>
            </a:r>
            <a:endParaRPr lang="zh-CN" altLang="en-US"/>
          </a:p>
        </p:txBody>
      </p:sp>
      <p:pic>
        <p:nvPicPr>
          <p:cNvPr id="9" name="内容占位符 8"/>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4694860" y="1531076"/>
            <a:ext cx="3945970" cy="3914148"/>
          </a:xfr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fade">
                                      <p:cBhvr>
                                        <p:cTn id="7" dur="500"/>
                                        <p:tgtEl>
                                          <p:spTgt spid="1228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883">
                                            <p:txEl>
                                              <p:pRg st="1" end="1"/>
                                            </p:txEl>
                                          </p:spTgt>
                                        </p:tgtEl>
                                        <p:attrNameLst>
                                          <p:attrName>style.visibility</p:attrName>
                                        </p:attrNameLst>
                                      </p:cBhvr>
                                      <p:to>
                                        <p:strVal val="visible"/>
                                      </p:to>
                                    </p:set>
                                    <p:animEffect transition="in" filter="fade">
                                      <p:cBhvr>
                                        <p:cTn id="17" dur="500"/>
                                        <p:tgtEl>
                                          <p:spTgt spid="1228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2883">
                                            <p:txEl>
                                              <p:pRg st="2" end="2"/>
                                            </p:txEl>
                                          </p:spTgt>
                                        </p:tgtEl>
                                        <p:attrNameLst>
                                          <p:attrName>style.visibility</p:attrName>
                                        </p:attrNameLst>
                                      </p:cBhvr>
                                      <p:to>
                                        <p:strVal val="visible"/>
                                      </p:to>
                                    </p:set>
                                    <p:animEffect transition="in" filter="fade">
                                      <p:cBhvr>
                                        <p:cTn id="22" dur="500"/>
                                        <p:tgtEl>
                                          <p:spTgt spid="1228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2883">
                                            <p:txEl>
                                              <p:pRg st="3" end="3"/>
                                            </p:txEl>
                                          </p:spTgt>
                                        </p:tgtEl>
                                        <p:attrNameLst>
                                          <p:attrName>style.visibility</p:attrName>
                                        </p:attrNameLst>
                                      </p:cBhvr>
                                      <p:to>
                                        <p:strVal val="visible"/>
                                      </p:to>
                                    </p:set>
                                    <p:animEffect transition="in" filter="fade">
                                      <p:cBhvr>
                                        <p:cTn id="27" dur="500"/>
                                        <p:tgtEl>
                                          <p:spTgt spid="1228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2883">
                                            <p:txEl>
                                              <p:pRg st="4" end="4"/>
                                            </p:txEl>
                                          </p:spTgt>
                                        </p:tgtEl>
                                        <p:attrNameLst>
                                          <p:attrName>style.visibility</p:attrName>
                                        </p:attrNameLst>
                                      </p:cBhvr>
                                      <p:to>
                                        <p:strVal val="visible"/>
                                      </p:to>
                                    </p:set>
                                    <p:animEffect transition="in" filter="fade">
                                      <p:cBhvr>
                                        <p:cTn id="32" dur="500"/>
                                        <p:tgtEl>
                                          <p:spTgt spid="1228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77500" lnSpcReduction="20000"/>
          </a:bodyPr>
          <a:lstStyle/>
          <a:p>
            <a:r>
              <a:rPr lang="zh-CN" altLang="en-US" smtClean="0"/>
              <a:t>策略</a:t>
            </a:r>
            <a:endParaRPr lang="zh-CN" altLang="en-US" smtClean="0"/>
          </a:p>
          <a:p>
            <a:pPr lvl="1"/>
            <a:r>
              <a:rPr lang="zh-CN" altLang="en-US" smtClean="0"/>
              <a:t>明确在安全领域的范围内，什么操作是明确允许的，什么操作是明确不允许的。</a:t>
            </a:r>
            <a:endParaRPr lang="zh-CN" altLang="en-US" smtClean="0"/>
          </a:p>
          <a:p>
            <a:r>
              <a:rPr lang="zh-CN" altLang="en-US" smtClean="0"/>
              <a:t>防护</a:t>
            </a:r>
            <a:endParaRPr lang="zh-CN" altLang="en-US" smtClean="0"/>
          </a:p>
          <a:p>
            <a:pPr lvl="1"/>
            <a:r>
              <a:rPr lang="zh-CN" altLang="en-US" smtClean="0"/>
              <a:t>采用手段</a:t>
            </a:r>
            <a:r>
              <a:rPr lang="zh-CN" altLang="en-US"/>
              <a:t>保障信息的保密性、完整性、可用性、可控性和不可否认</a:t>
            </a:r>
            <a:r>
              <a:rPr lang="zh-CN" altLang="en-US" smtClean="0"/>
              <a:t>性</a:t>
            </a:r>
            <a:endParaRPr lang="zh-CN" altLang="en-US"/>
          </a:p>
          <a:p>
            <a:pPr lvl="1"/>
            <a:r>
              <a:rPr lang="zh-CN" altLang="en-US" smtClean="0"/>
              <a:t>系统安全防护、网络安全防护、信息安全防护 </a:t>
            </a:r>
            <a:endParaRPr lang="en-US" altLang="zh-CN" smtClean="0"/>
          </a:p>
          <a:p>
            <a:r>
              <a:rPr lang="zh-CN" altLang="en-US" smtClean="0"/>
              <a:t>检测 </a:t>
            </a:r>
            <a:endParaRPr lang="zh-CN" altLang="en-US" smtClean="0"/>
          </a:p>
          <a:p>
            <a:pPr lvl="1"/>
            <a:r>
              <a:rPr lang="zh-CN" altLang="en-US" smtClean="0"/>
              <a:t>不断地检测和监控网络及系统，来发现新的威胁和弱点</a:t>
            </a:r>
            <a:endParaRPr lang="en-US" altLang="zh-CN" smtClean="0"/>
          </a:p>
          <a:p>
            <a:pPr lvl="1"/>
            <a:r>
              <a:rPr lang="zh-CN" altLang="en-US" smtClean="0"/>
              <a:t>是</a:t>
            </a:r>
            <a:r>
              <a:rPr lang="zh-CN" altLang="en-US"/>
              <a:t>动态响应和加强防护的</a:t>
            </a:r>
            <a:r>
              <a:rPr lang="zh-CN" altLang="en-US" smtClean="0"/>
              <a:t>依据</a:t>
            </a:r>
            <a:endParaRPr lang="zh-CN" altLang="en-US" smtClean="0"/>
          </a:p>
          <a:p>
            <a:r>
              <a:rPr lang="zh-CN" altLang="en-US" smtClean="0"/>
              <a:t>响应 </a:t>
            </a:r>
            <a:endParaRPr lang="zh-CN" altLang="en-US" smtClean="0"/>
          </a:p>
          <a:p>
            <a:pPr lvl="1"/>
            <a:r>
              <a:rPr lang="zh-CN" altLang="en-US"/>
              <a:t>对危及安全的事件、行为、过程及时做出响应处理</a:t>
            </a:r>
            <a:r>
              <a:rPr lang="zh-CN" altLang="en-US" smtClean="0"/>
              <a:t>，避免危害进一步</a:t>
            </a:r>
            <a:r>
              <a:rPr lang="zh-CN" altLang="en-US"/>
              <a:t>蔓延</a:t>
            </a:r>
            <a:r>
              <a:rPr lang="zh-CN" altLang="en-US" smtClean="0"/>
              <a:t>扩大</a:t>
            </a:r>
            <a:endParaRPr lang="en-US" altLang="zh-CN" smtClean="0"/>
          </a:p>
          <a:p>
            <a:pPr lvl="1"/>
            <a:r>
              <a:rPr lang="zh-CN" altLang="en-US" smtClean="0"/>
              <a:t>力求把系统调整到安全状态，或使系统提供正常的服务</a:t>
            </a:r>
            <a:endParaRPr lang="zh-CN" altLang="en-US"/>
          </a:p>
        </p:txBody>
      </p:sp>
      <p:sp>
        <p:nvSpPr>
          <p:cNvPr id="129026" name="Rectangle 2"/>
          <p:cNvSpPr>
            <a:spLocks noGrp="1" noChangeArrowheads="1"/>
          </p:cNvSpPr>
          <p:nvPr>
            <p:ph type="title"/>
          </p:nvPr>
        </p:nvSpPr>
        <p:spPr/>
        <p:txBody>
          <a:bodyPr/>
          <a:lstStyle/>
          <a:p>
            <a:r>
              <a:rPr lang="en-US" altLang="zh-CN" smtClean="0"/>
              <a:t>P</a:t>
            </a:r>
            <a:r>
              <a:rPr lang="en-US" altLang="zh-CN" baseline="30000" smtClean="0"/>
              <a:t>2</a:t>
            </a:r>
            <a:r>
              <a:rPr lang="en-US" altLang="zh-CN" smtClean="0"/>
              <a:t>DR</a:t>
            </a:r>
            <a:r>
              <a:rPr lang="zh-CN" altLang="en-US" smtClean="0"/>
              <a:t>安全模型</a:t>
            </a:r>
            <a:endParaRPr lang="zh-CN" altLang="en-US"/>
          </a:p>
        </p:txBody>
      </p:sp>
    </p:spTree>
  </p:cSld>
  <p:clrMapOvr>
    <a:masterClrMapping/>
  </p:clrMapOvr>
  <p:transition spd="slow">
    <p:pull/>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ltLang="zh-CN" smtClean="0"/>
              <a:t>PDRR</a:t>
            </a:r>
            <a:r>
              <a:rPr lang="zh-CN" altLang="en-US" smtClean="0"/>
              <a:t>保障体系</a:t>
            </a:r>
            <a:endParaRPr lang="zh-CN" altLang="en-US"/>
          </a:p>
        </p:txBody>
      </p:sp>
      <p:pic>
        <p:nvPicPr>
          <p:cNvPr id="12" name="内容占位符 11"/>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11560" y="2708920"/>
            <a:ext cx="7903845" cy="2088232"/>
          </a:xfrm>
          <a:prstGeom prst="rect">
            <a:avLst/>
          </a:prstGeom>
        </p:spPr>
      </p:pic>
    </p:spTree>
  </p:cSld>
  <p:clrMapOvr>
    <a:masterClrMapping/>
  </p:clrMapOvr>
  <p:transition spd="slow">
    <p:pull/>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body" idx="1"/>
          </p:nvPr>
        </p:nvSpPr>
        <p:spPr/>
        <p:txBody>
          <a:bodyPr/>
          <a:lstStyle/>
          <a:p>
            <a:r>
              <a:rPr lang="en-US" altLang="zh-CN" smtClean="0"/>
              <a:t>DR</a:t>
            </a:r>
            <a:r>
              <a:rPr lang="zh-CN" altLang="en-US" smtClean="0"/>
              <a:t>模型不能描述网络安全的动态螺旋上升过程。</a:t>
            </a:r>
            <a:endParaRPr lang="en-US" altLang="zh-CN" smtClean="0"/>
          </a:p>
          <a:p>
            <a:r>
              <a:rPr lang="zh-CN" altLang="en-US" smtClean="0"/>
              <a:t>网络安全</a:t>
            </a:r>
            <a:r>
              <a:rPr lang="en-US" altLang="zh-CN" smtClean="0"/>
              <a:t>=</a:t>
            </a:r>
            <a:r>
              <a:rPr lang="zh-CN" altLang="en-US" smtClean="0"/>
              <a:t>风险分析</a:t>
            </a:r>
            <a:r>
              <a:rPr lang="en-US" altLang="zh-CN" smtClean="0"/>
              <a:t>+</a:t>
            </a:r>
            <a:r>
              <a:rPr lang="zh-CN" altLang="en-US" smtClean="0"/>
              <a:t>制定策略</a:t>
            </a:r>
            <a:r>
              <a:rPr lang="en-US" altLang="zh-CN" smtClean="0"/>
              <a:t>+</a:t>
            </a:r>
            <a:r>
              <a:rPr lang="zh-CN" altLang="en-US" smtClean="0"/>
              <a:t>防御系统</a:t>
            </a:r>
            <a:r>
              <a:rPr lang="en-US" altLang="zh-CN" smtClean="0"/>
              <a:t>+</a:t>
            </a:r>
            <a:r>
              <a:rPr lang="zh-CN" altLang="en-US" smtClean="0"/>
              <a:t>实时检测</a:t>
            </a:r>
            <a:r>
              <a:rPr lang="en-US" altLang="zh-CN" smtClean="0"/>
              <a:t>+</a:t>
            </a:r>
            <a:r>
              <a:rPr lang="zh-CN" altLang="en-US" smtClean="0"/>
              <a:t>实时响应</a:t>
            </a:r>
            <a:r>
              <a:rPr lang="en-US" altLang="zh-CN" smtClean="0"/>
              <a:t>+</a:t>
            </a:r>
            <a:r>
              <a:rPr lang="zh-CN" altLang="en-US" smtClean="0"/>
              <a:t>灾难恢复</a:t>
            </a:r>
            <a:endParaRPr lang="en-US" altLang="zh-CN" smtClean="0"/>
          </a:p>
          <a:p>
            <a:endParaRPr lang="zh-CN" altLang="en-US"/>
          </a:p>
        </p:txBody>
      </p:sp>
      <p:sp>
        <p:nvSpPr>
          <p:cNvPr id="130050" name="Rectangle 2"/>
          <p:cNvSpPr>
            <a:spLocks noGrp="1" noChangeArrowheads="1"/>
          </p:cNvSpPr>
          <p:nvPr>
            <p:ph type="title"/>
          </p:nvPr>
        </p:nvSpPr>
        <p:spPr/>
        <p:txBody>
          <a:bodyPr/>
          <a:lstStyle/>
          <a:p>
            <a:r>
              <a:rPr lang="zh-CN" altLang="en-US" smtClean="0"/>
              <a:t>全网动态安全体系</a:t>
            </a:r>
            <a:r>
              <a:rPr lang="en-US" altLang="zh-CN" smtClean="0"/>
              <a:t>APPDRR</a:t>
            </a:r>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696" y="3574814"/>
            <a:ext cx="4968552" cy="3283185"/>
          </a:xfrm>
          <a:prstGeom prst="rect">
            <a:avLst/>
          </a:prstGeom>
        </p:spPr>
      </p:pic>
    </p:spTree>
  </p:cSld>
  <p:clrMapOvr>
    <a:masterClrMapping/>
  </p:clrMapOvr>
  <p:transition spd="slow">
    <p:pull/>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type="body" idx="1"/>
          </p:nvPr>
        </p:nvSpPr>
        <p:spPr/>
        <p:txBody>
          <a:bodyPr/>
          <a:lstStyle/>
          <a:p>
            <a:r>
              <a:rPr lang="zh-CN" altLang="en-US" smtClean="0"/>
              <a:t>核心思想：</a:t>
            </a:r>
            <a:endParaRPr lang="en-US" altLang="zh-CN" smtClean="0"/>
          </a:p>
          <a:p>
            <a:pPr lvl="1"/>
            <a:r>
              <a:rPr lang="zh-CN" altLang="en-US" smtClean="0"/>
              <a:t>对系统或者数据的</a:t>
            </a:r>
            <a:r>
              <a:rPr lang="en-US" altLang="zh-CN" smtClean="0"/>
              <a:t>4</a:t>
            </a:r>
            <a:r>
              <a:rPr lang="zh-CN" altLang="en-US" smtClean="0"/>
              <a:t>个方面的要求：保护（</a:t>
            </a:r>
            <a:r>
              <a:rPr lang="en-US" altLang="zh-CN" smtClean="0"/>
              <a:t>Protect</a:t>
            </a:r>
            <a:r>
              <a:rPr lang="zh-CN" altLang="en-US" smtClean="0"/>
              <a:t>），检测（</a:t>
            </a:r>
            <a:r>
              <a:rPr lang="en-US" altLang="zh-CN" smtClean="0"/>
              <a:t>Detect</a:t>
            </a:r>
            <a:r>
              <a:rPr lang="zh-CN" altLang="en-US" smtClean="0"/>
              <a:t>），反应（</a:t>
            </a:r>
            <a:r>
              <a:rPr lang="en-US" altLang="zh-CN" smtClean="0"/>
              <a:t>React</a:t>
            </a:r>
            <a:r>
              <a:rPr lang="zh-CN" altLang="en-US" smtClean="0"/>
              <a:t>）和恢复（</a:t>
            </a:r>
            <a:r>
              <a:rPr lang="en-US" altLang="zh-CN" smtClean="0"/>
              <a:t>Restore</a:t>
            </a:r>
            <a:r>
              <a:rPr lang="zh-CN" altLang="en-US" smtClean="0"/>
              <a:t>）</a:t>
            </a:r>
            <a:endParaRPr lang="zh-CN" altLang="en-US"/>
          </a:p>
        </p:txBody>
      </p:sp>
      <p:sp>
        <p:nvSpPr>
          <p:cNvPr id="133122" name="Rectangle 2"/>
          <p:cNvSpPr>
            <a:spLocks noGrp="1" noChangeArrowheads="1"/>
          </p:cNvSpPr>
          <p:nvPr>
            <p:ph type="title"/>
          </p:nvPr>
        </p:nvSpPr>
        <p:spPr/>
        <p:txBody>
          <a:bodyPr/>
          <a:lstStyle/>
          <a:p>
            <a:r>
              <a:rPr lang="en-US" altLang="zh-CN" smtClean="0"/>
              <a:t>IA</a:t>
            </a:r>
            <a:r>
              <a:rPr lang="zh-CN" altLang="en-US" smtClean="0"/>
              <a:t>信息保障</a:t>
            </a:r>
            <a:endParaRPr lang="zh-CN" altLang="en-US"/>
          </a:p>
        </p:txBody>
      </p:sp>
      <p:pic>
        <p:nvPicPr>
          <p:cNvPr id="1331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9544" y="4072128"/>
            <a:ext cx="3744912"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p:txBody>
          <a:bodyPr/>
          <a:lstStyle/>
          <a:p>
            <a:pPr eaLnBrk="1" hangingPunct="1"/>
            <a:r>
              <a:rPr lang="zh-CN" altLang="en-US" smtClean="0"/>
              <a:t>以通信和计算机为技术基础，以数字化和网络化为技术特点的信息处理方式。</a:t>
            </a:r>
            <a:endParaRPr lang="en-US" altLang="zh-CN" smtClean="0"/>
          </a:p>
          <a:p>
            <a:pPr eaLnBrk="1" hangingPunct="1"/>
            <a:r>
              <a:rPr lang="zh-CN" altLang="en-US" smtClean="0"/>
              <a:t>有别于传统的信息获取、存储、传输、交换、处理、使用，给现代社会的正常发展带来了前所未有的机遇和风险。</a:t>
            </a:r>
            <a:endParaRPr lang="zh-CN" altLang="en-US" smtClean="0"/>
          </a:p>
        </p:txBody>
      </p:sp>
      <p:sp>
        <p:nvSpPr>
          <p:cNvPr id="53250" name="Rectangle 2"/>
          <p:cNvSpPr>
            <a:spLocks noGrp="1" noChangeArrowheads="1"/>
          </p:cNvSpPr>
          <p:nvPr>
            <p:ph type="title"/>
          </p:nvPr>
        </p:nvSpPr>
        <p:spPr/>
        <p:txBody>
          <a:bodyPr/>
          <a:lstStyle/>
          <a:p>
            <a:pPr eaLnBrk="1" fontAlgn="auto" hangingPunct="1">
              <a:spcAft>
                <a:spcPts val="0"/>
              </a:spcAft>
              <a:defRPr/>
            </a:pPr>
            <a:r>
              <a:rPr lang="zh-CN" altLang="en-US" smtClean="0"/>
              <a:t>信息化</a:t>
            </a:r>
            <a:endParaRPr lang="zh-CN" altLang="en-US"/>
          </a:p>
        </p:txBody>
      </p:sp>
      <p:sp>
        <p:nvSpPr>
          <p:cNvPr id="20483" name="页脚占位符 4"/>
          <p:cNvSpPr>
            <a:spLocks noGrp="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1000" smtClean="0"/>
              <a:t>Copyright©</a:t>
            </a:r>
            <a:r>
              <a:rPr kumimoji="0" lang="zh-CN" altLang="en-US" sz="1000" smtClean="0"/>
              <a:t>电子科技大学计算机学院</a:t>
            </a:r>
            <a:endParaRPr kumimoji="0" lang="zh-CN" altLang="en-US" sz="1000" smtClean="0"/>
          </a:p>
        </p:txBody>
      </p:sp>
      <p:sp>
        <p:nvSpPr>
          <p:cNvPr id="20484"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11B0ABA-4057-4E14-BD1D-37566912687B}" type="slidenum">
              <a:rPr kumimoji="0" lang="zh-CN" altLang="en-US" sz="1000" smtClean="0"/>
            </a:fld>
            <a:endParaRPr kumimoji="0" lang="en-US" altLang="zh-CN" sz="1000" smtClean="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11760" y="3974348"/>
            <a:ext cx="3888432" cy="2436838"/>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idx="1"/>
          </p:nvPr>
        </p:nvSpPr>
        <p:spPr/>
        <p:txBody>
          <a:bodyPr>
            <a:normAutofit fontScale="92500" lnSpcReduction="10000"/>
          </a:bodyPr>
          <a:lstStyle/>
          <a:p>
            <a:pPr marL="365760" indent="-255905" eaLnBrk="1" fontAlgn="auto" hangingPunct="1">
              <a:spcAft>
                <a:spcPts val="0"/>
              </a:spcAft>
              <a:buFont typeface="Wingdings 3" panose="05040102010807070707"/>
              <a:buChar char=""/>
              <a:defRPr/>
            </a:pPr>
            <a:r>
              <a:rPr lang="zh-CN" altLang="en-US" smtClean="0"/>
              <a:t>信息技术（</a:t>
            </a:r>
            <a:r>
              <a:rPr lang="en-US" altLang="zh-CN" smtClean="0"/>
              <a:t>IT</a:t>
            </a:r>
            <a:r>
              <a:rPr lang="zh-CN" altLang="en-US" smtClean="0"/>
              <a:t>：</a:t>
            </a:r>
            <a:r>
              <a:rPr lang="en-US" altLang="zh-CN" smtClean="0"/>
              <a:t>Information Technology</a:t>
            </a:r>
            <a:r>
              <a:rPr lang="zh-CN" altLang="en-US" smtClean="0"/>
              <a:t>）的内涵</a:t>
            </a:r>
            <a:endParaRPr lang="zh-CN" altLang="en-US" smtClean="0"/>
          </a:p>
          <a:p>
            <a:pPr>
              <a:defRPr/>
            </a:pPr>
            <a:r>
              <a:rPr lang="en-US" altLang="zh-CN" smtClean="0"/>
              <a:t>IT</a:t>
            </a:r>
            <a:r>
              <a:rPr lang="zh-CN" altLang="en-US" smtClean="0"/>
              <a:t>＝</a:t>
            </a:r>
            <a:r>
              <a:rPr lang="en-US" altLang="zh-CN" smtClean="0"/>
              <a:t>Computer</a:t>
            </a:r>
            <a:r>
              <a:rPr lang="zh-CN" altLang="en-US" smtClean="0"/>
              <a:t>＋</a:t>
            </a:r>
            <a:r>
              <a:rPr lang="en-US" altLang="zh-CN" smtClean="0"/>
              <a:t>Communication</a:t>
            </a:r>
            <a:r>
              <a:rPr lang="zh-CN" altLang="en-US" smtClean="0"/>
              <a:t>＋</a:t>
            </a:r>
            <a:r>
              <a:rPr lang="en-US" altLang="zh-CN" smtClean="0"/>
              <a:t>Control</a:t>
            </a:r>
            <a:endParaRPr lang="en-US" altLang="zh-CN" smtClean="0"/>
          </a:p>
          <a:p>
            <a:pPr>
              <a:defRPr/>
            </a:pPr>
            <a:endParaRPr lang="en-US" altLang="zh-CN" smtClean="0"/>
          </a:p>
          <a:p>
            <a:pPr>
              <a:defRPr/>
            </a:pPr>
            <a:endParaRPr lang="zh-CN" altLang="en-US" smtClean="0"/>
          </a:p>
          <a:p>
            <a:pPr marL="365760" indent="-255905" eaLnBrk="1" fontAlgn="auto" hangingPunct="1">
              <a:spcAft>
                <a:spcPts val="0"/>
              </a:spcAft>
              <a:buFont typeface="Wingdings 3" panose="05040102010807070707"/>
              <a:buChar char=""/>
              <a:defRPr/>
            </a:pPr>
            <a:endParaRPr lang="zh-CN" altLang="en-US" smtClean="0"/>
          </a:p>
          <a:p>
            <a:pPr marL="365760" indent="-255905" eaLnBrk="1" fontAlgn="auto" hangingPunct="1">
              <a:spcAft>
                <a:spcPts val="0"/>
              </a:spcAft>
              <a:buFont typeface="Wingdings 3" panose="05040102010807070707"/>
              <a:buChar char=""/>
              <a:defRPr/>
            </a:pPr>
            <a:endParaRPr lang="zh-CN" altLang="en-US" smtClean="0"/>
          </a:p>
          <a:p>
            <a:pPr marL="365760" indent="-255905" eaLnBrk="1" fontAlgn="auto" hangingPunct="1">
              <a:spcAft>
                <a:spcPts val="0"/>
              </a:spcAft>
              <a:buFont typeface="Wingdings 3" panose="05040102010807070707"/>
              <a:buChar char=""/>
              <a:defRPr/>
            </a:pPr>
            <a:endParaRPr lang="zh-CN" altLang="en-US" smtClean="0"/>
          </a:p>
          <a:p>
            <a:pPr marL="365760" indent="-255905" eaLnBrk="1" fontAlgn="auto" hangingPunct="1">
              <a:spcAft>
                <a:spcPts val="0"/>
              </a:spcAft>
              <a:buFont typeface="Wingdings 3" panose="05040102010807070707"/>
              <a:buChar char=""/>
              <a:defRPr/>
            </a:pPr>
            <a:r>
              <a:rPr lang="en-US" altLang="zh-CN" smtClean="0"/>
              <a:t> </a:t>
            </a:r>
            <a:endParaRPr lang="zh-CN" altLang="en-US" smtClean="0"/>
          </a:p>
          <a:p>
            <a:pPr marL="365760" indent="-255905" eaLnBrk="1" fontAlgn="auto" hangingPunct="1">
              <a:spcAft>
                <a:spcPts val="0"/>
              </a:spcAft>
              <a:buFont typeface="Wingdings 3" panose="05040102010807070707"/>
              <a:buChar char=""/>
              <a:defRPr/>
            </a:pPr>
            <a:endParaRPr lang="zh-CN" altLang="en-US" smtClean="0"/>
          </a:p>
          <a:p>
            <a:pPr marL="365760" indent="-255905" eaLnBrk="1" fontAlgn="auto" hangingPunct="1">
              <a:spcAft>
                <a:spcPts val="0"/>
              </a:spcAft>
              <a:buFont typeface="Wingdings 3" panose="05040102010807070707"/>
              <a:buChar char=""/>
              <a:defRPr/>
            </a:pPr>
            <a:endParaRPr lang="en-US" altLang="zh-CN" smtClean="0"/>
          </a:p>
          <a:p>
            <a:pPr marL="365760" indent="-255905" eaLnBrk="1" fontAlgn="auto" hangingPunct="1">
              <a:spcAft>
                <a:spcPts val="0"/>
              </a:spcAft>
              <a:buFont typeface="Wingdings 3" panose="05040102010807070707"/>
              <a:buChar char=""/>
              <a:defRPr/>
            </a:pPr>
            <a:endParaRPr lang="en-US" altLang="zh-CN" smtClean="0"/>
          </a:p>
          <a:p>
            <a:pPr marL="365760" indent="-255905" eaLnBrk="1" fontAlgn="auto" hangingPunct="1">
              <a:spcAft>
                <a:spcPts val="0"/>
              </a:spcAft>
              <a:buFont typeface="Wingdings 3" panose="05040102010807070707"/>
              <a:buChar char=""/>
              <a:defRPr/>
            </a:pPr>
            <a:endParaRPr lang="en-US" altLang="zh-CN" smtClean="0"/>
          </a:p>
          <a:p>
            <a:pPr marL="365760" indent="-255905" eaLnBrk="1" fontAlgn="auto" hangingPunct="1">
              <a:spcAft>
                <a:spcPts val="0"/>
              </a:spcAft>
              <a:buFont typeface="Wingdings 3" panose="05040102010807070707"/>
              <a:buChar char=""/>
              <a:defRPr/>
            </a:pPr>
            <a:endParaRPr lang="en-US" altLang="zh-CN" smtClean="0"/>
          </a:p>
        </p:txBody>
      </p:sp>
      <p:sp>
        <p:nvSpPr>
          <p:cNvPr id="493584" name="Rectangle 16"/>
          <p:cNvSpPr>
            <a:spLocks noGrp="1" noChangeArrowheads="1"/>
          </p:cNvSpPr>
          <p:nvPr>
            <p:ph type="title"/>
          </p:nvPr>
        </p:nvSpPr>
        <p:spPr/>
        <p:txBody>
          <a:bodyPr/>
          <a:lstStyle/>
          <a:p>
            <a:pPr eaLnBrk="1" fontAlgn="auto" hangingPunct="1">
              <a:spcAft>
                <a:spcPts val="0"/>
              </a:spcAft>
              <a:defRPr/>
            </a:pPr>
            <a:r>
              <a:rPr lang="zh-CN" altLang="en-US" smtClean="0"/>
              <a:t>信息技术</a:t>
            </a:r>
            <a:endParaRPr lang="zh-CN" altLang="en-US"/>
          </a:p>
        </p:txBody>
      </p:sp>
      <p:sp>
        <p:nvSpPr>
          <p:cNvPr id="21507" name="日期占位符 3"/>
          <p:cNvSpPr>
            <a:spLocks noGrp="1"/>
          </p:cNvSpPr>
          <p:nvPr>
            <p:ph type="dt" sz="half" idx="4294967295"/>
          </p:nvPr>
        </p:nvSpPr>
        <p:spPr bwMode="auto">
          <a:xfrm>
            <a:off x="5129336" y="6407944"/>
            <a:ext cx="1026840"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C97A734-CBDC-473B-99AE-394D74A26A8F}" type="datetime1">
              <a:rPr kumimoji="0" lang="zh-CN" altLang="en-US" sz="1000" smtClean="0"/>
            </a:fld>
            <a:endParaRPr kumimoji="0" lang="en-US" altLang="zh-CN" sz="1000" smtClean="0"/>
          </a:p>
        </p:txBody>
      </p:sp>
      <p:grpSp>
        <p:nvGrpSpPr>
          <p:cNvPr id="21509" name="Group 3"/>
          <p:cNvGrpSpPr/>
          <p:nvPr/>
        </p:nvGrpSpPr>
        <p:grpSpPr bwMode="auto">
          <a:xfrm>
            <a:off x="539750" y="3336943"/>
            <a:ext cx="8280400" cy="2663825"/>
            <a:chOff x="340" y="1797"/>
            <a:chExt cx="5216" cy="1678"/>
          </a:xfrm>
        </p:grpSpPr>
        <p:sp>
          <p:nvSpPr>
            <p:cNvPr id="21510" name="Rectangle 4"/>
            <p:cNvSpPr>
              <a:spLocks noChangeArrowheads="1"/>
            </p:cNvSpPr>
            <p:nvPr/>
          </p:nvSpPr>
          <p:spPr bwMode="auto">
            <a:xfrm>
              <a:off x="385" y="1797"/>
              <a:ext cx="1542" cy="454"/>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信息传递</a:t>
              </a:r>
              <a:endParaRPr lang="zh-CN" altLang="en-US" b="1">
                <a:solidFill>
                  <a:schemeClr val="bg1"/>
                </a:solidFill>
              </a:endParaRPr>
            </a:p>
            <a:p>
              <a:pPr algn="ctr"/>
              <a:r>
                <a:rPr lang="zh-CN" altLang="en-US" b="1">
                  <a:solidFill>
                    <a:schemeClr val="bg1"/>
                  </a:solidFill>
                </a:rPr>
                <a:t>（通信）</a:t>
              </a:r>
              <a:endParaRPr lang="zh-CN" altLang="en-US" b="1">
                <a:solidFill>
                  <a:schemeClr val="bg1"/>
                </a:solidFill>
              </a:endParaRPr>
            </a:p>
          </p:txBody>
        </p:sp>
        <p:sp>
          <p:nvSpPr>
            <p:cNvPr id="21511" name="Rectangle 5"/>
            <p:cNvSpPr>
              <a:spLocks noChangeArrowheads="1"/>
            </p:cNvSpPr>
            <p:nvPr/>
          </p:nvSpPr>
          <p:spPr bwMode="auto">
            <a:xfrm>
              <a:off x="2245" y="1842"/>
              <a:ext cx="1542" cy="454"/>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chemeClr val="bg1"/>
                  </a:solidFill>
                </a:rPr>
                <a:t>信息认知－</a:t>
              </a:r>
              <a:r>
                <a:rPr lang="en-US" altLang="zh-CN" sz="2000" b="1">
                  <a:solidFill>
                    <a:schemeClr val="bg1"/>
                  </a:solidFill>
                </a:rPr>
                <a:t>&gt;</a:t>
              </a:r>
              <a:r>
                <a:rPr lang="zh-CN" altLang="en-US" sz="2000" b="1">
                  <a:solidFill>
                    <a:schemeClr val="bg1"/>
                  </a:solidFill>
                </a:rPr>
                <a:t>信息再生</a:t>
              </a:r>
              <a:endParaRPr lang="zh-CN" altLang="en-US" sz="2000" b="1">
                <a:solidFill>
                  <a:schemeClr val="bg1"/>
                </a:solidFill>
              </a:endParaRPr>
            </a:p>
            <a:p>
              <a:pPr algn="ctr"/>
              <a:r>
                <a:rPr lang="zh-CN" altLang="en-US" sz="2000" b="1">
                  <a:solidFill>
                    <a:schemeClr val="bg1"/>
                  </a:solidFill>
                </a:rPr>
                <a:t>（计算机）</a:t>
              </a:r>
              <a:endParaRPr lang="zh-CN" altLang="en-US" sz="2000" b="1">
                <a:solidFill>
                  <a:schemeClr val="bg1"/>
                </a:solidFill>
              </a:endParaRPr>
            </a:p>
          </p:txBody>
        </p:sp>
        <p:sp>
          <p:nvSpPr>
            <p:cNvPr id="21512" name="Rectangle 6"/>
            <p:cNvSpPr>
              <a:spLocks noChangeArrowheads="1"/>
            </p:cNvSpPr>
            <p:nvPr/>
          </p:nvSpPr>
          <p:spPr bwMode="auto">
            <a:xfrm>
              <a:off x="4014" y="1842"/>
              <a:ext cx="1542" cy="454"/>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信息传递</a:t>
              </a:r>
              <a:endParaRPr lang="zh-CN" altLang="en-US" b="1">
                <a:solidFill>
                  <a:schemeClr val="bg1"/>
                </a:solidFill>
              </a:endParaRPr>
            </a:p>
            <a:p>
              <a:pPr algn="ctr"/>
              <a:r>
                <a:rPr lang="zh-CN" altLang="en-US" b="1">
                  <a:solidFill>
                    <a:schemeClr val="bg1"/>
                  </a:solidFill>
                </a:rPr>
                <a:t>（通信）</a:t>
              </a:r>
              <a:endParaRPr lang="zh-CN" altLang="en-US" b="1">
                <a:solidFill>
                  <a:schemeClr val="bg1"/>
                </a:solidFill>
              </a:endParaRPr>
            </a:p>
          </p:txBody>
        </p:sp>
        <p:sp>
          <p:nvSpPr>
            <p:cNvPr id="21513" name="Rectangle 7"/>
            <p:cNvSpPr>
              <a:spLocks noChangeArrowheads="1"/>
            </p:cNvSpPr>
            <p:nvPr/>
          </p:nvSpPr>
          <p:spPr bwMode="auto">
            <a:xfrm>
              <a:off x="4014" y="2976"/>
              <a:ext cx="1542" cy="454"/>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信息实效</a:t>
              </a:r>
              <a:endParaRPr lang="zh-CN" altLang="en-US" b="1">
                <a:solidFill>
                  <a:schemeClr val="bg1"/>
                </a:solidFill>
              </a:endParaRPr>
            </a:p>
            <a:p>
              <a:pPr algn="ctr"/>
              <a:r>
                <a:rPr lang="zh-CN" altLang="en-US" b="1">
                  <a:solidFill>
                    <a:schemeClr val="bg1"/>
                  </a:solidFill>
                </a:rPr>
                <a:t>（控制）</a:t>
              </a:r>
              <a:endParaRPr lang="zh-CN" altLang="en-US" b="1">
                <a:solidFill>
                  <a:schemeClr val="bg1"/>
                </a:solidFill>
              </a:endParaRPr>
            </a:p>
          </p:txBody>
        </p:sp>
        <p:sp>
          <p:nvSpPr>
            <p:cNvPr id="21514" name="Rectangle 8"/>
            <p:cNvSpPr>
              <a:spLocks noChangeArrowheads="1"/>
            </p:cNvSpPr>
            <p:nvPr/>
          </p:nvSpPr>
          <p:spPr bwMode="auto">
            <a:xfrm>
              <a:off x="340" y="2931"/>
              <a:ext cx="1542" cy="454"/>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信息获取</a:t>
              </a:r>
              <a:endParaRPr lang="zh-CN" altLang="en-US" b="1">
                <a:solidFill>
                  <a:schemeClr val="bg1"/>
                </a:solidFill>
              </a:endParaRPr>
            </a:p>
            <a:p>
              <a:pPr algn="ctr"/>
              <a:r>
                <a:rPr lang="zh-CN" altLang="en-US" b="1">
                  <a:solidFill>
                    <a:schemeClr val="bg1"/>
                  </a:solidFill>
                </a:rPr>
                <a:t>（感测）</a:t>
              </a:r>
              <a:endParaRPr lang="zh-CN" altLang="en-US" b="1">
                <a:solidFill>
                  <a:schemeClr val="bg1"/>
                </a:solidFill>
              </a:endParaRPr>
            </a:p>
          </p:txBody>
        </p:sp>
        <p:sp>
          <p:nvSpPr>
            <p:cNvPr id="21515" name="Oval 9"/>
            <p:cNvSpPr>
              <a:spLocks noChangeArrowheads="1"/>
            </p:cNvSpPr>
            <p:nvPr/>
          </p:nvSpPr>
          <p:spPr bwMode="auto">
            <a:xfrm>
              <a:off x="2154" y="2976"/>
              <a:ext cx="1588" cy="499"/>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外部世界</a:t>
              </a:r>
              <a:endParaRPr lang="zh-CN" altLang="en-US" b="1">
                <a:solidFill>
                  <a:schemeClr val="bg1"/>
                </a:solidFill>
              </a:endParaRPr>
            </a:p>
          </p:txBody>
        </p:sp>
        <p:sp>
          <p:nvSpPr>
            <p:cNvPr id="21516" name="Line 10"/>
            <p:cNvSpPr>
              <a:spLocks noChangeShapeType="1"/>
            </p:cNvSpPr>
            <p:nvPr/>
          </p:nvSpPr>
          <p:spPr bwMode="auto">
            <a:xfrm flipH="1">
              <a:off x="1882" y="3249"/>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7" name="Line 11"/>
            <p:cNvSpPr>
              <a:spLocks noChangeShapeType="1"/>
            </p:cNvSpPr>
            <p:nvPr/>
          </p:nvSpPr>
          <p:spPr bwMode="auto">
            <a:xfrm flipV="1">
              <a:off x="1111" y="2251"/>
              <a:ext cx="0" cy="6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8" name="Line 12"/>
            <p:cNvSpPr>
              <a:spLocks noChangeShapeType="1"/>
            </p:cNvSpPr>
            <p:nvPr/>
          </p:nvSpPr>
          <p:spPr bwMode="auto">
            <a:xfrm>
              <a:off x="1927" y="2024"/>
              <a:ext cx="31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9" name="Line 13"/>
            <p:cNvSpPr>
              <a:spLocks noChangeShapeType="1"/>
            </p:cNvSpPr>
            <p:nvPr/>
          </p:nvSpPr>
          <p:spPr bwMode="auto">
            <a:xfrm>
              <a:off x="3787" y="2069"/>
              <a:ext cx="22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0" name="Line 14"/>
            <p:cNvSpPr>
              <a:spLocks noChangeShapeType="1"/>
            </p:cNvSpPr>
            <p:nvPr/>
          </p:nvSpPr>
          <p:spPr bwMode="auto">
            <a:xfrm>
              <a:off x="4830" y="2296"/>
              <a:ext cx="0" cy="68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1" name="Line 15"/>
            <p:cNvSpPr>
              <a:spLocks noChangeShapeType="1"/>
            </p:cNvSpPr>
            <p:nvPr/>
          </p:nvSpPr>
          <p:spPr bwMode="auto">
            <a:xfrm flipH="1">
              <a:off x="3742" y="3203"/>
              <a:ext cx="27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t>信息系统</a:t>
            </a:r>
            <a:endParaRPr lang="zh-CN" altLang="en-US" smtClean="0"/>
          </a:p>
        </p:txBody>
      </p:sp>
      <p:sp>
        <p:nvSpPr>
          <p:cNvPr id="11267" name="内容占位符 2"/>
          <p:cNvSpPr>
            <a:spLocks noGrp="1"/>
          </p:cNvSpPr>
          <p:nvPr>
            <p:ph idx="1"/>
          </p:nvPr>
        </p:nvSpPr>
        <p:spPr/>
        <p:txBody>
          <a:bodyPr/>
          <a:lstStyle/>
          <a:p>
            <a:r>
              <a:rPr lang="zh-CN" altLang="zh-CN" smtClean="0"/>
              <a:t>为信息生命周期提供服务的各类软硬件资源的总称</a:t>
            </a:r>
            <a:endParaRPr lang="en-US" altLang="zh-CN" smtClean="0"/>
          </a:p>
          <a:p>
            <a:r>
              <a:rPr lang="zh-CN" altLang="en-US"/>
              <a:t>由</a:t>
            </a:r>
            <a:r>
              <a:rPr lang="zh-CN" altLang="en-US" smtClean="0"/>
              <a:t>计算机</a:t>
            </a:r>
            <a:r>
              <a:rPr lang="zh-CN" altLang="en-US"/>
              <a:t>软</a:t>
            </a:r>
            <a:r>
              <a:rPr lang="zh-CN" altLang="en-US" smtClean="0"/>
              <a:t>硬件</a:t>
            </a:r>
            <a:r>
              <a:rPr lang="zh-CN" altLang="en-US"/>
              <a:t>、网络和通讯设备</a:t>
            </a:r>
            <a:r>
              <a:rPr lang="zh-CN" altLang="en-US" smtClean="0"/>
              <a:t>、信息</a:t>
            </a:r>
            <a:r>
              <a:rPr lang="zh-CN" altLang="en-US"/>
              <a:t>资源、信息用户和规章制度组成的以处理信息流为目的的人机一体化系统。</a:t>
            </a:r>
            <a:endParaRPr lang="zh-CN" altLang="en-US" smtClean="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95736" y="4077072"/>
            <a:ext cx="4032448" cy="2529030"/>
          </a:xfrm>
          <a:prstGeom prst="rect">
            <a:avLst/>
          </a:prstGeom>
        </p:spPr>
      </p:pic>
    </p:spTree>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fontAlgn="auto" hangingPunct="1">
              <a:spcAft>
                <a:spcPts val="0"/>
              </a:spcAft>
              <a:defRPr/>
            </a:pPr>
            <a:r>
              <a:rPr lang="en-US" altLang="zh-CN" smtClean="0"/>
              <a:t>1.2 </a:t>
            </a:r>
            <a:r>
              <a:rPr lang="zh-CN" altLang="en-US" smtClean="0"/>
              <a:t>信息安全概况</a:t>
            </a:r>
            <a:endParaRPr lang="zh-CN" altLang="en-US"/>
          </a:p>
        </p:txBody>
      </p:sp>
      <p:sp>
        <p:nvSpPr>
          <p:cNvPr id="2" name="文本占位符 1"/>
          <p:cNvSpPr>
            <a:spLocks noGrp="1"/>
          </p:cNvSpPr>
          <p:nvPr>
            <p:ph type="body" idx="1"/>
          </p:nvPr>
        </p:nvSpPr>
        <p:spPr/>
        <p:txBody>
          <a:bodyPr/>
          <a:lstStyle/>
          <a:p>
            <a:endParaRPr lang="zh-CN" altLang="en-US"/>
          </a:p>
        </p:txBody>
      </p:sp>
      <p:sp>
        <p:nvSpPr>
          <p:cNvPr id="22532"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01CAD0B-52DE-4B5F-BEC0-BDC6471CC6EE}" type="slidenum">
              <a:rPr kumimoji="0" lang="en-US" altLang="zh-CN" sz="1000" smtClean="0">
                <a:solidFill>
                  <a:srgbClr val="FFFFFF"/>
                </a:solidFill>
              </a:rPr>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pPr marL="365760" indent="-255905" eaLnBrk="1" fontAlgn="auto" hangingPunct="1">
              <a:spcAft>
                <a:spcPts val="0"/>
              </a:spcAft>
              <a:buFont typeface="Wingdings 3" panose="05040102010807070707"/>
              <a:buChar char=""/>
              <a:defRPr/>
            </a:pPr>
            <a:r>
              <a:rPr lang="zh-CN" altLang="en-US" smtClean="0"/>
              <a:t>影响生存</a:t>
            </a:r>
            <a:r>
              <a:rPr lang="en-US" altLang="zh-CN" smtClean="0"/>
              <a:t>/</a:t>
            </a:r>
            <a:r>
              <a:rPr lang="zh-CN" altLang="en-US" smtClean="0"/>
              <a:t>活方式</a:t>
            </a:r>
            <a:endParaRPr lang="en-US" altLang="zh-CN" smtClean="0"/>
          </a:p>
          <a:p>
            <a:pPr marL="621665" lvl="1" eaLnBrk="1" fontAlgn="auto" hangingPunct="1">
              <a:spcBef>
                <a:spcPts val="325"/>
              </a:spcBef>
              <a:spcAft>
                <a:spcPts val="0"/>
              </a:spcAft>
              <a:buFont typeface="Verdana" panose="020B0604030504040204"/>
              <a:buChar char="◦"/>
              <a:defRPr/>
            </a:pPr>
            <a:r>
              <a:rPr lang="zh-CN" altLang="en-US" smtClean="0"/>
              <a:t>沟通</a:t>
            </a:r>
            <a:r>
              <a:rPr lang="en-US" altLang="zh-CN" smtClean="0"/>
              <a:t>/</a:t>
            </a:r>
            <a:r>
              <a:rPr lang="zh-CN" altLang="en-US" smtClean="0"/>
              <a:t>交流、工作</a:t>
            </a:r>
            <a:endParaRPr lang="en-US" altLang="zh-CN" smtClean="0"/>
          </a:p>
          <a:p>
            <a:pPr marL="621665" lvl="1" eaLnBrk="1" fontAlgn="auto" hangingPunct="1">
              <a:spcBef>
                <a:spcPts val="325"/>
              </a:spcBef>
              <a:spcAft>
                <a:spcPts val="0"/>
              </a:spcAft>
              <a:buFont typeface="Verdana" panose="020B0604030504040204"/>
              <a:buChar char="◦"/>
              <a:defRPr/>
            </a:pPr>
            <a:r>
              <a:rPr lang="zh-CN" altLang="en-US" smtClean="0"/>
              <a:t>学习</a:t>
            </a:r>
            <a:r>
              <a:rPr lang="en-US" altLang="zh-CN" smtClean="0"/>
              <a:t>/</a:t>
            </a:r>
            <a:r>
              <a:rPr lang="zh-CN" altLang="en-US" smtClean="0"/>
              <a:t>教育：多媒体教学、慕课（</a:t>
            </a:r>
            <a:r>
              <a:rPr lang="en-US" altLang="zh-CN" smtClean="0"/>
              <a:t>MOOC</a:t>
            </a:r>
            <a:r>
              <a:rPr lang="zh-CN" altLang="en-US" smtClean="0"/>
              <a:t>）、微课</a:t>
            </a:r>
            <a:endParaRPr lang="en-US" altLang="zh-CN" smtClean="0"/>
          </a:p>
          <a:p>
            <a:pPr marL="859790" lvl="2" eaLnBrk="1" fontAlgn="auto" hangingPunct="1">
              <a:spcAft>
                <a:spcPts val="0"/>
              </a:spcAft>
              <a:buFont typeface="Wingdings 2" panose="05020102010507070707"/>
              <a:buChar char=""/>
              <a:defRPr/>
            </a:pPr>
            <a:r>
              <a:rPr lang="en-US" altLang="zh-CN">
                <a:hlinkClick r:id="rId1"/>
              </a:rPr>
              <a:t>http://</a:t>
            </a:r>
            <a:r>
              <a:rPr lang="en-US" altLang="zh-CN" smtClean="0">
                <a:hlinkClick r:id="rId1"/>
              </a:rPr>
              <a:t>www.icourses.edu.cn/details/10614V003</a:t>
            </a:r>
            <a:r>
              <a:rPr lang="en-US" altLang="zh-CN" smtClean="0"/>
              <a:t>《</a:t>
            </a:r>
            <a:r>
              <a:rPr lang="zh-CN" altLang="en-US" smtClean="0"/>
              <a:t>网络时代的信息安全</a:t>
            </a:r>
            <a:r>
              <a:rPr lang="en-US" altLang="zh-CN" smtClean="0"/>
              <a:t>》</a:t>
            </a:r>
            <a:endParaRPr lang="en-US" altLang="zh-CN"/>
          </a:p>
          <a:p>
            <a:pPr marL="621665" lvl="1" eaLnBrk="1" fontAlgn="auto" hangingPunct="1">
              <a:spcBef>
                <a:spcPts val="325"/>
              </a:spcBef>
              <a:spcAft>
                <a:spcPts val="0"/>
              </a:spcAft>
              <a:buFont typeface="Verdana" panose="020B0604030504040204"/>
              <a:buChar char="◦"/>
              <a:defRPr/>
            </a:pPr>
            <a:r>
              <a:rPr lang="zh-CN" altLang="en-US" smtClean="0"/>
              <a:t>电子商务</a:t>
            </a:r>
            <a:r>
              <a:rPr lang="en-US" altLang="zh-CN" smtClean="0"/>
              <a:t>/</a:t>
            </a:r>
            <a:r>
              <a:rPr lang="zh-CN" altLang="en-US" smtClean="0"/>
              <a:t>政务</a:t>
            </a:r>
            <a:endParaRPr lang="en-US" altLang="zh-CN" smtClean="0"/>
          </a:p>
          <a:p>
            <a:pPr marL="621665" lvl="1" eaLnBrk="1" fontAlgn="auto" hangingPunct="1">
              <a:spcBef>
                <a:spcPts val="325"/>
              </a:spcBef>
              <a:spcAft>
                <a:spcPts val="0"/>
              </a:spcAft>
              <a:buFont typeface="Verdana" panose="020B0604030504040204"/>
              <a:buChar char="◦"/>
              <a:defRPr/>
            </a:pPr>
            <a:r>
              <a:rPr lang="zh-CN" altLang="en-US" smtClean="0"/>
              <a:t>信息对抗</a:t>
            </a:r>
            <a:r>
              <a:rPr lang="en-US" altLang="zh-CN" smtClean="0"/>
              <a:t>/</a:t>
            </a:r>
            <a:r>
              <a:rPr lang="zh-CN" altLang="en-US" smtClean="0"/>
              <a:t>信息战</a:t>
            </a:r>
            <a:endParaRPr lang="en-US" altLang="zh-CN" smtClean="0"/>
          </a:p>
          <a:p>
            <a:pPr>
              <a:defRPr/>
            </a:pPr>
            <a:r>
              <a:rPr lang="zh-CN" altLang="en-US"/>
              <a:t>人类的活动与信息、网络联系越来越紧密，虚拟世界已经和现实世界</a:t>
            </a:r>
            <a:r>
              <a:rPr lang="zh-CN" altLang="en-US" smtClean="0"/>
              <a:t>密不可分，构成网络空间</a:t>
            </a:r>
            <a:r>
              <a:rPr lang="en-US" altLang="zh-CN" smtClean="0"/>
              <a:t>cyber Space</a:t>
            </a:r>
            <a:endParaRPr lang="en-US" altLang="zh-CN" smtClean="0"/>
          </a:p>
          <a:p>
            <a:pPr>
              <a:defRPr/>
            </a:pPr>
            <a:r>
              <a:rPr lang="zh-CN" altLang="en-US" smtClean="0"/>
              <a:t>我们被绑架了：</a:t>
            </a:r>
            <a:r>
              <a:rPr lang="en-US" altLang="zh-CN" smtClean="0"/>
              <a:t>《</a:t>
            </a:r>
            <a:r>
              <a:rPr lang="zh-CN" altLang="en-US"/>
              <a:t>情网</a:t>
            </a:r>
            <a:r>
              <a:rPr lang="en-US" altLang="zh-CN"/>
              <a:t>》</a:t>
            </a:r>
            <a:r>
              <a:rPr lang="zh-CN" altLang="en-US"/>
              <a:t>张</a:t>
            </a:r>
            <a:r>
              <a:rPr lang="zh-CN" altLang="en-US" smtClean="0"/>
              <a:t>学友</a:t>
            </a:r>
            <a:endParaRPr lang="en-US" altLang="zh-CN" smtClean="0"/>
          </a:p>
          <a:p>
            <a:pPr lvl="1">
              <a:defRPr/>
            </a:pPr>
            <a:r>
              <a:rPr lang="zh-CN" altLang="en-US" smtClean="0"/>
              <a:t>“</a:t>
            </a:r>
            <a:r>
              <a:rPr lang="zh-CN" altLang="en-US"/>
              <a:t>而</a:t>
            </a:r>
            <a:r>
              <a:rPr lang="zh-CN" altLang="en-US" smtClean="0"/>
              <a:t>你是一张无边无际的网，轻易就把我困在网中央”</a:t>
            </a:r>
            <a:endParaRPr lang="en-US" altLang="zh-CN" smtClean="0"/>
          </a:p>
          <a:p>
            <a:pPr marL="365760" indent="-255905" eaLnBrk="1" fontAlgn="auto" hangingPunct="1">
              <a:spcAft>
                <a:spcPts val="0"/>
              </a:spcAft>
              <a:buFont typeface="Wingdings 3" panose="05040102010807070707"/>
              <a:buChar char=""/>
              <a:defRPr/>
            </a:pPr>
            <a:r>
              <a:rPr lang="zh-CN" altLang="en-US" smtClean="0"/>
              <a:t>互联网：信息技术的翅膀</a:t>
            </a:r>
            <a:endParaRPr lang="en-US" altLang="zh-CN" smtClean="0"/>
          </a:p>
        </p:txBody>
      </p:sp>
      <p:sp>
        <p:nvSpPr>
          <p:cNvPr id="4" name="标题 3"/>
          <p:cNvSpPr>
            <a:spLocks noGrp="1"/>
          </p:cNvSpPr>
          <p:nvPr>
            <p:ph type="title"/>
          </p:nvPr>
        </p:nvSpPr>
        <p:spPr/>
        <p:txBody>
          <a:bodyPr/>
          <a:lstStyle/>
          <a:p>
            <a:pPr eaLnBrk="1" fontAlgn="auto" hangingPunct="1">
              <a:spcAft>
                <a:spcPts val="0"/>
              </a:spcAft>
              <a:defRPr/>
            </a:pPr>
            <a:r>
              <a:rPr lang="zh-CN" altLang="en-US" smtClean="0"/>
              <a:t>信息技术之困</a:t>
            </a:r>
            <a:endParaRPr lang="zh-CN" altLang="en-US"/>
          </a:p>
        </p:txBody>
      </p:sp>
      <p:sp>
        <p:nvSpPr>
          <p:cNvPr id="23555" name="灯片编号占位符 2"/>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2430791-1199-4FAB-8CD4-0A049BC0415B}"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p:txBody>
          <a:bodyPr/>
          <a:lstStyle/>
          <a:p>
            <a:pPr eaLnBrk="1" hangingPunct="1"/>
            <a:r>
              <a:rPr lang="zh-CN" altLang="en-US" smtClean="0"/>
              <a:t>从某种意义上，</a:t>
            </a:r>
            <a:r>
              <a:rPr lang="en-US" altLang="zh-CN" smtClean="0"/>
              <a:t>Internet</a:t>
            </a:r>
            <a:r>
              <a:rPr lang="zh-CN" altLang="en-US" smtClean="0"/>
              <a:t>是美苏冷战的产物。</a:t>
            </a:r>
            <a:endParaRPr lang="en-US" altLang="zh-CN" smtClean="0"/>
          </a:p>
          <a:p>
            <a:pPr eaLnBrk="1" hangingPunct="1"/>
            <a:r>
              <a:rPr lang="en-US" altLang="zh-CN" smtClean="0"/>
              <a:t>20</a:t>
            </a:r>
            <a:r>
              <a:rPr lang="zh-CN" altLang="en-US" smtClean="0"/>
              <a:t>世纪</a:t>
            </a:r>
            <a:r>
              <a:rPr lang="en-US" altLang="zh-CN" smtClean="0"/>
              <a:t>60</a:t>
            </a:r>
            <a:r>
              <a:rPr lang="zh-CN" altLang="en-US" smtClean="0"/>
              <a:t>年代古巴核导弹危机发生，美和苏开始</a:t>
            </a:r>
            <a:r>
              <a:rPr lang="en-US" altLang="zh-CN" smtClean="0"/>
              <a:t>“</a:t>
            </a:r>
            <a:r>
              <a:rPr lang="zh-CN" altLang="en-US" smtClean="0"/>
              <a:t>实验室冷战</a:t>
            </a:r>
            <a:r>
              <a:rPr lang="en-US" altLang="zh-CN" smtClean="0"/>
              <a:t>”</a:t>
            </a:r>
            <a:r>
              <a:rPr lang="zh-CN" altLang="en-US" smtClean="0"/>
              <a:t>。拼军事之外，拼科技</a:t>
            </a:r>
            <a:r>
              <a:rPr lang="en-US" altLang="zh-CN" smtClean="0"/>
              <a:t>——</a:t>
            </a:r>
            <a:r>
              <a:rPr lang="zh-CN" altLang="en-US" smtClean="0"/>
              <a:t>计算机技术。</a:t>
            </a:r>
            <a:endParaRPr lang="en-US" altLang="zh-CN" smtClean="0"/>
          </a:p>
          <a:p>
            <a:pPr eaLnBrk="1" hangingPunct="1"/>
            <a:r>
              <a:rPr lang="en-US" altLang="zh-CN" smtClean="0"/>
              <a:t>60</a:t>
            </a:r>
            <a:r>
              <a:rPr lang="zh-CN" altLang="en-US" smtClean="0"/>
              <a:t>年代末，研究中心，商业性组织、大学，都有了最新技术的电脑设备。</a:t>
            </a:r>
            <a:endParaRPr lang="en-US" altLang="zh-CN" smtClean="0"/>
          </a:p>
        </p:txBody>
      </p:sp>
      <p:sp>
        <p:nvSpPr>
          <p:cNvPr id="10242" name="标题 1"/>
          <p:cNvSpPr>
            <a:spLocks noGrp="1"/>
          </p:cNvSpPr>
          <p:nvPr>
            <p:ph type="title"/>
          </p:nvPr>
        </p:nvSpPr>
        <p:spPr/>
        <p:txBody>
          <a:bodyPr/>
          <a:lstStyle/>
          <a:p>
            <a:pPr eaLnBrk="1" fontAlgn="auto" hangingPunct="1">
              <a:spcAft>
                <a:spcPts val="0"/>
              </a:spcAft>
              <a:defRPr/>
            </a:pPr>
            <a:r>
              <a:rPr lang="en-US" altLang="zh-CN" smtClean="0"/>
              <a:t>Internet</a:t>
            </a:r>
            <a:r>
              <a:rPr lang="zh-CN" altLang="en-US" smtClean="0"/>
              <a:t>前世</a:t>
            </a:r>
            <a:endParaRPr lang="zh-CN" altLang="en-US" smtClean="0"/>
          </a:p>
        </p:txBody>
      </p:sp>
      <p:sp>
        <p:nvSpPr>
          <p:cNvPr id="24579" name="灯片编号占位符 3"/>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E7513AF-ABFD-40D2-97AC-0651CCC4E4A1}"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本质上：网络上的信息安全。</a:t>
            </a:r>
            <a:endParaRPr lang="en-US" altLang="zh-CN" smtClean="0"/>
          </a:p>
          <a:p>
            <a:r>
              <a:rPr lang="zh-CN" altLang="en-US" smtClean="0"/>
              <a:t>信息安全的重要组成部分</a:t>
            </a:r>
            <a:endParaRPr lang="zh-CN" altLang="en-US" smtClean="0"/>
          </a:p>
          <a:p>
            <a:endParaRPr lang="zh-CN" altLang="en-US"/>
          </a:p>
        </p:txBody>
      </p:sp>
      <p:sp>
        <p:nvSpPr>
          <p:cNvPr id="3" name="标题 2"/>
          <p:cNvSpPr>
            <a:spLocks noGrp="1"/>
          </p:cNvSpPr>
          <p:nvPr>
            <p:ph type="title"/>
          </p:nvPr>
        </p:nvSpPr>
        <p:spPr/>
        <p:txBody>
          <a:bodyPr/>
          <a:lstStyle/>
          <a:p>
            <a:r>
              <a:rPr lang="zh-CN" altLang="en-US" smtClean="0"/>
              <a:t>网络安全</a:t>
            </a:r>
            <a:endParaRPr lang="zh-CN" altLang="en-US"/>
          </a:p>
        </p:txBody>
      </p:sp>
    </p:spTree>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10000"/>
          </a:bodyPr>
          <a:lstStyle/>
          <a:p>
            <a:pPr marL="365760" indent="-255905" eaLnBrk="1" fontAlgn="auto" hangingPunct="1">
              <a:spcAft>
                <a:spcPts val="0"/>
              </a:spcAft>
              <a:buFont typeface="Wingdings 3" panose="05040102010807070707"/>
              <a:buChar char=""/>
              <a:defRPr/>
            </a:pPr>
            <a:r>
              <a:rPr lang="zh-CN" altLang="en-US" smtClean="0"/>
              <a:t>计算机互联以共享数据的思想出现。</a:t>
            </a:r>
            <a:endParaRPr lang="en-US" altLang="zh-CN" smtClean="0"/>
          </a:p>
          <a:p>
            <a:pPr marL="365760" indent="-255905" eaLnBrk="1" fontAlgn="auto" hangingPunct="1">
              <a:spcAft>
                <a:spcPts val="0"/>
              </a:spcAft>
              <a:buFont typeface="Wingdings 3" panose="05040102010807070707"/>
              <a:buChar char=""/>
              <a:defRPr/>
            </a:pPr>
            <a:r>
              <a:rPr lang="zh-CN" altLang="en-US" smtClean="0"/>
              <a:t>美国国防部认为，仅有一个集中的军事指挥中心，当被摧毁，整个军事指挥将瘫痪，后果不堪设想</a:t>
            </a:r>
            <a:endParaRPr lang="en-US" altLang="zh-CN" smtClean="0"/>
          </a:p>
          <a:p>
            <a:pPr marL="365760" indent="-255905" eaLnBrk="1" fontAlgn="auto" hangingPunct="1">
              <a:spcAft>
                <a:spcPts val="0"/>
              </a:spcAft>
              <a:buFont typeface="Wingdings 3" panose="05040102010807070707"/>
              <a:buChar char=""/>
              <a:defRPr/>
            </a:pPr>
            <a:r>
              <a:rPr lang="en-US" altLang="zh-CN" smtClean="0"/>
              <a:t>1969</a:t>
            </a:r>
            <a:r>
              <a:rPr lang="zh-CN" altLang="en-US" smtClean="0"/>
              <a:t>年，美国国防部高级研究计划管理局</a:t>
            </a:r>
            <a:r>
              <a:rPr lang="en-US" altLang="zh-CN" smtClean="0"/>
              <a:t>ARPA</a:t>
            </a:r>
            <a:r>
              <a:rPr lang="zh-CN" altLang="en-US" smtClean="0"/>
              <a:t>开建</a:t>
            </a:r>
            <a:r>
              <a:rPr lang="en-US" altLang="zh-CN" smtClean="0"/>
              <a:t>ARPAnet</a:t>
            </a:r>
            <a:r>
              <a:rPr lang="zh-CN" altLang="en-US" smtClean="0"/>
              <a:t>，联接几个军事及研究用电脑主机，最初只联结</a:t>
            </a:r>
            <a:r>
              <a:rPr lang="en-US" altLang="zh-CN" smtClean="0"/>
              <a:t>4</a:t>
            </a:r>
            <a:r>
              <a:rPr lang="zh-CN" altLang="en-US" smtClean="0"/>
              <a:t>台主机。</a:t>
            </a:r>
            <a:endParaRPr lang="en-US" altLang="zh-CN" smtClean="0"/>
          </a:p>
          <a:p>
            <a:pPr marL="365760" indent="-255905" eaLnBrk="1" fontAlgn="auto" hangingPunct="1">
              <a:spcAft>
                <a:spcPts val="0"/>
              </a:spcAft>
              <a:buFont typeface="Wingdings 3" panose="05040102010807070707"/>
              <a:buChar char=""/>
              <a:defRPr/>
            </a:pPr>
            <a:r>
              <a:rPr lang="en-US" altLang="zh-CN" smtClean="0"/>
              <a:t>1983</a:t>
            </a:r>
            <a:r>
              <a:rPr lang="zh-CN" altLang="en-US" smtClean="0"/>
              <a:t>年，</a:t>
            </a:r>
            <a:r>
              <a:rPr lang="en-US" altLang="zh-CN" smtClean="0"/>
              <a:t>ARPA</a:t>
            </a:r>
            <a:r>
              <a:rPr lang="zh-CN" altLang="en-US" smtClean="0"/>
              <a:t>和</a:t>
            </a:r>
            <a:r>
              <a:rPr lang="zh-CN" altLang="en-US"/>
              <a:t>美国国防部通信局成功</a:t>
            </a:r>
            <a:r>
              <a:rPr lang="zh-CN" altLang="en-US" smtClean="0"/>
              <a:t>研制异构网络互联的</a:t>
            </a:r>
            <a:r>
              <a:rPr lang="en-US" altLang="zh-CN" smtClean="0"/>
              <a:t>TCP/IP</a:t>
            </a:r>
            <a:r>
              <a:rPr lang="zh-CN" altLang="en-US" smtClean="0"/>
              <a:t>协议，加利福尼亚伯克莱分校把该协议作为其</a:t>
            </a:r>
            <a:r>
              <a:rPr lang="en-US" altLang="zh-CN" smtClean="0"/>
              <a:t>BSD UNIX</a:t>
            </a:r>
            <a:r>
              <a:rPr lang="zh-CN" altLang="en-US" smtClean="0"/>
              <a:t>的一部分，使得该协议得以在社会上流行起来，从而诞生了真正的</a:t>
            </a:r>
            <a:r>
              <a:rPr lang="en-US" altLang="zh-CN" smtClean="0"/>
              <a:t>Internet</a:t>
            </a:r>
            <a:r>
              <a:rPr lang="zh-CN" altLang="en-US" smtClean="0"/>
              <a:t>。 </a:t>
            </a:r>
            <a:endParaRPr lang="en-US" altLang="zh-CN" smtClean="0"/>
          </a:p>
        </p:txBody>
      </p:sp>
      <p:sp>
        <p:nvSpPr>
          <p:cNvPr id="11266" name="标题 1"/>
          <p:cNvSpPr>
            <a:spLocks noGrp="1"/>
          </p:cNvSpPr>
          <p:nvPr>
            <p:ph type="title"/>
          </p:nvPr>
        </p:nvSpPr>
        <p:spPr/>
        <p:txBody>
          <a:bodyPr/>
          <a:lstStyle/>
          <a:p>
            <a:pPr eaLnBrk="1" fontAlgn="auto" hangingPunct="1">
              <a:spcAft>
                <a:spcPts val="0"/>
              </a:spcAft>
              <a:defRPr/>
            </a:pPr>
            <a:r>
              <a:rPr lang="en-US" altLang="zh-CN" smtClean="0"/>
              <a:t>Internet</a:t>
            </a:r>
            <a:r>
              <a:rPr lang="zh-CN" altLang="en-US" smtClean="0"/>
              <a:t>前世</a:t>
            </a:r>
            <a:endParaRPr lang="zh-CN" altLang="en-US" smtClean="0"/>
          </a:p>
        </p:txBody>
      </p:sp>
      <p:sp>
        <p:nvSpPr>
          <p:cNvPr id="25603" name="灯片编号占位符 3"/>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3CCAEEF-908D-4A6A-B400-E2BF944A78FB}"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normAutofit lnSpcReduction="10000"/>
          </a:bodyPr>
          <a:lstStyle/>
          <a:p>
            <a:pPr eaLnBrk="1" hangingPunct="1"/>
            <a:r>
              <a:rPr lang="zh-CN" altLang="en-US" smtClean="0"/>
              <a:t>旧时王谢堂前燕，飞入寻常百姓家</a:t>
            </a:r>
            <a:r>
              <a:rPr lang="en-US" altLang="zh-CN" smtClean="0"/>
              <a:t>——</a:t>
            </a:r>
            <a:r>
              <a:rPr lang="zh-CN" altLang="en-US" smtClean="0"/>
              <a:t>刘禹锡</a:t>
            </a:r>
            <a:r>
              <a:rPr lang="en-US" altLang="zh-CN" smtClean="0"/>
              <a:t>《</a:t>
            </a:r>
            <a:r>
              <a:rPr lang="zh-CN" altLang="en-US" smtClean="0"/>
              <a:t>乌衣巷</a:t>
            </a:r>
            <a:r>
              <a:rPr lang="en-US" altLang="zh-CN" smtClean="0"/>
              <a:t>》</a:t>
            </a:r>
            <a:endParaRPr lang="en-US" altLang="zh-CN" smtClean="0"/>
          </a:p>
          <a:p>
            <a:r>
              <a:rPr lang="en-US" altLang="zh-CN" smtClean="0"/>
              <a:t>Internet</a:t>
            </a:r>
            <a:r>
              <a:rPr lang="zh-CN" altLang="en-US"/>
              <a:t>从建立开始就缺乏安全的</a:t>
            </a:r>
            <a:r>
              <a:rPr lang="zh-CN" altLang="en-US" smtClean="0"/>
              <a:t>总体</a:t>
            </a:r>
            <a:r>
              <a:rPr lang="zh-CN" altLang="en-US"/>
              <a:t>构想和</a:t>
            </a:r>
            <a:r>
              <a:rPr lang="zh-CN" altLang="en-US" smtClean="0"/>
              <a:t>设计</a:t>
            </a:r>
            <a:endParaRPr lang="en-US" altLang="zh-CN" smtClean="0"/>
          </a:p>
          <a:p>
            <a:r>
              <a:rPr lang="en-US" altLang="zh-CN" smtClean="0"/>
              <a:t> </a:t>
            </a:r>
            <a:r>
              <a:rPr lang="en-US" altLang="zh-CN"/>
              <a:t>TCP/IP</a:t>
            </a:r>
            <a:r>
              <a:rPr lang="zh-CN" altLang="en-US" smtClean="0"/>
              <a:t>协议在</a:t>
            </a:r>
            <a:r>
              <a:rPr lang="zh-CN" altLang="en-US"/>
              <a:t>可信</a:t>
            </a:r>
            <a:r>
              <a:rPr lang="zh-CN" altLang="en-US" smtClean="0"/>
              <a:t>环境下</a:t>
            </a:r>
            <a:r>
              <a:rPr lang="zh-CN" altLang="en-US"/>
              <a:t>，为网络互联专门</a:t>
            </a:r>
            <a:r>
              <a:rPr lang="zh-CN" altLang="en-US" smtClean="0"/>
              <a:t>设计，</a:t>
            </a:r>
            <a:r>
              <a:rPr lang="zh-CN" altLang="en-US"/>
              <a:t>以信息交换同享为目的，</a:t>
            </a:r>
            <a:r>
              <a:rPr lang="zh-CN" altLang="en-US" smtClean="0"/>
              <a:t>缺乏安全措施</a:t>
            </a:r>
            <a:r>
              <a:rPr lang="zh-CN" altLang="en-US"/>
              <a:t>的考虑</a:t>
            </a:r>
            <a:r>
              <a:rPr lang="zh-CN" altLang="en-US" smtClean="0"/>
              <a:t>。</a:t>
            </a:r>
            <a:endParaRPr lang="en-US" altLang="zh-CN" smtClean="0"/>
          </a:p>
          <a:p>
            <a:pPr eaLnBrk="1" hangingPunct="1"/>
            <a:r>
              <a:rPr lang="zh-CN" altLang="en-US" smtClean="0"/>
              <a:t>信息技术是一把双刃剑，造福人类的同时也会给人们的生活带来危害</a:t>
            </a:r>
            <a:endParaRPr lang="en-US" altLang="zh-CN" smtClean="0"/>
          </a:p>
        </p:txBody>
      </p:sp>
      <p:sp>
        <p:nvSpPr>
          <p:cNvPr id="12290" name="Rectangle 2"/>
          <p:cNvSpPr>
            <a:spLocks noGrp="1" noChangeArrowheads="1"/>
          </p:cNvSpPr>
          <p:nvPr>
            <p:ph type="title"/>
          </p:nvPr>
        </p:nvSpPr>
        <p:spPr/>
        <p:txBody>
          <a:bodyPr/>
          <a:lstStyle/>
          <a:p>
            <a:pPr eaLnBrk="1" fontAlgn="auto" hangingPunct="1">
              <a:spcAft>
                <a:spcPts val="0"/>
              </a:spcAft>
              <a:defRPr/>
            </a:pPr>
            <a:r>
              <a:rPr lang="en-US" altLang="zh-CN"/>
              <a:t>Internet</a:t>
            </a:r>
            <a:r>
              <a:rPr lang="zh-CN" altLang="en-US"/>
              <a:t>今生</a:t>
            </a:r>
            <a:endParaRPr lang="zh-CN" altLang="en-US" smtClean="0"/>
          </a:p>
        </p:txBody>
      </p:sp>
    </p:spTree>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Arc 2"/>
          <p:cNvSpPr/>
          <p:nvPr/>
        </p:nvSpPr>
        <p:spPr bwMode="auto">
          <a:xfrm>
            <a:off x="1279525" y="400050"/>
            <a:ext cx="7334250" cy="5391150"/>
          </a:xfrm>
          <a:custGeom>
            <a:avLst/>
            <a:gdLst>
              <a:gd name="T0" fmla="*/ 2147483647 w 21425"/>
              <a:gd name="T1" fmla="*/ 2147483647 h 21600"/>
              <a:gd name="T2" fmla="*/ 0 w 21425"/>
              <a:gd name="T3" fmla="*/ 2147483647 h 21600"/>
              <a:gd name="T4" fmla="*/ 0 w 21425"/>
              <a:gd name="T5" fmla="*/ 0 h 21600"/>
              <a:gd name="T6" fmla="*/ 0 60000 65536"/>
              <a:gd name="T7" fmla="*/ 0 60000 65536"/>
              <a:gd name="T8" fmla="*/ 0 60000 65536"/>
              <a:gd name="T9" fmla="*/ 0 w 21425"/>
              <a:gd name="T10" fmla="*/ 0 h 21600"/>
              <a:gd name="T11" fmla="*/ 21425 w 21425"/>
              <a:gd name="T12" fmla="*/ 21600 h 21600"/>
            </a:gdLst>
            <a:ahLst/>
            <a:cxnLst>
              <a:cxn ang="T6">
                <a:pos x="T0" y="T1"/>
              </a:cxn>
              <a:cxn ang="T7">
                <a:pos x="T2" y="T3"/>
              </a:cxn>
              <a:cxn ang="T8">
                <a:pos x="T4" y="T5"/>
              </a:cxn>
            </a:cxnLst>
            <a:rect l="T9" t="T10" r="T11" b="T12"/>
            <a:pathLst>
              <a:path w="21425" h="21600" fill="none" extrusionOk="0">
                <a:moveTo>
                  <a:pt x="21424" y="2747"/>
                </a:moveTo>
                <a:cubicBezTo>
                  <a:pt x="20042" y="13526"/>
                  <a:pt x="10866" y="21599"/>
                  <a:pt x="0" y="21600"/>
                </a:cubicBezTo>
              </a:path>
              <a:path w="21425" h="21600" stroke="0" extrusionOk="0">
                <a:moveTo>
                  <a:pt x="21424" y="2747"/>
                </a:moveTo>
                <a:cubicBezTo>
                  <a:pt x="20042" y="13526"/>
                  <a:pt x="10866" y="21599"/>
                  <a:pt x="0" y="21600"/>
                </a:cubicBezTo>
                <a:lnTo>
                  <a:pt x="0" y="0"/>
                </a:lnTo>
                <a:lnTo>
                  <a:pt x="21424" y="2747"/>
                </a:lnTo>
                <a:close/>
              </a:path>
            </a:pathLst>
          </a:custGeom>
          <a:noFill/>
          <a:ln w="127000" cap="rnd">
            <a:solidFill>
              <a:schemeClr val="tx2"/>
            </a:solidFill>
            <a:round/>
            <a:head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51" name="Line 3"/>
          <p:cNvSpPr>
            <a:spLocks noChangeShapeType="1"/>
          </p:cNvSpPr>
          <p:nvPr/>
        </p:nvSpPr>
        <p:spPr bwMode="auto">
          <a:xfrm flipV="1">
            <a:off x="1187450" y="1341438"/>
            <a:ext cx="0" cy="4497387"/>
          </a:xfrm>
          <a:prstGeom prst="line">
            <a:avLst/>
          </a:prstGeom>
          <a:noFill/>
          <a:ln w="1016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2" name="Rectangle 4"/>
          <p:cNvSpPr>
            <a:spLocks noChangeArrowheads="1"/>
          </p:cNvSpPr>
          <p:nvPr/>
        </p:nvSpPr>
        <p:spPr bwMode="auto">
          <a:xfrm rot="-5400000">
            <a:off x="-137318" y="374570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zh-CN" altLang="en-US" sz="2800" b="1">
                <a:solidFill>
                  <a:srgbClr val="FFFFFF"/>
                </a:solidFill>
                <a:latin typeface="Times New Roman" panose="02020603050405020304" charset="0"/>
              </a:rPr>
              <a:t>复杂程度</a:t>
            </a:r>
            <a:endParaRPr lang="zh-CN" altLang="en-US" sz="2800" b="1">
              <a:solidFill>
                <a:srgbClr val="FFFFFF"/>
              </a:solidFill>
              <a:latin typeface="Times New Roman" panose="02020603050405020304" charset="0"/>
            </a:endParaRPr>
          </a:p>
        </p:txBody>
      </p:sp>
      <p:sp>
        <p:nvSpPr>
          <p:cNvPr id="27653" name="Line 5"/>
          <p:cNvSpPr>
            <a:spLocks noChangeShapeType="1"/>
          </p:cNvSpPr>
          <p:nvPr/>
        </p:nvSpPr>
        <p:spPr bwMode="auto">
          <a:xfrm>
            <a:off x="1143000" y="5791200"/>
            <a:ext cx="7683500" cy="11113"/>
          </a:xfrm>
          <a:prstGeom prst="line">
            <a:avLst/>
          </a:prstGeom>
          <a:noFill/>
          <a:ln w="1016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4" name="Rectangle 6"/>
          <p:cNvSpPr>
            <a:spLocks noChangeArrowheads="1"/>
          </p:cNvSpPr>
          <p:nvPr/>
        </p:nvSpPr>
        <p:spPr bwMode="auto">
          <a:xfrm>
            <a:off x="4359275" y="5891213"/>
            <a:ext cx="90805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2800" b="1">
                <a:latin typeface="Times New Roman" panose="02020603050405020304" charset="0"/>
              </a:rPr>
              <a:t>时间</a:t>
            </a:r>
            <a:endParaRPr lang="zh-CN" altLang="en-US" sz="2800" b="1">
              <a:latin typeface="Times New Roman" panose="02020603050405020304" charset="0"/>
            </a:endParaRPr>
          </a:p>
        </p:txBody>
      </p:sp>
      <p:grpSp>
        <p:nvGrpSpPr>
          <p:cNvPr id="2" name="Group 8"/>
          <p:cNvGrpSpPr/>
          <p:nvPr/>
        </p:nvGrpSpPr>
        <p:grpSpPr bwMode="auto">
          <a:xfrm>
            <a:off x="2357438" y="5013325"/>
            <a:ext cx="1430337" cy="701675"/>
            <a:chOff x="1775" y="3035"/>
            <a:chExt cx="901" cy="442"/>
          </a:xfrm>
        </p:grpSpPr>
        <p:sp>
          <p:nvSpPr>
            <p:cNvPr id="259081" name="Oval 9"/>
            <p:cNvSpPr>
              <a:spLocks noChangeArrowheads="1"/>
            </p:cNvSpPr>
            <p:nvPr/>
          </p:nvSpPr>
          <p:spPr bwMode="auto">
            <a:xfrm>
              <a:off x="2412" y="3213"/>
              <a:ext cx="264" cy="264"/>
            </a:xfrm>
            <a:prstGeom prst="ellipse">
              <a:avLst/>
            </a:prstGeom>
            <a:gradFill rotWithShape="0">
              <a:gsLst>
                <a:gs pos="0">
                  <a:schemeClr val="hlink"/>
                </a:gs>
                <a:gs pos="100000">
                  <a:schemeClr val="hlink">
                    <a:gamma/>
                    <a:shade val="69804"/>
                    <a:invGamma/>
                  </a:schemeClr>
                </a:gs>
              </a:gsLst>
              <a:path path="rect">
                <a:fillToRect r="100000" b="100000"/>
              </a:path>
            </a:gradFill>
            <a:ln w="9525">
              <a:noFill/>
              <a:round/>
            </a:ln>
            <a:effectLst/>
          </p:spPr>
          <p:txBody>
            <a:bodyPr wrap="none" anchor="ctr"/>
            <a:lstStyle/>
            <a:p>
              <a:pPr>
                <a:defRPr/>
              </a:pPr>
              <a:endParaRPr lang="zh-CN" altLang="en-US"/>
            </a:p>
          </p:txBody>
        </p:sp>
        <p:sp>
          <p:nvSpPr>
            <p:cNvPr id="27674" name="Rectangle 10"/>
            <p:cNvSpPr>
              <a:spLocks noChangeArrowheads="1"/>
            </p:cNvSpPr>
            <p:nvPr/>
          </p:nvSpPr>
          <p:spPr bwMode="auto">
            <a:xfrm>
              <a:off x="1775" y="3035"/>
              <a:ext cx="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altLang="zh-CN" b="1">
                  <a:solidFill>
                    <a:srgbClr val="000066"/>
                  </a:solidFill>
                  <a:latin typeface="Times New Roman" panose="02020603050405020304" charset="0"/>
                </a:rPr>
                <a:t>Email</a:t>
              </a:r>
              <a:endParaRPr lang="en-US" altLang="zh-CN" b="1">
                <a:solidFill>
                  <a:srgbClr val="000066"/>
                </a:solidFill>
                <a:latin typeface="Times New Roman" panose="02020603050405020304" charset="0"/>
              </a:endParaRPr>
            </a:p>
          </p:txBody>
        </p:sp>
      </p:grpSp>
      <p:grpSp>
        <p:nvGrpSpPr>
          <p:cNvPr id="3" name="Group 11"/>
          <p:cNvGrpSpPr/>
          <p:nvPr/>
        </p:nvGrpSpPr>
        <p:grpSpPr bwMode="auto">
          <a:xfrm>
            <a:off x="3709988" y="4643438"/>
            <a:ext cx="1147762" cy="796925"/>
            <a:chOff x="2782" y="2683"/>
            <a:chExt cx="723" cy="502"/>
          </a:xfrm>
        </p:grpSpPr>
        <p:sp>
          <p:nvSpPr>
            <p:cNvPr id="259084" name="Oval 12"/>
            <p:cNvSpPr>
              <a:spLocks noChangeArrowheads="1"/>
            </p:cNvSpPr>
            <p:nvPr/>
          </p:nvSpPr>
          <p:spPr bwMode="auto">
            <a:xfrm>
              <a:off x="3241" y="2921"/>
              <a:ext cx="264" cy="264"/>
            </a:xfrm>
            <a:prstGeom prst="ellipse">
              <a:avLst/>
            </a:prstGeom>
            <a:gradFill rotWithShape="0">
              <a:gsLst>
                <a:gs pos="0">
                  <a:schemeClr val="accent1"/>
                </a:gs>
                <a:gs pos="100000">
                  <a:schemeClr val="accent1">
                    <a:gamma/>
                    <a:shade val="69804"/>
                    <a:invGamma/>
                  </a:schemeClr>
                </a:gs>
              </a:gsLst>
              <a:path path="rect">
                <a:fillToRect r="100000" b="100000"/>
              </a:path>
            </a:gradFill>
            <a:ln w="9525">
              <a:noFill/>
              <a:round/>
            </a:ln>
            <a:effectLst/>
          </p:spPr>
          <p:txBody>
            <a:bodyPr wrap="none" anchor="ctr"/>
            <a:lstStyle/>
            <a:p>
              <a:pPr>
                <a:defRPr/>
              </a:pPr>
              <a:endParaRPr lang="zh-CN" altLang="en-US"/>
            </a:p>
          </p:txBody>
        </p:sp>
        <p:sp>
          <p:nvSpPr>
            <p:cNvPr id="27672" name="Rectangle 13"/>
            <p:cNvSpPr>
              <a:spLocks noChangeArrowheads="1"/>
            </p:cNvSpPr>
            <p:nvPr/>
          </p:nvSpPr>
          <p:spPr bwMode="auto">
            <a:xfrm>
              <a:off x="2782" y="2683"/>
              <a:ext cx="5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66"/>
                  </a:solidFill>
                  <a:latin typeface="Times New Roman" panose="02020603050405020304" charset="0"/>
                </a:rPr>
                <a:t>Web </a:t>
              </a:r>
              <a:endParaRPr lang="zh-CN" altLang="en-US" b="1">
                <a:solidFill>
                  <a:srgbClr val="000066"/>
                </a:solidFill>
                <a:latin typeface="Times New Roman" panose="02020603050405020304" charset="0"/>
              </a:endParaRPr>
            </a:p>
          </p:txBody>
        </p:sp>
      </p:grpSp>
      <p:sp>
        <p:nvSpPr>
          <p:cNvPr id="27657" name="Oval 15"/>
          <p:cNvSpPr>
            <a:spLocks noChangeArrowheads="1"/>
          </p:cNvSpPr>
          <p:nvPr/>
        </p:nvSpPr>
        <p:spPr bwMode="auto">
          <a:xfrm>
            <a:off x="5475288" y="4508500"/>
            <a:ext cx="419100" cy="420688"/>
          </a:xfrm>
          <a:prstGeom prst="ellipse">
            <a:avLst/>
          </a:prstGeom>
          <a:solidFill>
            <a:srgbClr val="FF3300"/>
          </a:solidFill>
          <a:ln>
            <a:noFill/>
          </a:ln>
          <a:extLst>
            <a:ext uri="{91240B29-F687-4F45-9708-019B960494DF}">
              <a14:hiddenLine xmlns:a14="http://schemas.microsoft.com/office/drawing/2010/main" w="9525">
                <a:solidFill>
                  <a:srgbClr val="000000"/>
                </a:solidFill>
                <a:round/>
              </a14:hiddenLine>
            </a:ext>
          </a:extLst>
        </p:spPr>
        <p:txBody>
          <a:bodyPr wrap="none" bIns="0" anchor="ctr"/>
          <a:lstStyle/>
          <a:p>
            <a:endParaRPr lang="zh-CN" altLang="en-US"/>
          </a:p>
        </p:txBody>
      </p:sp>
      <p:grpSp>
        <p:nvGrpSpPr>
          <p:cNvPr id="4" name="Group 17"/>
          <p:cNvGrpSpPr/>
          <p:nvPr/>
        </p:nvGrpSpPr>
        <p:grpSpPr bwMode="auto">
          <a:xfrm>
            <a:off x="5005388" y="3500438"/>
            <a:ext cx="1755775" cy="911225"/>
            <a:chOff x="3710" y="1631"/>
            <a:chExt cx="1106" cy="574"/>
          </a:xfrm>
        </p:grpSpPr>
        <p:sp>
          <p:nvSpPr>
            <p:cNvPr id="27669" name="Oval 18"/>
            <p:cNvSpPr>
              <a:spLocks noChangeArrowheads="1"/>
            </p:cNvSpPr>
            <p:nvPr/>
          </p:nvSpPr>
          <p:spPr bwMode="auto">
            <a:xfrm>
              <a:off x="4552" y="1941"/>
              <a:ext cx="264" cy="264"/>
            </a:xfrm>
            <a:prstGeom prst="ellipse">
              <a:avLst/>
            </a:prstGeom>
            <a:gradFill rotWithShape="0">
              <a:gsLst>
                <a:gs pos="0">
                  <a:srgbClr val="996633"/>
                </a:gs>
                <a:gs pos="100000">
                  <a:srgbClr val="6B4724"/>
                </a:gs>
              </a:gsLst>
              <a:path path="rect">
                <a:fillToRect r="100000" b="10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7670" name="Rectangle 19"/>
            <p:cNvSpPr>
              <a:spLocks noChangeArrowheads="1"/>
            </p:cNvSpPr>
            <p:nvPr/>
          </p:nvSpPr>
          <p:spPr bwMode="auto">
            <a:xfrm>
              <a:off x="3710" y="1631"/>
              <a:ext cx="8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b="1">
                  <a:solidFill>
                    <a:srgbClr val="000066"/>
                  </a:solidFill>
                  <a:latin typeface="Times New Roman" panose="02020603050405020304" charset="0"/>
                </a:rPr>
                <a:t>网上商务</a:t>
              </a:r>
              <a:endParaRPr lang="zh-CN" altLang="en-US" b="1">
                <a:solidFill>
                  <a:srgbClr val="000066"/>
                </a:solidFill>
                <a:latin typeface="Times New Roman" panose="02020603050405020304" charset="0"/>
              </a:endParaRPr>
            </a:p>
          </p:txBody>
        </p:sp>
      </p:grpSp>
      <p:grpSp>
        <p:nvGrpSpPr>
          <p:cNvPr id="5" name="Group 20"/>
          <p:cNvGrpSpPr/>
          <p:nvPr/>
        </p:nvGrpSpPr>
        <p:grpSpPr bwMode="auto">
          <a:xfrm>
            <a:off x="5526088" y="3000375"/>
            <a:ext cx="1905000" cy="835025"/>
            <a:chOff x="4083" y="998"/>
            <a:chExt cx="1199" cy="526"/>
          </a:xfrm>
        </p:grpSpPr>
        <p:sp>
          <p:nvSpPr>
            <p:cNvPr id="27667" name="Oval 21"/>
            <p:cNvSpPr>
              <a:spLocks noChangeArrowheads="1"/>
            </p:cNvSpPr>
            <p:nvPr/>
          </p:nvSpPr>
          <p:spPr bwMode="auto">
            <a:xfrm>
              <a:off x="5018" y="1260"/>
              <a:ext cx="264" cy="264"/>
            </a:xfrm>
            <a:prstGeom prst="ellipse">
              <a:avLst/>
            </a:prstGeom>
            <a:solidFill>
              <a:srgbClr val="00FF00"/>
            </a:solidFill>
            <a:ln>
              <a:noFill/>
            </a:ln>
            <a:extLst>
              <a:ext uri="{91240B29-F687-4F45-9708-019B960494DF}">
                <a14:hiddenLine xmlns:a14="http://schemas.microsoft.com/office/drawing/2010/main" w="9525">
                  <a:solidFill>
                    <a:srgbClr val="000000"/>
                  </a:solidFill>
                  <a:round/>
                </a14:hiddenLine>
              </a:ext>
            </a:extLst>
          </p:spPr>
          <p:txBody>
            <a:bodyPr wrap="none" bIns="0" anchor="ctr"/>
            <a:lstStyle/>
            <a:p>
              <a:endParaRPr lang="zh-CN" altLang="en-US"/>
            </a:p>
          </p:txBody>
        </p:sp>
        <p:sp>
          <p:nvSpPr>
            <p:cNvPr id="27668" name="Rectangle 22"/>
            <p:cNvSpPr>
              <a:spLocks noChangeArrowheads="1"/>
            </p:cNvSpPr>
            <p:nvPr/>
          </p:nvSpPr>
          <p:spPr bwMode="auto">
            <a:xfrm>
              <a:off x="4083" y="998"/>
              <a:ext cx="883" cy="259"/>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0">
              <a:spAutoFit/>
            </a:bodyPr>
            <a:lstStyle/>
            <a:p>
              <a:pPr algn="ctr" eaLnBrk="0" hangingPunct="0"/>
              <a:r>
                <a:rPr lang="zh-CN" altLang="en-US">
                  <a:solidFill>
                    <a:srgbClr val="000066"/>
                  </a:solidFill>
                  <a:latin typeface="Arial Black" panose="020B0A04020102020204" pitchFamily="34" charset="0"/>
                </a:rPr>
                <a:t>电子交易</a:t>
              </a:r>
              <a:endParaRPr lang="zh-CN" altLang="en-US">
                <a:solidFill>
                  <a:srgbClr val="000066"/>
                </a:solidFill>
                <a:latin typeface="Arial Black" panose="020B0A04020102020204" pitchFamily="34" charset="0"/>
              </a:endParaRPr>
            </a:p>
          </p:txBody>
        </p:sp>
      </p:grpSp>
      <p:sp>
        <p:nvSpPr>
          <p:cNvPr id="27660" name="Rectangle 13"/>
          <p:cNvSpPr>
            <a:spLocks noChangeArrowheads="1"/>
          </p:cNvSpPr>
          <p:nvPr/>
        </p:nvSpPr>
        <p:spPr bwMode="auto">
          <a:xfrm>
            <a:off x="4286250" y="4071938"/>
            <a:ext cx="1281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66"/>
                </a:solidFill>
                <a:latin typeface="Times New Roman" panose="02020603050405020304" charset="0"/>
              </a:rPr>
              <a:t>Intranet</a:t>
            </a:r>
            <a:endParaRPr lang="zh-CN" altLang="en-US" b="1">
              <a:solidFill>
                <a:srgbClr val="000066"/>
              </a:solidFill>
              <a:latin typeface="Times New Roman" panose="02020603050405020304" charset="0"/>
            </a:endParaRPr>
          </a:p>
        </p:txBody>
      </p:sp>
      <p:sp>
        <p:nvSpPr>
          <p:cNvPr id="25" name="Oval 12"/>
          <p:cNvSpPr>
            <a:spLocks noChangeArrowheads="1"/>
          </p:cNvSpPr>
          <p:nvPr/>
        </p:nvSpPr>
        <p:spPr bwMode="auto">
          <a:xfrm>
            <a:off x="7586663" y="2735263"/>
            <a:ext cx="419100" cy="419100"/>
          </a:xfrm>
          <a:prstGeom prst="ellipse">
            <a:avLst/>
          </a:prstGeom>
          <a:gradFill rotWithShape="0">
            <a:gsLst>
              <a:gs pos="0">
                <a:schemeClr val="accent1"/>
              </a:gs>
              <a:gs pos="100000">
                <a:schemeClr val="accent1">
                  <a:gamma/>
                  <a:shade val="69804"/>
                  <a:invGamma/>
                </a:schemeClr>
              </a:gs>
            </a:gsLst>
            <a:path path="rect">
              <a:fillToRect r="100000" b="100000"/>
            </a:path>
          </a:gradFill>
          <a:ln w="9525">
            <a:noFill/>
            <a:round/>
          </a:ln>
          <a:effectLst/>
        </p:spPr>
        <p:txBody>
          <a:bodyPr wrap="none" anchor="ctr"/>
          <a:lstStyle/>
          <a:p>
            <a:pPr>
              <a:defRPr/>
            </a:pPr>
            <a:endParaRPr lang="zh-CN" altLang="en-US"/>
          </a:p>
        </p:txBody>
      </p:sp>
      <p:sp>
        <p:nvSpPr>
          <p:cNvPr id="27662" name="Rectangle 13"/>
          <p:cNvSpPr>
            <a:spLocks noChangeArrowheads="1"/>
          </p:cNvSpPr>
          <p:nvPr/>
        </p:nvSpPr>
        <p:spPr bwMode="auto">
          <a:xfrm>
            <a:off x="4500563" y="2020888"/>
            <a:ext cx="32559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66"/>
                </a:solidFill>
                <a:latin typeface="Times New Roman" panose="02020603050405020304" charset="0"/>
              </a:rPr>
              <a:t>Chat, Blog, Microblog, </a:t>
            </a:r>
            <a:endParaRPr lang="en-US" altLang="zh-CN" b="1">
              <a:solidFill>
                <a:srgbClr val="000066"/>
              </a:solidFill>
              <a:latin typeface="Times New Roman" panose="02020603050405020304" charset="0"/>
            </a:endParaRPr>
          </a:p>
          <a:p>
            <a:pPr eaLnBrk="0" hangingPunct="0"/>
            <a:r>
              <a:rPr lang="en-US" altLang="zh-CN" b="1">
                <a:solidFill>
                  <a:srgbClr val="000066"/>
                </a:solidFill>
                <a:latin typeface="Times New Roman" panose="02020603050405020304" charset="0"/>
              </a:rPr>
              <a:t>Media, SNS, </a:t>
            </a:r>
            <a:r>
              <a:rPr lang="zh-CN" altLang="en-US" b="1">
                <a:solidFill>
                  <a:srgbClr val="000066"/>
                </a:solidFill>
                <a:latin typeface="Times New Roman" panose="02020603050405020304" charset="0"/>
              </a:rPr>
              <a:t>团购</a:t>
            </a:r>
            <a:endParaRPr lang="zh-CN" altLang="en-US" b="1">
              <a:solidFill>
                <a:srgbClr val="000066"/>
              </a:solidFill>
              <a:latin typeface="Times New Roman" panose="02020603050405020304" charset="0"/>
            </a:endParaRPr>
          </a:p>
        </p:txBody>
      </p:sp>
      <p:sp>
        <p:nvSpPr>
          <p:cNvPr id="32" name="Oval 12"/>
          <p:cNvSpPr>
            <a:spLocks noChangeArrowheads="1"/>
          </p:cNvSpPr>
          <p:nvPr/>
        </p:nvSpPr>
        <p:spPr bwMode="auto">
          <a:xfrm>
            <a:off x="8023225" y="1936750"/>
            <a:ext cx="419100" cy="419100"/>
          </a:xfrm>
          <a:prstGeom prst="ellipse">
            <a:avLst/>
          </a:prstGeom>
          <a:solidFill>
            <a:schemeClr val="accent2">
              <a:lumMod val="60000"/>
              <a:lumOff val="40000"/>
            </a:schemeClr>
          </a:solidFill>
          <a:ln w="9525">
            <a:noFill/>
            <a:round/>
          </a:ln>
          <a:effectLst/>
        </p:spPr>
        <p:txBody>
          <a:bodyPr wrap="none" anchor="ctr"/>
          <a:lstStyle/>
          <a:p>
            <a:pPr>
              <a:defRPr/>
            </a:pPr>
            <a:endParaRPr lang="zh-CN" altLang="en-US"/>
          </a:p>
        </p:txBody>
      </p:sp>
      <p:sp>
        <p:nvSpPr>
          <p:cNvPr id="27664" name="Oval 12"/>
          <p:cNvSpPr>
            <a:spLocks noChangeArrowheads="1"/>
          </p:cNvSpPr>
          <p:nvPr/>
        </p:nvSpPr>
        <p:spPr bwMode="auto">
          <a:xfrm>
            <a:off x="8383588" y="1131888"/>
            <a:ext cx="419100" cy="4191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 name="标题 9"/>
          <p:cNvSpPr>
            <a:spLocks noGrp="1"/>
          </p:cNvSpPr>
          <p:nvPr>
            <p:ph type="title"/>
          </p:nvPr>
        </p:nvSpPr>
        <p:spPr/>
        <p:txBody>
          <a:bodyPr/>
          <a:lstStyle/>
          <a:p>
            <a:pPr eaLnBrk="1" fontAlgn="auto" hangingPunct="1">
              <a:spcAft>
                <a:spcPts val="0"/>
              </a:spcAft>
              <a:defRPr/>
            </a:pPr>
            <a:r>
              <a:rPr lang="en-US" altLang="zh-CN" smtClean="0"/>
              <a:t>Internet </a:t>
            </a:r>
            <a:r>
              <a:rPr lang="zh-CN" altLang="en-US" smtClean="0"/>
              <a:t>变得越来越重要</a:t>
            </a:r>
            <a:endParaRPr lang="zh-CN" altLang="en-US"/>
          </a:p>
        </p:txBody>
      </p:sp>
      <p:sp>
        <p:nvSpPr>
          <p:cNvPr id="27666" name="Rectangle 13"/>
          <p:cNvSpPr>
            <a:spLocks noChangeArrowheads="1"/>
          </p:cNvSpPr>
          <p:nvPr/>
        </p:nvSpPr>
        <p:spPr bwMode="auto">
          <a:xfrm>
            <a:off x="5676900" y="1238250"/>
            <a:ext cx="3359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zh-CN" altLang="en-US" b="1">
                <a:solidFill>
                  <a:srgbClr val="000066"/>
                </a:solidFill>
                <a:latin typeface="Times New Roman" panose="02020603050405020304" charset="0"/>
              </a:rPr>
              <a:t>物联网（猪肉溯源），</a:t>
            </a:r>
            <a:endParaRPr lang="en-US" altLang="zh-CN" b="1">
              <a:solidFill>
                <a:srgbClr val="000066"/>
              </a:solidFill>
              <a:latin typeface="Times New Roman" panose="02020603050405020304" charset="0"/>
            </a:endParaRPr>
          </a:p>
          <a:p>
            <a:pPr eaLnBrk="0" hangingPunct="0"/>
            <a:r>
              <a:rPr lang="zh-CN" altLang="en-US" b="1">
                <a:solidFill>
                  <a:srgbClr val="000066"/>
                </a:solidFill>
                <a:latin typeface="Times New Roman" panose="02020603050405020304" charset="0"/>
              </a:rPr>
              <a:t>车联网，家庭网</a:t>
            </a:r>
            <a:endParaRPr lang="en-US" altLang="zh-CN" b="1">
              <a:solidFill>
                <a:srgbClr val="000066"/>
              </a:solidFill>
              <a:latin typeface="Times New Roman" panose="0202060305040502030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9731" y="1390650"/>
            <a:ext cx="2543175" cy="1905000"/>
          </a:xfrm>
          <a:prstGeom prst="rect">
            <a:avLst/>
          </a:prstGeom>
        </p:spPr>
      </p:pic>
      <p:sp>
        <p:nvSpPr>
          <p:cNvPr id="28" name="Rectangle 6"/>
          <p:cNvSpPr>
            <a:spLocks noChangeArrowheads="1"/>
          </p:cNvSpPr>
          <p:nvPr/>
        </p:nvSpPr>
        <p:spPr bwMode="auto">
          <a:xfrm>
            <a:off x="387087" y="2738437"/>
            <a:ext cx="546623" cy="1385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2800" b="1" smtClean="0">
                <a:latin typeface="Times New Roman" panose="02020603050405020304" charset="0"/>
              </a:rPr>
              <a:t>复</a:t>
            </a:r>
            <a:endParaRPr lang="en-US" altLang="zh-CN" sz="2800" b="1" smtClean="0">
              <a:latin typeface="Times New Roman" panose="02020603050405020304" charset="0"/>
            </a:endParaRPr>
          </a:p>
          <a:p>
            <a:pPr algn="ctr" eaLnBrk="0" hangingPunct="0"/>
            <a:r>
              <a:rPr lang="zh-CN" altLang="en-US" sz="2800" b="1" smtClean="0">
                <a:latin typeface="Times New Roman" panose="02020603050405020304" charset="0"/>
              </a:rPr>
              <a:t>杂</a:t>
            </a:r>
            <a:endParaRPr lang="en-US" altLang="zh-CN" sz="2800" b="1" smtClean="0">
              <a:latin typeface="Times New Roman" panose="02020603050405020304" charset="0"/>
            </a:endParaRPr>
          </a:p>
          <a:p>
            <a:pPr algn="ctr" eaLnBrk="0" hangingPunct="0"/>
            <a:r>
              <a:rPr lang="zh-CN" altLang="en-US" sz="2800" b="1" smtClean="0">
                <a:latin typeface="Times New Roman" panose="02020603050405020304" charset="0"/>
              </a:rPr>
              <a:t>度</a:t>
            </a:r>
            <a:endParaRPr lang="zh-CN" altLang="en-US" sz="2800" b="1">
              <a:latin typeface="Times New Roman" panose="0202060305040502030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9074"/>
                                        </p:tgtEl>
                                        <p:attrNameLst>
                                          <p:attrName>style.visibility</p:attrName>
                                        </p:attrNameLst>
                                      </p:cBhvr>
                                      <p:to>
                                        <p:strVal val="visible"/>
                                      </p:to>
                                    </p:set>
                                    <p:animEffect transition="in" filter="wipe(left)">
                                      <p:cBhvr>
                                        <p:cTn id="7" dur="500"/>
                                        <p:tgtEl>
                                          <p:spTgt spid="25907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042988" y="404813"/>
            <a:ext cx="71310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6512" rIns="71438" bIns="36512" anchor="ctr"/>
          <a:lstStyle/>
          <a:p>
            <a:pPr algn="ctr" defTabSz="700405"/>
            <a:r>
              <a:rPr lang="zh-CN" altLang="en-US" sz="4800" b="1">
                <a:solidFill>
                  <a:srgbClr val="E48800"/>
                </a:solidFill>
                <a:latin typeface="Times New Roman" panose="02020603050405020304" charset="0"/>
                <a:ea typeface="华文行楷" pitchFamily="2" charset="-122"/>
              </a:rPr>
              <a:t>网络安全问题日益突出</a:t>
            </a:r>
            <a:endParaRPr lang="zh-CN" altLang="en-US" sz="4800" b="1">
              <a:solidFill>
                <a:srgbClr val="E48800"/>
              </a:solidFill>
              <a:latin typeface="隶书" pitchFamily="49" charset="-122"/>
              <a:ea typeface="华文行楷" pitchFamily="2" charset="-122"/>
            </a:endParaRPr>
          </a:p>
        </p:txBody>
      </p:sp>
      <p:grpSp>
        <p:nvGrpSpPr>
          <p:cNvPr id="2" name="Group 3"/>
          <p:cNvGrpSpPr/>
          <p:nvPr/>
        </p:nvGrpSpPr>
        <p:grpSpPr bwMode="auto">
          <a:xfrm>
            <a:off x="838200" y="1524000"/>
            <a:ext cx="7783513" cy="4648200"/>
            <a:chOff x="857" y="1008"/>
            <a:chExt cx="4903" cy="2928"/>
          </a:xfrm>
        </p:grpSpPr>
        <p:pic>
          <p:nvPicPr>
            <p:cNvPr id="286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 y="1008"/>
              <a:ext cx="4903"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7" name="Group 5"/>
            <p:cNvGrpSpPr/>
            <p:nvPr/>
          </p:nvGrpSpPr>
          <p:grpSpPr bwMode="auto">
            <a:xfrm>
              <a:off x="4077" y="1051"/>
              <a:ext cx="1350" cy="360"/>
              <a:chOff x="3648" y="1147"/>
              <a:chExt cx="1350" cy="360"/>
            </a:xfrm>
          </p:grpSpPr>
          <p:pic>
            <p:nvPicPr>
              <p:cNvPr id="2870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1147"/>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1" name="Rectangle 7"/>
              <p:cNvSpPr>
                <a:spLocks noChangeArrowheads="1"/>
              </p:cNvSpPr>
              <p:nvPr/>
            </p:nvSpPr>
            <p:spPr bwMode="auto">
              <a:xfrm>
                <a:off x="3816" y="1171"/>
                <a:ext cx="101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混合型威胁 </a:t>
                </a:r>
                <a:endParaRPr lang="zh-CN" altLang="en-US" sz="1300">
                  <a:solidFill>
                    <a:srgbClr val="006699"/>
                  </a:solidFill>
                </a:endParaRPr>
              </a:p>
              <a:p>
                <a:pPr algn="ctr" eaLnBrk="0" hangingPunct="0"/>
                <a:r>
                  <a:rPr lang="en-US" altLang="zh-CN" sz="1300">
                    <a:solidFill>
                      <a:srgbClr val="006699"/>
                    </a:solidFill>
                  </a:rPr>
                  <a:t>(Red Code, Nimda)</a:t>
                </a:r>
                <a:endParaRPr lang="en-US" altLang="zh-CN" sz="1300">
                  <a:solidFill>
                    <a:srgbClr val="006699"/>
                  </a:solidFill>
                </a:endParaRPr>
              </a:p>
            </p:txBody>
          </p:sp>
        </p:grpSp>
        <p:grpSp>
          <p:nvGrpSpPr>
            <p:cNvPr id="28678" name="Group 8"/>
            <p:cNvGrpSpPr/>
            <p:nvPr/>
          </p:nvGrpSpPr>
          <p:grpSpPr bwMode="auto">
            <a:xfrm>
              <a:off x="3741" y="1580"/>
              <a:ext cx="1350" cy="360"/>
              <a:chOff x="3312" y="1719"/>
              <a:chExt cx="1350" cy="360"/>
            </a:xfrm>
          </p:grpSpPr>
          <p:pic>
            <p:nvPicPr>
              <p:cNvPr id="2869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 y="1719"/>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9" name="Rectangle 10"/>
              <p:cNvSpPr>
                <a:spLocks noChangeArrowheads="1"/>
              </p:cNvSpPr>
              <p:nvPr/>
            </p:nvSpPr>
            <p:spPr bwMode="auto">
              <a:xfrm>
                <a:off x="3581" y="1737"/>
                <a:ext cx="81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拒绝服务攻击</a:t>
                </a:r>
                <a:endParaRPr lang="zh-CN" altLang="en-US" sz="1300">
                  <a:solidFill>
                    <a:srgbClr val="006699"/>
                  </a:solidFill>
                </a:endParaRPr>
              </a:p>
              <a:p>
                <a:pPr algn="ctr" eaLnBrk="0" hangingPunct="0"/>
                <a:r>
                  <a:rPr lang="en-US" altLang="zh-CN" sz="1300">
                    <a:solidFill>
                      <a:srgbClr val="006699"/>
                    </a:solidFill>
                  </a:rPr>
                  <a:t>(Yahoo!, eBay)</a:t>
                </a:r>
                <a:endParaRPr lang="en-US" altLang="zh-CN" sz="1300">
                  <a:solidFill>
                    <a:srgbClr val="006699"/>
                  </a:solidFill>
                </a:endParaRPr>
              </a:p>
            </p:txBody>
          </p:sp>
        </p:grpSp>
        <p:grpSp>
          <p:nvGrpSpPr>
            <p:cNvPr id="28679" name="Group 11"/>
            <p:cNvGrpSpPr/>
            <p:nvPr/>
          </p:nvGrpSpPr>
          <p:grpSpPr bwMode="auto">
            <a:xfrm>
              <a:off x="3165" y="2110"/>
              <a:ext cx="1350" cy="360"/>
              <a:chOff x="2736" y="2235"/>
              <a:chExt cx="1350" cy="360"/>
            </a:xfrm>
          </p:grpSpPr>
          <p:pic>
            <p:nvPicPr>
              <p:cNvPr id="2869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 y="2235"/>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7" name="Rectangle 13"/>
              <p:cNvSpPr>
                <a:spLocks noChangeArrowheads="1"/>
              </p:cNvSpPr>
              <p:nvPr/>
            </p:nvSpPr>
            <p:spPr bwMode="auto">
              <a:xfrm>
                <a:off x="2865" y="2253"/>
                <a:ext cx="10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发送大量邮件的病毒</a:t>
                </a:r>
                <a:endParaRPr lang="zh-CN" altLang="en-US" sz="1300">
                  <a:solidFill>
                    <a:srgbClr val="006699"/>
                  </a:solidFill>
                </a:endParaRPr>
              </a:p>
              <a:p>
                <a:pPr algn="ctr" eaLnBrk="0" hangingPunct="0"/>
                <a:r>
                  <a:rPr lang="en-US" altLang="zh-CN" sz="1300">
                    <a:solidFill>
                      <a:srgbClr val="006699"/>
                    </a:solidFill>
                  </a:rPr>
                  <a:t>(Love Letter/Melissa)</a:t>
                </a:r>
                <a:endParaRPr lang="en-US" altLang="zh-CN" sz="1300">
                  <a:solidFill>
                    <a:srgbClr val="006699"/>
                  </a:solidFill>
                </a:endParaRPr>
              </a:p>
            </p:txBody>
          </p:sp>
        </p:grpSp>
        <p:grpSp>
          <p:nvGrpSpPr>
            <p:cNvPr id="28680" name="Group 14"/>
            <p:cNvGrpSpPr/>
            <p:nvPr/>
          </p:nvGrpSpPr>
          <p:grpSpPr bwMode="auto">
            <a:xfrm>
              <a:off x="1485" y="3170"/>
              <a:ext cx="1206" cy="360"/>
              <a:chOff x="1056" y="3266"/>
              <a:chExt cx="1206" cy="360"/>
            </a:xfrm>
          </p:grpSpPr>
          <p:pic>
            <p:nvPicPr>
              <p:cNvPr id="2869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3266"/>
                <a:ext cx="120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5" name="Rectangle 16"/>
              <p:cNvSpPr>
                <a:spLocks noChangeArrowheads="1"/>
              </p:cNvSpPr>
              <p:nvPr/>
            </p:nvSpPr>
            <p:spPr bwMode="auto">
              <a:xfrm>
                <a:off x="1341" y="3284"/>
                <a:ext cx="63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多变形病毒</a:t>
                </a:r>
                <a:endParaRPr lang="zh-CN" altLang="en-US" sz="1300">
                  <a:solidFill>
                    <a:srgbClr val="006699"/>
                  </a:solidFill>
                </a:endParaRPr>
              </a:p>
              <a:p>
                <a:pPr algn="ctr" eaLnBrk="0" hangingPunct="0"/>
                <a:r>
                  <a:rPr lang="en-US" altLang="zh-CN" sz="1300">
                    <a:solidFill>
                      <a:srgbClr val="006699"/>
                    </a:solidFill>
                  </a:rPr>
                  <a:t>(Tequila</a:t>
                </a:r>
                <a:r>
                  <a:rPr lang="en-US" altLang="zh-CN" sz="1300"/>
                  <a:t>)</a:t>
                </a:r>
                <a:endParaRPr lang="en-US" altLang="zh-CN" sz="1300"/>
              </a:p>
            </p:txBody>
          </p:sp>
        </p:grpSp>
        <p:grpSp>
          <p:nvGrpSpPr>
            <p:cNvPr id="28681" name="Group 17"/>
            <p:cNvGrpSpPr/>
            <p:nvPr/>
          </p:nvGrpSpPr>
          <p:grpSpPr bwMode="auto">
            <a:xfrm>
              <a:off x="2301" y="2640"/>
              <a:ext cx="1350" cy="360"/>
              <a:chOff x="1872" y="2784"/>
              <a:chExt cx="1350" cy="360"/>
            </a:xfrm>
          </p:grpSpPr>
          <p:pic>
            <p:nvPicPr>
              <p:cNvPr id="2869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 y="2784"/>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Text Box 19"/>
              <p:cNvSpPr txBox="1">
                <a:spLocks noChangeArrowheads="1"/>
              </p:cNvSpPr>
              <p:nvPr/>
            </p:nvSpPr>
            <p:spPr bwMode="auto">
              <a:xfrm>
                <a:off x="2229" y="2867"/>
                <a:ext cx="63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r>
                  <a:rPr lang="zh-CN" altLang="en-US" sz="1300">
                    <a:solidFill>
                      <a:srgbClr val="006699"/>
                    </a:solidFill>
                  </a:rPr>
                  <a:t>特洛伊木马</a:t>
                </a:r>
                <a:endParaRPr lang="zh-CN" altLang="en-US" sz="1300">
                  <a:solidFill>
                    <a:srgbClr val="006699"/>
                  </a:solidFill>
                </a:endParaRPr>
              </a:p>
            </p:txBody>
          </p:sp>
        </p:grpSp>
        <p:sp>
          <p:nvSpPr>
            <p:cNvPr id="28682" name="Text Box 20"/>
            <p:cNvSpPr txBox="1">
              <a:spLocks noChangeArrowheads="1"/>
            </p:cNvSpPr>
            <p:nvPr/>
          </p:nvSpPr>
          <p:spPr bwMode="auto">
            <a:xfrm>
              <a:off x="4557" y="3312"/>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lang="zh-CN" altLang="en-US" sz="1600">
                  <a:solidFill>
                    <a:srgbClr val="FF0000"/>
                  </a:solidFill>
                </a:rPr>
                <a:t>病毒</a:t>
              </a:r>
              <a:endParaRPr lang="zh-CN" altLang="en-US" sz="1600">
                <a:solidFill>
                  <a:srgbClr val="FF0000"/>
                </a:solidFill>
              </a:endParaRPr>
            </a:p>
          </p:txBody>
        </p:sp>
        <p:sp>
          <p:nvSpPr>
            <p:cNvPr id="28683" name="Text Box 21"/>
            <p:cNvSpPr txBox="1">
              <a:spLocks noChangeArrowheads="1"/>
            </p:cNvSpPr>
            <p:nvPr/>
          </p:nvSpPr>
          <p:spPr bwMode="auto">
            <a:xfrm>
              <a:off x="4176" y="2640"/>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lang="zh-CN" altLang="en-US" sz="1600">
                  <a:solidFill>
                    <a:schemeClr val="accent2"/>
                  </a:solidFill>
                </a:rPr>
                <a:t>网络入侵</a:t>
              </a:r>
              <a:endParaRPr lang="zh-CN" altLang="en-US" sz="1600">
                <a:solidFill>
                  <a:schemeClr val="accent2"/>
                </a:solidFill>
              </a:endParaRPr>
            </a:p>
          </p:txBody>
        </p:sp>
        <p:sp>
          <p:nvSpPr>
            <p:cNvPr id="28684" name="Text Box 22"/>
            <p:cNvSpPr txBox="1">
              <a:spLocks noChangeArrowheads="1"/>
            </p:cNvSpPr>
            <p:nvPr/>
          </p:nvSpPr>
          <p:spPr bwMode="auto">
            <a:xfrm>
              <a:off x="1101" y="1293"/>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70,000</a:t>
              </a:r>
              <a:endParaRPr lang="en-US" altLang="zh-CN" sz="900" b="1"/>
            </a:p>
          </p:txBody>
        </p:sp>
        <p:sp>
          <p:nvSpPr>
            <p:cNvPr id="28685" name="Text Box 23"/>
            <p:cNvSpPr txBox="1">
              <a:spLocks noChangeArrowheads="1"/>
            </p:cNvSpPr>
            <p:nvPr/>
          </p:nvSpPr>
          <p:spPr bwMode="auto">
            <a:xfrm>
              <a:off x="1101" y="1621"/>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60,000</a:t>
              </a:r>
              <a:endParaRPr lang="en-US" altLang="zh-CN" sz="900" b="1"/>
            </a:p>
          </p:txBody>
        </p:sp>
        <p:sp>
          <p:nvSpPr>
            <p:cNvPr id="28686" name="Text Box 24"/>
            <p:cNvSpPr txBox="1">
              <a:spLocks noChangeArrowheads="1"/>
            </p:cNvSpPr>
            <p:nvPr/>
          </p:nvSpPr>
          <p:spPr bwMode="auto">
            <a:xfrm>
              <a:off x="1101" y="1950"/>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50,000</a:t>
              </a:r>
              <a:endParaRPr lang="en-US" altLang="zh-CN" sz="900" b="1"/>
            </a:p>
          </p:txBody>
        </p:sp>
        <p:sp>
          <p:nvSpPr>
            <p:cNvPr id="28687" name="Text Box 25"/>
            <p:cNvSpPr txBox="1">
              <a:spLocks noChangeArrowheads="1"/>
            </p:cNvSpPr>
            <p:nvPr/>
          </p:nvSpPr>
          <p:spPr bwMode="auto">
            <a:xfrm>
              <a:off x="1101" y="2278"/>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40,000</a:t>
              </a:r>
              <a:endParaRPr lang="en-US" altLang="zh-CN" sz="900" b="1"/>
            </a:p>
          </p:txBody>
        </p:sp>
        <p:sp>
          <p:nvSpPr>
            <p:cNvPr id="28688" name="Text Box 26"/>
            <p:cNvSpPr txBox="1">
              <a:spLocks noChangeArrowheads="1"/>
            </p:cNvSpPr>
            <p:nvPr/>
          </p:nvSpPr>
          <p:spPr bwMode="auto">
            <a:xfrm>
              <a:off x="1101" y="2607"/>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30,000</a:t>
              </a:r>
              <a:endParaRPr lang="en-US" altLang="zh-CN" sz="900" b="1"/>
            </a:p>
          </p:txBody>
        </p:sp>
        <p:sp>
          <p:nvSpPr>
            <p:cNvPr id="28689" name="Text Box 27"/>
            <p:cNvSpPr txBox="1">
              <a:spLocks noChangeArrowheads="1"/>
            </p:cNvSpPr>
            <p:nvPr/>
          </p:nvSpPr>
          <p:spPr bwMode="auto">
            <a:xfrm>
              <a:off x="1101" y="2935"/>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20,000</a:t>
              </a:r>
              <a:endParaRPr lang="en-US" altLang="zh-CN" sz="900" b="1"/>
            </a:p>
          </p:txBody>
        </p:sp>
        <p:sp>
          <p:nvSpPr>
            <p:cNvPr id="28690" name="Text Box 28"/>
            <p:cNvSpPr txBox="1">
              <a:spLocks noChangeArrowheads="1"/>
            </p:cNvSpPr>
            <p:nvPr/>
          </p:nvSpPr>
          <p:spPr bwMode="auto">
            <a:xfrm>
              <a:off x="1101" y="3264"/>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10,000</a:t>
              </a:r>
              <a:endParaRPr lang="en-US" altLang="zh-CN" sz="900" b="1"/>
            </a:p>
          </p:txBody>
        </p:sp>
        <p:sp>
          <p:nvSpPr>
            <p:cNvPr id="28691" name="Text Box 29"/>
            <p:cNvSpPr txBox="1">
              <a:spLocks noChangeArrowheads="1"/>
            </p:cNvSpPr>
            <p:nvPr/>
          </p:nvSpPr>
          <p:spPr bwMode="auto">
            <a:xfrm rot="-5400000">
              <a:off x="-52" y="2349"/>
              <a:ext cx="201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lang="zh-CN" altLang="en-US" sz="1400">
                  <a:solidFill>
                    <a:srgbClr val="FF0000"/>
                  </a:solidFill>
                </a:rPr>
                <a:t>已知威胁的数量</a:t>
              </a:r>
              <a:endParaRPr lang="zh-CN" altLang="en-US" sz="1400">
                <a:solidFill>
                  <a:srgbClr val="FF0000"/>
                </a:solidFill>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1"/>
          </p:nvPr>
        </p:nvSpPr>
        <p:spPr/>
        <p:txBody>
          <a:bodyPr>
            <a:normAutofit lnSpcReduction="10000"/>
          </a:bodyPr>
          <a:lstStyle/>
          <a:p>
            <a:r>
              <a:rPr lang="en-US" altLang="zh-CN"/>
              <a:t>CNCERT</a:t>
            </a:r>
            <a:r>
              <a:rPr lang="zh-CN" altLang="en-US"/>
              <a:t>互联网安全威胁报告</a:t>
            </a:r>
            <a:r>
              <a:rPr lang="en-US" altLang="zh-CN"/>
              <a:t>2011</a:t>
            </a:r>
            <a:r>
              <a:rPr lang="zh-CN" altLang="en-US"/>
              <a:t>年</a:t>
            </a:r>
            <a:r>
              <a:rPr lang="en-US" altLang="zh-CN"/>
              <a:t>8 </a:t>
            </a:r>
            <a:r>
              <a:rPr lang="zh-CN" altLang="en-US" smtClean="0"/>
              <a:t>月</a:t>
            </a:r>
            <a:endParaRPr lang="en-US" altLang="zh-CN" smtClean="0"/>
          </a:p>
          <a:p>
            <a:pPr lvl="1"/>
            <a:r>
              <a:rPr lang="en-US" altLang="zh-CN" smtClean="0"/>
              <a:t>2011</a:t>
            </a:r>
            <a:r>
              <a:rPr lang="zh-CN" altLang="en-US" smtClean="0"/>
              <a:t>年</a:t>
            </a:r>
            <a:r>
              <a:rPr lang="en-US" altLang="zh-CN" smtClean="0"/>
              <a:t>8 </a:t>
            </a:r>
            <a:r>
              <a:rPr lang="zh-CN" altLang="en-US" smtClean="0"/>
              <a:t>月，互联网网络安全状况整体评价为良。主要数据如下： </a:t>
            </a:r>
            <a:endParaRPr lang="zh-CN" altLang="en-US" smtClean="0"/>
          </a:p>
          <a:p>
            <a:pPr lvl="1"/>
            <a:r>
              <a:rPr lang="zh-CN" altLang="en-US" smtClean="0"/>
              <a:t>境内感染网络病毒的终端数约为</a:t>
            </a:r>
            <a:r>
              <a:rPr lang="en-US" altLang="zh-CN" smtClean="0"/>
              <a:t>277</a:t>
            </a:r>
            <a:r>
              <a:rPr lang="zh-CN" altLang="en-US" smtClean="0"/>
              <a:t>万个； </a:t>
            </a:r>
            <a:endParaRPr lang="zh-CN" altLang="en-US" smtClean="0"/>
          </a:p>
          <a:p>
            <a:pPr lvl="1"/>
            <a:r>
              <a:rPr lang="zh-CN" altLang="en-US" smtClean="0"/>
              <a:t>境内被篡改网站数量为</a:t>
            </a:r>
            <a:r>
              <a:rPr lang="en-US" altLang="zh-CN" smtClean="0"/>
              <a:t>2525</a:t>
            </a:r>
            <a:r>
              <a:rPr lang="zh-CN" altLang="en-US" smtClean="0"/>
              <a:t>个，其中被篡改政府网站数量为</a:t>
            </a:r>
            <a:r>
              <a:rPr lang="en-US" altLang="zh-CN" smtClean="0"/>
              <a:t>233</a:t>
            </a:r>
            <a:r>
              <a:rPr lang="zh-CN" altLang="en-US" smtClean="0"/>
              <a:t>个； </a:t>
            </a:r>
            <a:endParaRPr lang="zh-CN" altLang="en-US" smtClean="0"/>
          </a:p>
          <a:p>
            <a:pPr eaLnBrk="1" hangingPunct="1"/>
            <a:r>
              <a:rPr lang="zh-CN" altLang="en-US" b="1" smtClean="0"/>
              <a:t>国家信息安全漏洞共享平台</a:t>
            </a:r>
            <a:r>
              <a:rPr lang="zh-CN" altLang="en-US" smtClean="0"/>
              <a:t>（</a:t>
            </a:r>
            <a:r>
              <a:rPr lang="en-US" altLang="zh-CN" smtClean="0"/>
              <a:t>CNVD</a:t>
            </a:r>
            <a:r>
              <a:rPr lang="zh-CN" altLang="en-US" smtClean="0"/>
              <a:t>）</a:t>
            </a:r>
            <a:endParaRPr lang="en-US" altLang="zh-CN" smtClean="0"/>
          </a:p>
          <a:p>
            <a:pPr lvl="1"/>
            <a:r>
              <a:rPr lang="zh-CN" altLang="en-US" smtClean="0"/>
              <a:t>收集整理信息系统安全漏洞</a:t>
            </a:r>
            <a:r>
              <a:rPr lang="en-US" altLang="zh-CN" smtClean="0"/>
              <a:t>504</a:t>
            </a:r>
            <a:r>
              <a:rPr lang="zh-CN" altLang="en-US" smtClean="0"/>
              <a:t>个，其中，高危漏洞</a:t>
            </a:r>
            <a:r>
              <a:rPr lang="en-US" altLang="zh-CN" smtClean="0"/>
              <a:t>214</a:t>
            </a:r>
            <a:r>
              <a:rPr lang="zh-CN" altLang="en-US" smtClean="0"/>
              <a:t>个，可被利用来实施远程攻击的漏洞有</a:t>
            </a:r>
            <a:r>
              <a:rPr lang="en-US" altLang="zh-CN" smtClean="0"/>
              <a:t>468</a:t>
            </a:r>
            <a:r>
              <a:rPr lang="zh-CN" altLang="en-US" smtClean="0"/>
              <a:t>个。</a:t>
            </a:r>
            <a:endParaRPr lang="zh-CN" altLang="en-US" smtClean="0"/>
          </a:p>
        </p:txBody>
      </p:sp>
      <p:sp>
        <p:nvSpPr>
          <p:cNvPr id="2" name="标题 1"/>
          <p:cNvSpPr>
            <a:spLocks noGrp="1"/>
          </p:cNvSpPr>
          <p:nvPr>
            <p:ph type="title"/>
          </p:nvPr>
        </p:nvSpPr>
        <p:spPr/>
        <p:txBody>
          <a:bodyPr>
            <a:normAutofit/>
          </a:bodyPr>
          <a:lstStyle/>
          <a:p>
            <a:pPr eaLnBrk="1" fontAlgn="auto" hangingPunct="1">
              <a:spcAft>
                <a:spcPts val="0"/>
              </a:spcAft>
              <a:defRPr/>
            </a:pPr>
            <a:r>
              <a:rPr lang="zh-CN" altLang="en-US" smtClean="0"/>
              <a:t>互联网安全威胁报告</a:t>
            </a:r>
            <a:endParaRPr lang="zh-CN" altLang="en-US"/>
          </a:p>
        </p:txBody>
      </p:sp>
      <p:sp>
        <p:nvSpPr>
          <p:cNvPr id="29699" name="灯片编号占位符 3"/>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02DAE48-E08B-40B8-B149-393A56AF639B}"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Rot="1" noChangeArrowheads="1"/>
          </p:cNvSpPr>
          <p:nvPr>
            <p:ph idx="1"/>
          </p:nvPr>
        </p:nvSpPr>
        <p:spPr>
          <a:xfrm>
            <a:off x="609600" y="1600200"/>
            <a:ext cx="8153400" cy="4498975"/>
          </a:xfrm>
        </p:spPr>
        <p:txBody>
          <a:bodyPr/>
          <a:lstStyle/>
          <a:p>
            <a:pPr eaLnBrk="1" hangingPunct="1">
              <a:buFont typeface="Wingdings" panose="05000000000000000000" pitchFamily="2" charset="2"/>
              <a:buNone/>
            </a:pPr>
            <a:r>
              <a:rPr lang="en-US" altLang="zh-CN" smtClean="0"/>
              <a:t> </a:t>
            </a:r>
            <a:endParaRPr lang="en-US" altLang="zh-CN" smtClean="0"/>
          </a:p>
        </p:txBody>
      </p:sp>
      <p:sp>
        <p:nvSpPr>
          <p:cNvPr id="14338" name="Rectangle 2"/>
          <p:cNvSpPr>
            <a:spLocks noGrp="1" noRot="1" noChangeArrowheads="1"/>
          </p:cNvSpPr>
          <p:nvPr>
            <p:ph type="title"/>
          </p:nvPr>
        </p:nvSpPr>
        <p:spPr>
          <a:xfrm>
            <a:off x="298450" y="228600"/>
            <a:ext cx="8540750" cy="1143000"/>
          </a:xfrm>
        </p:spPr>
        <p:txBody>
          <a:bodyPr/>
          <a:lstStyle/>
          <a:p>
            <a:pPr eaLnBrk="1" fontAlgn="auto" hangingPunct="1">
              <a:spcAft>
                <a:spcPts val="0"/>
              </a:spcAft>
              <a:defRPr/>
            </a:pPr>
            <a:r>
              <a:rPr lang="en-US" altLang="zh-CN" smtClean="0"/>
              <a:t> </a:t>
            </a:r>
            <a:endParaRPr lang="en-US" altLang="zh-CN" smtClean="0"/>
          </a:p>
        </p:txBody>
      </p:sp>
      <p:pic>
        <p:nvPicPr>
          <p:cNvPr id="30724" name="Picture 4" descr="img016[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188913"/>
            <a:ext cx="8424863" cy="631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fontAlgn="auto" hangingPunct="1">
              <a:spcAft>
                <a:spcPts val="0"/>
              </a:spcAft>
              <a:defRPr/>
            </a:pPr>
            <a:r>
              <a:rPr lang="zh-CN" altLang="en-US" smtClean="0"/>
              <a:t>信息安全</a:t>
            </a:r>
            <a:r>
              <a:rPr lang="zh-CN" altLang="zh-CN" smtClean="0"/>
              <a:t>典型案例</a:t>
            </a:r>
            <a:r>
              <a:rPr lang="zh-CN" altLang="en-US" smtClean="0"/>
              <a:t>与事件</a:t>
            </a:r>
            <a:endParaRPr lang="zh-CN" altLang="en-US"/>
          </a:p>
        </p:txBody>
      </p:sp>
      <p:sp>
        <p:nvSpPr>
          <p:cNvPr id="2" name="文本占位符 1"/>
          <p:cNvSpPr>
            <a:spLocks noGrp="1"/>
          </p:cNvSpPr>
          <p:nvPr>
            <p:ph type="body" idx="1"/>
          </p:nvPr>
        </p:nvSpPr>
        <p:spPr/>
        <p:txBody>
          <a:bodyPr/>
          <a:lstStyle/>
          <a:p>
            <a:endParaRPr lang="zh-CN" altLang="en-US"/>
          </a:p>
        </p:txBody>
      </p:sp>
      <p:sp>
        <p:nvSpPr>
          <p:cNvPr id="31748"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0E1E195-A628-4FFF-BDA5-DC5922C0F518}" type="slidenum">
              <a:rPr kumimoji="0" lang="en-US" altLang="zh-CN" sz="1000" smtClean="0">
                <a:solidFill>
                  <a:srgbClr val="FFFFFF"/>
                </a:solidFill>
              </a:rPr>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p:txBody>
          <a:bodyPr/>
          <a:lstStyle/>
          <a:p>
            <a:r>
              <a:rPr lang="en-US" altLang="en-US" smtClean="0">
                <a:ea typeface="黑体" pitchFamily="49" charset="-122"/>
              </a:rPr>
              <a:t>1988</a:t>
            </a:r>
            <a:r>
              <a:rPr lang="zh-CN" altLang="en-US" smtClean="0"/>
              <a:t>年康奈尔大学的研究生罗伯特</a:t>
            </a:r>
            <a:r>
              <a:rPr lang="en-US" altLang="en-US" smtClean="0">
                <a:ea typeface="黑体" pitchFamily="49" charset="-122"/>
              </a:rPr>
              <a:t>.</a:t>
            </a:r>
            <a:r>
              <a:rPr lang="zh-CN" altLang="en-US" smtClean="0"/>
              <a:t>莫里斯</a:t>
            </a:r>
            <a:r>
              <a:rPr lang="en-US" altLang="en-US" smtClean="0">
                <a:ea typeface="黑体" pitchFamily="49" charset="-122"/>
              </a:rPr>
              <a:t>(22</a:t>
            </a:r>
            <a:r>
              <a:rPr lang="zh-CN" altLang="en-US" smtClean="0"/>
              <a:t>岁</a:t>
            </a:r>
            <a:r>
              <a:rPr lang="en-US" altLang="en-US" smtClean="0">
                <a:ea typeface="黑体" pitchFamily="49" charset="-122"/>
              </a:rPr>
              <a:t>)</a:t>
            </a:r>
            <a:r>
              <a:rPr lang="zh-CN" altLang="en-US" smtClean="0"/>
              <a:t>针对</a:t>
            </a:r>
            <a:r>
              <a:rPr lang="en-US" altLang="en-US" smtClean="0">
                <a:ea typeface="黑体" pitchFamily="49" charset="-122"/>
              </a:rPr>
              <a:t>UNIX</a:t>
            </a:r>
            <a:r>
              <a:rPr lang="zh-CN" altLang="en-US" smtClean="0"/>
              <a:t>的缺陷设计了“莫里斯”</a:t>
            </a:r>
            <a:r>
              <a:rPr lang="en-US" altLang="zh-CN"/>
              <a:t>(Morris)</a:t>
            </a:r>
            <a:r>
              <a:rPr lang="zh-CN" altLang="en-US" smtClean="0"/>
              <a:t>蠕虫，约</a:t>
            </a:r>
            <a:r>
              <a:rPr lang="en-US" altLang="zh-CN" smtClean="0"/>
              <a:t>6000</a:t>
            </a:r>
            <a:r>
              <a:rPr lang="zh-CN" altLang="en-US"/>
              <a:t>台计算机遭到破坏，造成</a:t>
            </a:r>
            <a:r>
              <a:rPr lang="en-US" altLang="zh-CN"/>
              <a:t>1500</a:t>
            </a:r>
            <a:r>
              <a:rPr lang="zh-CN" altLang="en-US"/>
              <a:t>万美元的损失</a:t>
            </a:r>
            <a:r>
              <a:rPr lang="zh-CN" altLang="en-US" smtClean="0"/>
              <a:t>。</a:t>
            </a:r>
            <a:endParaRPr lang="zh-CN" altLang="en-US" smtClean="0"/>
          </a:p>
        </p:txBody>
      </p:sp>
      <p:sp>
        <p:nvSpPr>
          <p:cNvPr id="16387" name="Rectangle 2"/>
          <p:cNvSpPr>
            <a:spLocks noGrp="1" noChangeArrowheads="1"/>
          </p:cNvSpPr>
          <p:nvPr>
            <p:ph type="title"/>
          </p:nvPr>
        </p:nvSpPr>
        <p:spPr/>
        <p:txBody>
          <a:bodyPr/>
          <a:lstStyle/>
          <a:p>
            <a:pPr eaLnBrk="1" fontAlgn="auto" hangingPunct="1">
              <a:spcAft>
                <a:spcPts val="0"/>
              </a:spcAft>
              <a:defRPr/>
            </a:pPr>
            <a:r>
              <a:rPr lang="zh-CN" altLang="en-US" smtClean="0"/>
              <a:t>莫里斯蠕虫</a:t>
            </a:r>
            <a:endParaRPr lang="zh-CN" altLang="en-US" smtClean="0"/>
          </a:p>
        </p:txBody>
      </p:sp>
      <p:sp>
        <p:nvSpPr>
          <p:cNvPr id="32771"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23B27E5-B377-4391-8280-B2285F617D83}" type="slidenum">
              <a:rPr kumimoji="0" lang="en-US" altLang="zh-CN" sz="1000" smtClean="0"/>
            </a:fld>
            <a:endParaRPr kumimoji="0" lang="en-US" altLang="zh-CN" sz="1000" smtClean="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1600" y="3588714"/>
            <a:ext cx="3489056" cy="2618904"/>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3552214"/>
            <a:ext cx="2673913" cy="2673913"/>
          </a:xfrm>
          <a:prstGeom prst="rect">
            <a:avLst/>
          </a:prstGeom>
        </p:spPr>
      </p:pic>
    </p:spTree>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lstStyle/>
          <a:p>
            <a:pPr eaLnBrk="1" hangingPunct="1"/>
            <a:r>
              <a:rPr lang="zh-CN" altLang="en-US" smtClean="0"/>
              <a:t>破坏主板</a:t>
            </a:r>
            <a:r>
              <a:rPr lang="en-US" altLang="zh-CN" smtClean="0"/>
              <a:t>BIOS</a:t>
            </a:r>
            <a:r>
              <a:rPr lang="zh-CN" altLang="en-US" smtClean="0"/>
              <a:t>的数据，使计算机无法正常开机，破坏硬盘数据。</a:t>
            </a:r>
            <a:endParaRPr lang="en-US" altLang="zh-CN" smtClean="0"/>
          </a:p>
          <a:p>
            <a:pPr eaLnBrk="1" hangingPunct="1"/>
            <a:r>
              <a:rPr lang="en-US" altLang="zh-CN" smtClean="0"/>
              <a:t>1999</a:t>
            </a:r>
            <a:r>
              <a:rPr lang="zh-CN" altLang="en-US" smtClean="0"/>
              <a:t>年</a:t>
            </a:r>
            <a:r>
              <a:rPr lang="en-US" altLang="zh-CN" smtClean="0"/>
              <a:t>4</a:t>
            </a:r>
            <a:r>
              <a:rPr lang="zh-CN" altLang="en-US" smtClean="0"/>
              <a:t>月</a:t>
            </a:r>
            <a:r>
              <a:rPr lang="en-US" altLang="zh-CN" smtClean="0"/>
              <a:t>26</a:t>
            </a:r>
            <a:r>
              <a:rPr lang="zh-CN" altLang="en-US" smtClean="0"/>
              <a:t>日，在全球全面发作，全球有超过</a:t>
            </a:r>
            <a:r>
              <a:rPr lang="en-US" altLang="zh-CN" smtClean="0"/>
              <a:t>6000</a:t>
            </a:r>
            <a:r>
              <a:rPr lang="zh-CN" altLang="en-US" smtClean="0"/>
              <a:t>万台电脑被破坏，累计造成的损失超过</a:t>
            </a:r>
            <a:r>
              <a:rPr lang="en-US" altLang="zh-CN" smtClean="0"/>
              <a:t>10</a:t>
            </a:r>
            <a:r>
              <a:rPr lang="zh-CN" altLang="en-US" smtClean="0"/>
              <a:t>亿美元。</a:t>
            </a:r>
            <a:endParaRPr lang="en-US" altLang="zh-CN" smtClean="0"/>
          </a:p>
          <a:p>
            <a:pPr eaLnBrk="1" hangingPunct="1"/>
            <a:r>
              <a:rPr lang="en-US" altLang="zh-CN" smtClean="0"/>
              <a:t>4</a:t>
            </a:r>
            <a:r>
              <a:rPr lang="zh-CN" altLang="en-US" smtClean="0"/>
              <a:t>月</a:t>
            </a:r>
            <a:r>
              <a:rPr lang="en-US" altLang="zh-CN" smtClean="0"/>
              <a:t>26</a:t>
            </a:r>
            <a:r>
              <a:rPr lang="zh-CN" altLang="en-US" smtClean="0"/>
              <a:t>日大爆发，其它月</a:t>
            </a:r>
            <a:r>
              <a:rPr lang="en-US" altLang="zh-CN" smtClean="0"/>
              <a:t>26</a:t>
            </a:r>
            <a:r>
              <a:rPr lang="zh-CN" altLang="en-US" smtClean="0"/>
              <a:t>日小爆发</a:t>
            </a:r>
            <a:endParaRPr lang="zh-CN" altLang="en-US" smtClean="0"/>
          </a:p>
        </p:txBody>
      </p:sp>
      <p:sp>
        <p:nvSpPr>
          <p:cNvPr id="16387" name="Rectangle 2"/>
          <p:cNvSpPr>
            <a:spLocks noGrp="1" noChangeArrowheads="1"/>
          </p:cNvSpPr>
          <p:nvPr>
            <p:ph type="title"/>
          </p:nvPr>
        </p:nvSpPr>
        <p:spPr/>
        <p:txBody>
          <a:bodyPr/>
          <a:lstStyle/>
          <a:p>
            <a:pPr eaLnBrk="1" fontAlgn="auto" hangingPunct="1">
              <a:spcAft>
                <a:spcPts val="0"/>
              </a:spcAft>
              <a:defRPr/>
            </a:pPr>
            <a:r>
              <a:rPr lang="en-US" altLang="zh-CN" smtClean="0"/>
              <a:t>CIH</a:t>
            </a:r>
            <a:r>
              <a:rPr lang="zh-CN" altLang="en-US" smtClean="0"/>
              <a:t>病毒</a:t>
            </a:r>
            <a:endParaRPr lang="zh-CN" altLang="en-US" smtClean="0"/>
          </a:p>
        </p:txBody>
      </p:sp>
      <p:sp>
        <p:nvSpPr>
          <p:cNvPr id="33795"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F9D6C6D-005A-458D-A25D-D33A7B7DD601}"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Rot="1" noChangeArrowheads="1"/>
          </p:cNvSpPr>
          <p:nvPr>
            <p:ph idx="1"/>
          </p:nvPr>
        </p:nvSpPr>
        <p:spPr/>
        <p:txBody>
          <a:bodyPr/>
          <a:lstStyle/>
          <a:p>
            <a:pPr eaLnBrk="1" hangingPunct="1"/>
            <a:r>
              <a:rPr lang="en-US" altLang="zh-CN" smtClean="0"/>
              <a:t>2000</a:t>
            </a:r>
            <a:r>
              <a:rPr lang="zh-CN" altLang="en-US" smtClean="0"/>
              <a:t>年</a:t>
            </a:r>
            <a:r>
              <a:rPr lang="en-US" altLang="zh-CN" smtClean="0"/>
              <a:t>2</a:t>
            </a:r>
            <a:r>
              <a:rPr lang="zh-CN" altLang="en-US" smtClean="0"/>
              <a:t>三天内黑客使美国数家顶级互联网站</a:t>
            </a:r>
            <a:r>
              <a:rPr lang="en-US" altLang="zh-CN" smtClean="0"/>
              <a:t>——</a:t>
            </a:r>
            <a:r>
              <a:rPr lang="zh-CN" altLang="en-US" smtClean="0"/>
              <a:t>雅虎、亚马逊、</a:t>
            </a:r>
            <a:r>
              <a:rPr lang="en-US" altLang="zh-CN" smtClean="0"/>
              <a:t>EBAY</a:t>
            </a:r>
            <a:r>
              <a:rPr lang="zh-CN" altLang="en-US" smtClean="0"/>
              <a:t>、</a:t>
            </a:r>
            <a:r>
              <a:rPr lang="en-US" altLang="zh-CN" smtClean="0"/>
              <a:t>CNN</a:t>
            </a:r>
            <a:r>
              <a:rPr lang="zh-CN" altLang="en-US" smtClean="0"/>
              <a:t>陷入瘫痪，造成直接经济损失</a:t>
            </a:r>
            <a:r>
              <a:rPr lang="en-US" altLang="zh-CN" smtClean="0"/>
              <a:t>12</a:t>
            </a:r>
            <a:r>
              <a:rPr lang="zh-CN" altLang="en-US" smtClean="0"/>
              <a:t>亿美元。并引起股市动荡。</a:t>
            </a:r>
            <a:endParaRPr lang="zh-CN" altLang="en-US" smtClean="0"/>
          </a:p>
          <a:p>
            <a:pPr lvl="1" eaLnBrk="1" hangingPunct="1"/>
            <a:endParaRPr lang="en-US" altLang="zh-CN" smtClean="0"/>
          </a:p>
        </p:txBody>
      </p:sp>
      <p:sp>
        <p:nvSpPr>
          <p:cNvPr id="18434" name="Rectangle 2"/>
          <p:cNvSpPr>
            <a:spLocks noGrp="1" noRot="1" noChangeArrowheads="1"/>
          </p:cNvSpPr>
          <p:nvPr>
            <p:ph type="title"/>
          </p:nvPr>
        </p:nvSpPr>
        <p:spPr/>
        <p:txBody>
          <a:bodyPr/>
          <a:lstStyle/>
          <a:p>
            <a:pPr eaLnBrk="1" fontAlgn="auto" hangingPunct="1">
              <a:spcAft>
                <a:spcPts val="0"/>
              </a:spcAft>
              <a:defRPr/>
            </a:pPr>
            <a:r>
              <a:rPr lang="en-US" altLang="zh-CN" smtClean="0"/>
              <a:t>DDoS</a:t>
            </a:r>
            <a:endParaRPr lang="en-US" altLang="zh-CN" smtClean="0"/>
          </a:p>
        </p:txBody>
      </p:sp>
    </p:spTree>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5188032"/>
          </a:xfrm>
        </p:spPr>
        <p:txBody>
          <a:bodyPr>
            <a:normAutofit/>
          </a:bodyPr>
          <a:lstStyle/>
          <a:p>
            <a:r>
              <a:rPr lang="zh-CN" altLang="en-US" smtClean="0"/>
              <a:t>现代社会建立在信息技术之上</a:t>
            </a:r>
            <a:endParaRPr lang="en-US" altLang="zh-CN" smtClean="0"/>
          </a:p>
          <a:p>
            <a:pPr lvl="1"/>
            <a:r>
              <a:rPr lang="zh-CN" altLang="en-US" smtClean="0"/>
              <a:t>电子政务、商务、医疗、教育、金融、智慧城市、智能交通、无人驾驶等</a:t>
            </a:r>
            <a:endParaRPr lang="en-US" altLang="zh-CN" smtClean="0"/>
          </a:p>
          <a:p>
            <a:r>
              <a:rPr lang="zh-CN" altLang="en-US" smtClean="0"/>
              <a:t>信息安全是：</a:t>
            </a:r>
            <a:endParaRPr lang="en-US" altLang="zh-CN" smtClean="0"/>
          </a:p>
          <a:p>
            <a:pPr lvl="1"/>
            <a:r>
              <a:rPr lang="zh-CN" altLang="en-US" smtClean="0"/>
              <a:t>古老的技术</a:t>
            </a:r>
            <a:endParaRPr lang="en-US" altLang="zh-CN" smtClean="0"/>
          </a:p>
          <a:p>
            <a:pPr lvl="1"/>
            <a:r>
              <a:rPr lang="zh-CN" altLang="en-US" smtClean="0"/>
              <a:t>快速发展的技术</a:t>
            </a:r>
            <a:endParaRPr lang="en-US" altLang="zh-CN" smtClean="0"/>
          </a:p>
          <a:p>
            <a:r>
              <a:rPr lang="zh-CN" altLang="en-US" smtClean="0"/>
              <a:t>关系个人、集体、社会、国家安危</a:t>
            </a:r>
            <a:endParaRPr lang="en-US" altLang="zh-CN" smtClean="0"/>
          </a:p>
        </p:txBody>
      </p:sp>
      <p:sp>
        <p:nvSpPr>
          <p:cNvPr id="3" name="标题 2"/>
          <p:cNvSpPr>
            <a:spLocks noGrp="1"/>
          </p:cNvSpPr>
          <p:nvPr>
            <p:ph type="title"/>
          </p:nvPr>
        </p:nvSpPr>
        <p:spPr/>
        <p:txBody>
          <a:bodyPr/>
          <a:lstStyle/>
          <a:p>
            <a:r>
              <a:rPr lang="zh-CN" altLang="en-US" smtClean="0"/>
              <a:t>背景</a:t>
            </a:r>
            <a:endParaRPr lang="zh-CN" altLang="en-US"/>
          </a:p>
        </p:txBody>
      </p:sp>
      <p:sp>
        <p:nvSpPr>
          <p:cNvPr id="4" name="灯片编号占位符 3"/>
          <p:cNvSpPr>
            <a:spLocks noGrp="1"/>
          </p:cNvSpPr>
          <p:nvPr>
            <p:ph type="sldNum" sz="quarter" idx="4294967295"/>
          </p:nvPr>
        </p:nvSpPr>
        <p:spPr>
          <a:xfrm>
            <a:off x="4277113" y="6407944"/>
            <a:ext cx="510911" cy="450056"/>
          </a:xfrm>
          <a:prstGeom prst="rect">
            <a:avLst/>
          </a:prstGeom>
        </p:spPr>
        <p:txBody>
          <a:bodyPr/>
          <a:lstStyle/>
          <a:p>
            <a:fld id="{D068C32B-520D-4EFC-9268-6CE2BDE195C1}" type="slidenum">
              <a:rPr lang="en-US" altLang="zh-CN"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ph idx="1"/>
          </p:nvPr>
        </p:nvSpPr>
        <p:spPr/>
        <p:txBody>
          <a:bodyPr>
            <a:normAutofit/>
          </a:bodyPr>
          <a:lstStyle/>
          <a:p>
            <a:pPr>
              <a:defRPr/>
            </a:pPr>
            <a:r>
              <a:rPr lang="en-US" altLang="zh-CN" smtClean="0"/>
              <a:t>2001</a:t>
            </a:r>
            <a:r>
              <a:rPr lang="zh-CN" altLang="en-US" smtClean="0"/>
              <a:t>年</a:t>
            </a:r>
            <a:r>
              <a:rPr lang="en-US" altLang="zh-CN" smtClean="0"/>
              <a:t>9</a:t>
            </a:r>
            <a:r>
              <a:rPr lang="zh-CN" altLang="en-US" smtClean="0"/>
              <a:t>月</a:t>
            </a:r>
            <a:r>
              <a:rPr lang="en-US" altLang="zh-CN" smtClean="0"/>
              <a:t>18</a:t>
            </a:r>
            <a:r>
              <a:rPr lang="zh-CN" altLang="en-US" smtClean="0"/>
              <a:t>日全球蔓延</a:t>
            </a:r>
            <a:r>
              <a:rPr lang="zh-CN" altLang="en-US"/>
              <a:t>，能够</a:t>
            </a:r>
            <a:r>
              <a:rPr lang="zh-CN" altLang="en-US" smtClean="0"/>
              <a:t>多渠道传播，如邮件、主动攻击服务器（如</a:t>
            </a:r>
            <a:r>
              <a:rPr lang="en-US" altLang="zh-CN" smtClean="0"/>
              <a:t>IIS</a:t>
            </a:r>
            <a:r>
              <a:rPr lang="zh-CN" altLang="en-US" smtClean="0"/>
              <a:t>）、即时通讯工具、</a:t>
            </a:r>
            <a:r>
              <a:rPr lang="en-US" altLang="zh-CN" smtClean="0"/>
              <a:t>FTP</a:t>
            </a:r>
            <a:r>
              <a:rPr lang="zh-CN" altLang="en-US" smtClean="0"/>
              <a:t>、网页浏览，传染性极强。</a:t>
            </a:r>
            <a:endParaRPr lang="en-US" altLang="zh-CN" smtClean="0"/>
          </a:p>
          <a:p>
            <a:pPr marL="365760" indent="-255905" eaLnBrk="1" fontAlgn="auto" hangingPunct="1">
              <a:spcAft>
                <a:spcPts val="0"/>
              </a:spcAft>
              <a:buFont typeface="Wingdings 3" panose="05040102010807070707"/>
              <a:buChar char=""/>
              <a:defRPr/>
            </a:pPr>
            <a:r>
              <a:rPr lang="zh-CN" altLang="en-US" smtClean="0"/>
              <a:t>感染后占用大量网络带宽和计算机资源，对网络造成很大影响，甚至瘫痪，造成</a:t>
            </a:r>
            <a:r>
              <a:rPr lang="en-US" altLang="zh-CN" smtClean="0"/>
              <a:t>PC</a:t>
            </a:r>
            <a:r>
              <a:rPr lang="zh-CN" altLang="en-US" smtClean="0"/>
              <a:t>速度明显下降。</a:t>
            </a:r>
            <a:endParaRPr lang="en-US" altLang="zh-CN" smtClean="0"/>
          </a:p>
          <a:p>
            <a:pPr marL="365760" indent="-255905" eaLnBrk="1" fontAlgn="auto" hangingPunct="1">
              <a:spcAft>
                <a:spcPts val="0"/>
              </a:spcAft>
              <a:buFont typeface="Wingdings 3" panose="05040102010807070707"/>
              <a:buChar char=""/>
              <a:defRPr/>
            </a:pPr>
            <a:r>
              <a:rPr lang="zh-CN" altLang="en-US" smtClean="0"/>
              <a:t>约</a:t>
            </a:r>
            <a:r>
              <a:rPr lang="en-US" altLang="zh-CN"/>
              <a:t>5.9</a:t>
            </a:r>
            <a:r>
              <a:rPr lang="zh-CN" altLang="en-US"/>
              <a:t>亿美元的</a:t>
            </a:r>
            <a:r>
              <a:rPr lang="zh-CN" altLang="en-US" smtClean="0"/>
              <a:t>损失。</a:t>
            </a:r>
            <a:endParaRPr lang="en-US" altLang="zh-CN"/>
          </a:p>
          <a:p>
            <a:pPr marL="365760" indent="-255905" eaLnBrk="1" fontAlgn="auto" hangingPunct="1">
              <a:spcAft>
                <a:spcPts val="0"/>
              </a:spcAft>
              <a:buFont typeface="Wingdings 3" panose="05040102010807070707"/>
              <a:buChar char=""/>
              <a:defRPr/>
            </a:pPr>
            <a:endParaRPr lang="zh-CN" altLang="en-US" smtClean="0"/>
          </a:p>
        </p:txBody>
      </p:sp>
      <p:sp>
        <p:nvSpPr>
          <p:cNvPr id="17411" name="Rectangle 2"/>
          <p:cNvSpPr>
            <a:spLocks noGrp="1" noChangeArrowheads="1"/>
          </p:cNvSpPr>
          <p:nvPr>
            <p:ph type="title"/>
          </p:nvPr>
        </p:nvSpPr>
        <p:spPr/>
        <p:txBody>
          <a:bodyPr/>
          <a:lstStyle/>
          <a:p>
            <a:pPr eaLnBrk="1" fontAlgn="auto" hangingPunct="1">
              <a:spcAft>
                <a:spcPts val="0"/>
              </a:spcAft>
              <a:defRPr/>
            </a:pPr>
            <a:r>
              <a:rPr lang="zh-CN" altLang="en-US" smtClean="0"/>
              <a:t>尼姆达蠕虫</a:t>
            </a:r>
            <a:endParaRPr lang="zh-CN" altLang="en-US" smtClean="0"/>
          </a:p>
        </p:txBody>
      </p:sp>
      <p:sp>
        <p:nvSpPr>
          <p:cNvPr id="35843"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0E47FA7-96A9-4A1E-BC67-69F43BF17A37}"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p:txBody>
          <a:bodyPr/>
          <a:lstStyle/>
          <a:p>
            <a:pPr eaLnBrk="1" hangingPunct="1"/>
            <a:r>
              <a:rPr lang="en-US" altLang="zh-CN" smtClean="0"/>
              <a:t>2001</a:t>
            </a:r>
            <a:r>
              <a:rPr lang="zh-CN" altLang="en-US" smtClean="0"/>
              <a:t>年发生</a:t>
            </a:r>
            <a:r>
              <a:rPr lang="en-US" altLang="zh-CN" smtClean="0"/>
              <a:t>EP-3</a:t>
            </a:r>
            <a:r>
              <a:rPr lang="zh-CN" altLang="en-US" smtClean="0"/>
              <a:t>撞机事件后，中美民众敌对情绪迅速膨胀，数万网络黑客上演黑客大战，数千家网络战被黑。它揭开了信息时代网络战争的序幕</a:t>
            </a:r>
            <a:endParaRPr lang="zh-CN" altLang="en-US" smtClean="0"/>
          </a:p>
        </p:txBody>
      </p:sp>
      <p:sp>
        <p:nvSpPr>
          <p:cNvPr id="19458" name="Rectangle 2"/>
          <p:cNvSpPr>
            <a:spLocks noGrp="1" noChangeArrowheads="1"/>
          </p:cNvSpPr>
          <p:nvPr>
            <p:ph type="title"/>
          </p:nvPr>
        </p:nvSpPr>
        <p:spPr/>
        <p:txBody>
          <a:bodyPr/>
          <a:lstStyle/>
          <a:p>
            <a:pPr eaLnBrk="1" fontAlgn="auto" hangingPunct="1">
              <a:spcAft>
                <a:spcPts val="0"/>
              </a:spcAft>
              <a:defRPr/>
            </a:pPr>
            <a:r>
              <a:rPr lang="zh-CN" altLang="en-US" smtClean="0"/>
              <a:t>中美黑客大战</a:t>
            </a:r>
            <a:endParaRPr lang="zh-CN" altLang="en-US" smtClean="0"/>
          </a:p>
        </p:txBody>
      </p:sp>
      <p:pic>
        <p:nvPicPr>
          <p:cNvPr id="4" name="Picture 5" descr="158927_748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846563" y="3668317"/>
            <a:ext cx="5113233" cy="278854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bject 8"/>
          <p:cNvSpPr/>
          <p:nvPr/>
        </p:nvSpPr>
        <p:spPr>
          <a:xfrm>
            <a:off x="457200" y="3685469"/>
            <a:ext cx="3421379" cy="2303526"/>
          </a:xfrm>
          <a:prstGeom prst="rect">
            <a:avLst/>
          </a:prstGeom>
          <a:blipFill>
            <a:blip r:embed="rId2" cstate="print"/>
            <a:stretch>
              <a:fillRect/>
            </a:stretch>
          </a:blipFill>
        </p:spPr>
        <p:txBody>
          <a:bodyPr wrap="square" lIns="0" tIns="0" rIns="0" bIns="0" rtlCol="0"/>
          <a:lstStyle/>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p:txBody>
          <a:bodyPr/>
          <a:lstStyle/>
          <a:p>
            <a:pPr eaLnBrk="1" hangingPunct="1"/>
            <a:r>
              <a:rPr lang="zh-CN" altLang="en-US" smtClean="0"/>
              <a:t>从</a:t>
            </a:r>
            <a:r>
              <a:rPr lang="en-US" altLang="zh-CN" smtClean="0"/>
              <a:t>2004</a:t>
            </a:r>
            <a:r>
              <a:rPr lang="zh-CN" altLang="en-US" smtClean="0"/>
              <a:t>年</a:t>
            </a:r>
            <a:r>
              <a:rPr lang="en-US" altLang="zh-CN" smtClean="0"/>
              <a:t>10</a:t>
            </a:r>
            <a:r>
              <a:rPr lang="zh-CN" altLang="en-US" smtClean="0"/>
              <a:t>月起，北京一家音乐网站连续</a:t>
            </a:r>
            <a:r>
              <a:rPr lang="en-US" altLang="zh-CN" smtClean="0"/>
              <a:t>3</a:t>
            </a:r>
            <a:r>
              <a:rPr lang="zh-CN" altLang="en-US" smtClean="0"/>
              <a:t>个月遭到一个控制超过</a:t>
            </a:r>
            <a:r>
              <a:rPr lang="en-US" altLang="zh-CN" smtClean="0"/>
              <a:t>6</a:t>
            </a:r>
            <a:r>
              <a:rPr lang="zh-CN" altLang="en-US" smtClean="0"/>
              <a:t>万台电脑的“僵尸网络”的“拒绝服务”攻击，造成经济损失达</a:t>
            </a:r>
            <a:r>
              <a:rPr lang="en-US" altLang="zh-CN" smtClean="0"/>
              <a:t>700</a:t>
            </a:r>
            <a:r>
              <a:rPr lang="zh-CN" altLang="en-US" smtClean="0"/>
              <a:t>余万元。</a:t>
            </a:r>
            <a:endParaRPr lang="zh-CN" altLang="en-US" smtClean="0"/>
          </a:p>
        </p:txBody>
      </p:sp>
      <p:sp>
        <p:nvSpPr>
          <p:cNvPr id="21508" name="Rectangle 5"/>
          <p:cNvSpPr>
            <a:spLocks noGrp="1" noChangeArrowheads="1"/>
          </p:cNvSpPr>
          <p:nvPr>
            <p:ph type="title"/>
          </p:nvPr>
        </p:nvSpPr>
        <p:spPr/>
        <p:txBody>
          <a:bodyPr/>
          <a:lstStyle/>
          <a:p>
            <a:pPr eaLnBrk="1" fontAlgn="auto" hangingPunct="1">
              <a:spcAft>
                <a:spcPts val="0"/>
              </a:spcAft>
              <a:defRPr/>
            </a:pPr>
            <a:r>
              <a:rPr lang="zh-CN" altLang="en-US" smtClean="0"/>
              <a:t>计算机犯罪</a:t>
            </a:r>
            <a:endParaRPr lang="zh-CN" altLang="en-US" smtClean="0"/>
          </a:p>
        </p:txBody>
      </p:sp>
      <p:sp>
        <p:nvSpPr>
          <p:cNvPr id="37891"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7DE5AB0-B5CA-4D54-85B8-E64C9C291784}"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3"/>
          <p:cNvSpPr>
            <a:spLocks noGrp="1" noChangeArrowheads="1"/>
          </p:cNvSpPr>
          <p:nvPr>
            <p:ph idx="1"/>
          </p:nvPr>
        </p:nvSpPr>
        <p:spPr/>
        <p:txBody>
          <a:bodyPr/>
          <a:lstStyle/>
          <a:p>
            <a:pPr eaLnBrk="1" hangingPunct="1"/>
            <a:r>
              <a:rPr lang="en-US" altLang="en-US" smtClean="0">
                <a:ea typeface="黑体" pitchFamily="49" charset="-122"/>
              </a:rPr>
              <a:t>2006年底大范围爆发</a:t>
            </a:r>
            <a:r>
              <a:rPr lang="zh-CN" altLang="en-US" smtClean="0"/>
              <a:t>，李俊，武汉新洲区人，中专水泥工艺专业；</a:t>
            </a:r>
            <a:endParaRPr lang="zh-CN" altLang="en-US" smtClean="0"/>
          </a:p>
          <a:p>
            <a:pPr eaLnBrk="1" hangingPunct="1"/>
            <a:r>
              <a:rPr lang="en-US" altLang="en-US" smtClean="0">
                <a:ea typeface="黑体" pitchFamily="49" charset="-122"/>
              </a:rPr>
              <a:t>病毒会删除扩展名为gho的文件，使用户无法使用ghost软件恢复操作系统。“熊猫烧香”搜索硬盘中的.exe可执行文件并感染</a:t>
            </a:r>
            <a:r>
              <a:rPr lang="zh-CN" altLang="en-US" smtClean="0">
                <a:ea typeface="黑体" pitchFamily="49" charset="-122"/>
              </a:rPr>
              <a:t>，</a:t>
            </a:r>
            <a:r>
              <a:rPr lang="en-US" altLang="en-US" smtClean="0">
                <a:ea typeface="黑体" pitchFamily="49" charset="-122"/>
              </a:rPr>
              <a:t>感染后的文件图标变成"熊猫烧香"图案。</a:t>
            </a:r>
            <a:endParaRPr lang="en-US" altLang="en-US" smtClean="0">
              <a:ea typeface="黑体" pitchFamily="49" charset="-122"/>
            </a:endParaRPr>
          </a:p>
        </p:txBody>
      </p:sp>
      <p:sp>
        <p:nvSpPr>
          <p:cNvPr id="318466" name="Rectangle 2"/>
          <p:cNvSpPr>
            <a:spLocks noGrp="1" noChangeArrowheads="1"/>
          </p:cNvSpPr>
          <p:nvPr>
            <p:ph type="title"/>
          </p:nvPr>
        </p:nvSpPr>
        <p:spPr/>
        <p:txBody>
          <a:bodyPr/>
          <a:lstStyle/>
          <a:p>
            <a:pPr eaLnBrk="1" fontAlgn="auto" hangingPunct="1">
              <a:spcAft>
                <a:spcPts val="0"/>
              </a:spcAft>
              <a:defRPr/>
            </a:pPr>
            <a:r>
              <a:rPr lang="en-US" altLang="en-US" smtClean="0"/>
              <a:t>熊猫烧香</a:t>
            </a:r>
            <a:endParaRPr lang="zh-CN" altLang="en-US"/>
          </a:p>
        </p:txBody>
      </p:sp>
      <p:grpSp>
        <p:nvGrpSpPr>
          <p:cNvPr id="38916" name="Group 7"/>
          <p:cNvGrpSpPr/>
          <p:nvPr/>
        </p:nvGrpSpPr>
        <p:grpSpPr bwMode="auto">
          <a:xfrm>
            <a:off x="2555776" y="4653136"/>
            <a:ext cx="2808288" cy="1052513"/>
            <a:chOff x="748" y="3321"/>
            <a:chExt cx="2132" cy="999"/>
          </a:xfrm>
        </p:grpSpPr>
        <p:pic>
          <p:nvPicPr>
            <p:cNvPr id="38917" name="Picture 4" descr="u=3783805490,2764607136&amp;fm=0&amp;gp=0"/>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2154" y="3321"/>
              <a:ext cx="726"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descr="u=3783805490,2764607136&amp;fm=0&amp;gp=0"/>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1474" y="3321"/>
              <a:ext cx="680"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6" descr="u=3783805490,2764607136&amp;fm=0&amp;gp=0"/>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748" y="3321"/>
              <a:ext cx="680"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animEffect transition="in" filter="wipe(up)">
                                      <p:cBhvr>
                                        <p:cTn id="7" dur="500"/>
                                        <p:tgtEl>
                                          <p:spTgt spid="318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8467">
                                            <p:txEl>
                                              <p:pRg st="1" end="1"/>
                                            </p:txEl>
                                          </p:spTgt>
                                        </p:tgtEl>
                                        <p:attrNameLst>
                                          <p:attrName>style.visibility</p:attrName>
                                        </p:attrNameLst>
                                      </p:cBhvr>
                                      <p:to>
                                        <p:strVal val="visible"/>
                                      </p:to>
                                    </p:set>
                                    <p:animEffect transition="in" filter="wipe(up)">
                                      <p:cBhvr>
                                        <p:cTn id="12" dur="500"/>
                                        <p:tgtEl>
                                          <p:spTgt spid="3184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p:txBody>
          <a:bodyPr/>
          <a:lstStyle/>
          <a:p>
            <a:pPr eaLnBrk="1" hangingPunct="1"/>
            <a:r>
              <a:rPr lang="en-US" altLang="zh-CN" smtClean="0"/>
              <a:t>2011</a:t>
            </a:r>
            <a:r>
              <a:rPr lang="zh-CN" altLang="en-US" smtClean="0"/>
              <a:t>年</a:t>
            </a:r>
            <a:r>
              <a:rPr lang="en-US" altLang="zh-CN" smtClean="0"/>
              <a:t>12</a:t>
            </a:r>
            <a:r>
              <a:rPr lang="zh-CN" altLang="en-US" smtClean="0"/>
              <a:t>月，</a:t>
            </a:r>
            <a:r>
              <a:rPr lang="en-US" altLang="zh-CN" smtClean="0"/>
              <a:t>CSDN</a:t>
            </a:r>
            <a:r>
              <a:rPr lang="zh-CN" altLang="en-US" smtClean="0"/>
              <a:t>的安全系统遭到黑客攻击，</a:t>
            </a:r>
            <a:r>
              <a:rPr lang="en-US" altLang="zh-CN" smtClean="0"/>
              <a:t>600</a:t>
            </a:r>
            <a:r>
              <a:rPr lang="zh-CN" altLang="en-US" smtClean="0"/>
              <a:t>万用户的登录名、密码及邮箱遭到泄漏。</a:t>
            </a:r>
            <a:endParaRPr lang="en-US" altLang="zh-CN" smtClean="0"/>
          </a:p>
          <a:p>
            <a:pPr eaLnBrk="1" hangingPunct="1"/>
            <a:r>
              <a:rPr lang="zh-CN" altLang="en-US" smtClean="0"/>
              <a:t>随后，网上又曝出世纪佳缘、天涯社区、开心网等</a:t>
            </a:r>
            <a:r>
              <a:rPr lang="en-US" altLang="zh-CN" smtClean="0"/>
              <a:t>10</a:t>
            </a:r>
            <a:r>
              <a:rPr lang="zh-CN" altLang="en-US" smtClean="0"/>
              <a:t>余家国内知名网站近</a:t>
            </a:r>
            <a:r>
              <a:rPr lang="en-US" altLang="zh-CN" smtClean="0"/>
              <a:t>5000</a:t>
            </a:r>
            <a:r>
              <a:rPr lang="zh-CN" altLang="en-US" smtClean="0"/>
              <a:t>万用户的信息被公布。</a:t>
            </a:r>
            <a:endParaRPr lang="zh-CN" altLang="en-US" smtClean="0"/>
          </a:p>
        </p:txBody>
      </p:sp>
      <p:sp>
        <p:nvSpPr>
          <p:cNvPr id="20483" name="Rectangle 2"/>
          <p:cNvSpPr>
            <a:spLocks noGrp="1" noChangeArrowheads="1"/>
          </p:cNvSpPr>
          <p:nvPr>
            <p:ph type="title"/>
          </p:nvPr>
        </p:nvSpPr>
        <p:spPr/>
        <p:txBody>
          <a:bodyPr/>
          <a:lstStyle/>
          <a:p>
            <a:pPr eaLnBrk="1" fontAlgn="auto" hangingPunct="1">
              <a:spcAft>
                <a:spcPts val="0"/>
              </a:spcAft>
              <a:defRPr/>
            </a:pPr>
            <a:r>
              <a:rPr lang="en-US" altLang="zh-CN" b="0">
                <a:effectLst/>
              </a:rPr>
              <a:t>CSDN</a:t>
            </a:r>
            <a:r>
              <a:rPr lang="zh-CN" altLang="en-US" b="0">
                <a:effectLst/>
              </a:rPr>
              <a:t>泄密门</a:t>
            </a:r>
            <a:endParaRPr lang="zh-CN" altLang="en-US" b="0">
              <a:effectLst/>
            </a:endParaRPr>
          </a:p>
        </p:txBody>
      </p:sp>
      <p:sp>
        <p:nvSpPr>
          <p:cNvPr id="39939"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4590622-8109-4B14-BEA6-46A092A16B4E}"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idx="1"/>
          </p:nvPr>
        </p:nvSpPr>
        <p:spPr/>
        <p:txBody>
          <a:bodyPr>
            <a:normAutofit/>
          </a:bodyPr>
          <a:lstStyle/>
          <a:p>
            <a:pPr eaLnBrk="1" hangingPunct="1"/>
            <a:r>
              <a:rPr lang="zh-CN" altLang="en-US" smtClean="0"/>
              <a:t>网络钓鱼</a:t>
            </a:r>
            <a:r>
              <a:rPr lang="en-US" altLang="zh-CN" smtClean="0"/>
              <a:t>(Phishing)</a:t>
            </a:r>
            <a:endParaRPr lang="en-US" altLang="zh-CN" smtClean="0"/>
          </a:p>
          <a:p>
            <a:pPr lvl="1" eaLnBrk="1" hangingPunct="1"/>
            <a:r>
              <a:rPr lang="zh-CN" altLang="en-US" smtClean="0"/>
              <a:t>假银行：</a:t>
            </a:r>
            <a:endParaRPr lang="en-US" altLang="zh-CN" smtClean="0"/>
          </a:p>
          <a:p>
            <a:pPr lvl="2"/>
            <a:r>
              <a:rPr lang="zh-CN" altLang="en-US" smtClean="0"/>
              <a:t>假中国银行域名</a:t>
            </a:r>
            <a:r>
              <a:rPr lang="en-US" altLang="zh-CN" smtClean="0">
                <a:hlinkClick r:id="rId1"/>
              </a:rPr>
              <a:t>www.bank-off-china.com</a:t>
            </a:r>
            <a:r>
              <a:rPr lang="zh-CN" altLang="en-US" smtClean="0"/>
              <a:t>，真</a:t>
            </a:r>
            <a:r>
              <a:rPr lang="en-US" altLang="zh-CN" smtClean="0">
                <a:hlinkClick r:id="rId2"/>
              </a:rPr>
              <a:t>www.bank-of-china.com</a:t>
            </a:r>
            <a:r>
              <a:rPr lang="zh-CN" altLang="en-US" smtClean="0"/>
              <a:t>；</a:t>
            </a:r>
            <a:endParaRPr lang="en-US" altLang="zh-CN" smtClean="0"/>
          </a:p>
          <a:p>
            <a:pPr lvl="2"/>
            <a:r>
              <a:rPr lang="zh-CN" altLang="en-US" smtClean="0"/>
              <a:t>假中国工商银行</a:t>
            </a:r>
            <a:r>
              <a:rPr lang="en-US" altLang="zh-CN" smtClean="0"/>
              <a:t>www.1cbc.com.cn</a:t>
            </a:r>
            <a:r>
              <a:rPr lang="zh-CN" altLang="en-US" smtClean="0"/>
              <a:t>，真</a:t>
            </a:r>
            <a:r>
              <a:rPr lang="en-US" altLang="zh-CN" smtClean="0"/>
              <a:t>www.icbc.com.cn</a:t>
            </a:r>
            <a:endParaRPr lang="en-US" altLang="zh-CN" smtClean="0"/>
          </a:p>
          <a:p>
            <a:pPr lvl="1" eaLnBrk="1" hangingPunct="1"/>
            <a:r>
              <a:rPr lang="zh-CN" altLang="en-US" smtClean="0"/>
              <a:t>学历查询假网站</a:t>
            </a:r>
            <a:endParaRPr lang="zh-CN" altLang="en-US" smtClean="0"/>
          </a:p>
          <a:p>
            <a:pPr lvl="1" eaLnBrk="1" hangingPunct="1"/>
            <a:r>
              <a:rPr lang="zh-CN" altLang="en-US" smtClean="0"/>
              <a:t>假中华慈善总会骗印度洋海啸捐款</a:t>
            </a:r>
            <a:endParaRPr lang="zh-CN" altLang="en-US" smtClean="0"/>
          </a:p>
          <a:p>
            <a:pPr lvl="1" eaLnBrk="1" hangingPunct="1"/>
            <a:r>
              <a:rPr lang="zh-CN" altLang="en-US" smtClean="0"/>
              <a:t>假网上订票 </a:t>
            </a:r>
            <a:endParaRPr lang="zh-CN" altLang="en-US" smtClean="0"/>
          </a:p>
          <a:p>
            <a:pPr lvl="1" eaLnBrk="1" hangingPunct="1"/>
            <a:r>
              <a:rPr lang="zh-CN" altLang="en-US" smtClean="0"/>
              <a:t>假免费赠送</a:t>
            </a:r>
            <a:r>
              <a:rPr lang="en-US" altLang="zh-CN" smtClean="0"/>
              <a:t>QQ</a:t>
            </a:r>
            <a:r>
              <a:rPr lang="zh-CN" altLang="en-US" smtClean="0"/>
              <a:t>币 </a:t>
            </a:r>
            <a:endParaRPr lang="zh-CN" altLang="en-US" smtClean="0"/>
          </a:p>
          <a:p>
            <a:pPr lvl="1" eaLnBrk="1" hangingPunct="1"/>
            <a:endParaRPr lang="en-US" altLang="zh-CN" smtClean="0"/>
          </a:p>
        </p:txBody>
      </p:sp>
      <p:sp>
        <p:nvSpPr>
          <p:cNvPr id="25604" name="Rectangle 4"/>
          <p:cNvSpPr>
            <a:spLocks noGrp="1" noChangeArrowheads="1"/>
          </p:cNvSpPr>
          <p:nvPr>
            <p:ph type="title"/>
          </p:nvPr>
        </p:nvSpPr>
        <p:spPr/>
        <p:txBody>
          <a:bodyPr/>
          <a:lstStyle/>
          <a:p>
            <a:pPr eaLnBrk="1" fontAlgn="auto" hangingPunct="1">
              <a:spcAft>
                <a:spcPts val="0"/>
              </a:spcAft>
              <a:defRPr/>
            </a:pPr>
            <a:r>
              <a:rPr lang="zh-CN" altLang="en-US" smtClean="0"/>
              <a:t>网络欺诈</a:t>
            </a:r>
            <a:endParaRPr lang="zh-CN" altLang="en-US" smtClean="0"/>
          </a:p>
        </p:txBody>
      </p:sp>
      <p:sp>
        <p:nvSpPr>
          <p:cNvPr id="40963"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7759897-1916-43D4-8C3D-1130F44CE8C6}"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1"/>
          <p:cNvSpPr>
            <a:spLocks noGrp="1"/>
          </p:cNvSpPr>
          <p:nvPr>
            <p:ph idx="1"/>
          </p:nvPr>
        </p:nvSpPr>
        <p:spPr/>
        <p:txBody>
          <a:bodyPr/>
          <a:lstStyle/>
          <a:p>
            <a:pPr eaLnBrk="1" hangingPunct="1"/>
            <a:r>
              <a:rPr lang="zh-CN" altLang="en-US" smtClean="0"/>
              <a:t>尊敬的移动手机用户</a:t>
            </a:r>
            <a:r>
              <a:rPr lang="en-US" altLang="zh-CN" smtClean="0"/>
              <a:t>:</a:t>
            </a:r>
            <a:r>
              <a:rPr lang="zh-CN" altLang="en-US" smtClean="0"/>
              <a:t>您的手机号码已被中央电视台</a:t>
            </a:r>
            <a:r>
              <a:rPr lang="en-US" altLang="zh-CN" smtClean="0"/>
              <a:t>【</a:t>
            </a:r>
            <a:r>
              <a:rPr lang="zh-CN" altLang="en-US" smtClean="0"/>
              <a:t>我要上春晚</a:t>
            </a:r>
            <a:r>
              <a:rPr lang="en-US" altLang="zh-CN" smtClean="0"/>
              <a:t>】</a:t>
            </a:r>
            <a:r>
              <a:rPr lang="zh-CN" altLang="en-US" smtClean="0"/>
              <a:t>节目组抽选为场外幸运观众，您将获得由央视直通春晚送出的梦想创业基金</a:t>
            </a:r>
            <a:r>
              <a:rPr lang="en-US" altLang="zh-CN" smtClean="0"/>
              <a:t>88000</a:t>
            </a:r>
            <a:r>
              <a:rPr lang="zh-CN" altLang="en-US" smtClean="0"/>
              <a:t>元人民币及苹果笔记本电脑一台，请使用电脑登陆活动网站</a:t>
            </a:r>
            <a:r>
              <a:rPr lang="en-US" altLang="zh-CN" smtClean="0"/>
              <a:t>:www.cjtv03.com</a:t>
            </a:r>
            <a:r>
              <a:rPr lang="zh-CN" altLang="en-US" smtClean="0"/>
              <a:t>领取，验证码</a:t>
            </a:r>
            <a:r>
              <a:rPr lang="en-US" altLang="zh-CN" smtClean="0"/>
              <a:t>【9711】</a:t>
            </a:r>
            <a:r>
              <a:rPr lang="zh-CN" altLang="en-US" smtClean="0"/>
              <a:t>声明：本活动</a:t>
            </a:r>
            <a:r>
              <a:rPr lang="en-US" altLang="zh-CN" smtClean="0"/>
              <a:t>24</a:t>
            </a:r>
            <a:r>
              <a:rPr lang="zh-CN" altLang="en-US" smtClean="0"/>
              <a:t>小时内有效，逾期作废</a:t>
            </a:r>
            <a:r>
              <a:rPr lang="en-US" altLang="zh-CN" smtClean="0"/>
              <a:t>!</a:t>
            </a:r>
            <a:r>
              <a:rPr lang="zh-CN" altLang="en-US" smtClean="0"/>
              <a:t>自</a:t>
            </a:r>
            <a:r>
              <a:rPr lang="en-US" altLang="zh-CN" smtClean="0"/>
              <a:t>【</a:t>
            </a:r>
            <a:r>
              <a:rPr lang="zh-CN" altLang="en-US" smtClean="0"/>
              <a:t>中央电视台</a:t>
            </a:r>
            <a:r>
              <a:rPr lang="en-US" altLang="zh-CN" smtClean="0"/>
              <a:t>】 </a:t>
            </a:r>
            <a:r>
              <a:rPr lang="zh-CN" altLang="en-US" smtClean="0"/>
              <a:t> </a:t>
            </a:r>
            <a:r>
              <a:rPr lang="en-US" altLang="zh-CN" smtClean="0"/>
              <a:t> </a:t>
            </a:r>
            <a:endParaRPr lang="zh-CN" altLang="en-US" smtClean="0"/>
          </a:p>
        </p:txBody>
      </p:sp>
      <p:sp>
        <p:nvSpPr>
          <p:cNvPr id="4" name="标题 3"/>
          <p:cNvSpPr>
            <a:spLocks noGrp="1"/>
          </p:cNvSpPr>
          <p:nvPr>
            <p:ph type="title"/>
          </p:nvPr>
        </p:nvSpPr>
        <p:spPr/>
        <p:txBody>
          <a:bodyPr/>
          <a:lstStyle/>
          <a:p>
            <a:pPr eaLnBrk="1" fontAlgn="auto" hangingPunct="1">
              <a:spcAft>
                <a:spcPts val="0"/>
              </a:spcAft>
              <a:defRPr/>
            </a:pPr>
            <a:r>
              <a:rPr lang="zh-CN" altLang="en-US" smtClean="0"/>
              <a:t>幸运抽奖</a:t>
            </a:r>
            <a:endParaRPr lang="zh-CN" altLang="en-US"/>
          </a:p>
        </p:txBody>
      </p:sp>
      <p:sp>
        <p:nvSpPr>
          <p:cNvPr id="41987" name="灯片编号占位符 2"/>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38D161C-A413-49EB-9048-261B5D659DEF}"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mtClean="0"/>
              <a:t>1991</a:t>
            </a:r>
            <a:r>
              <a:rPr lang="zh-CN" altLang="en-US" smtClean="0"/>
              <a:t>年，美国在伊拉克从第三方国家购买的打印机里植入了可远程控制的恶意代码</a:t>
            </a:r>
            <a:endParaRPr lang="en-US" altLang="zh-CN" smtClean="0"/>
          </a:p>
          <a:p>
            <a:r>
              <a:rPr lang="zh-CN" altLang="en-US" smtClean="0"/>
              <a:t>在战争打响前，使伊拉克整个计算机网络管理的雷达预警系统全部瘫痪，这是美国第一次公开在实战中使用恶意代码攻击技术取得的重大军事利益。</a:t>
            </a:r>
            <a:endParaRPr lang="zh-CN" altLang="en-US"/>
          </a:p>
        </p:txBody>
      </p:sp>
      <p:sp>
        <p:nvSpPr>
          <p:cNvPr id="3" name="标题 2"/>
          <p:cNvSpPr>
            <a:spLocks noGrp="1"/>
          </p:cNvSpPr>
          <p:nvPr>
            <p:ph type="title"/>
          </p:nvPr>
        </p:nvSpPr>
        <p:spPr/>
        <p:txBody>
          <a:bodyPr/>
          <a:lstStyle/>
          <a:p>
            <a:r>
              <a:rPr lang="zh-CN" altLang="en-US" smtClean="0"/>
              <a:t>海湾战争</a:t>
            </a:r>
            <a:endParaRPr lang="zh-CN" altLang="en-US"/>
          </a:p>
        </p:txBody>
      </p:sp>
      <p:sp>
        <p:nvSpPr>
          <p:cNvPr id="4" name="灯片编号占位符 3"/>
          <p:cNvSpPr>
            <a:spLocks noGrp="1"/>
          </p:cNvSpPr>
          <p:nvPr>
            <p:ph type="sldNum" sz="quarter" idx="4294967295"/>
          </p:nvPr>
        </p:nvSpPr>
        <p:spPr>
          <a:xfrm>
            <a:off x="4277113" y="6407944"/>
            <a:ext cx="510911" cy="450056"/>
          </a:xfrm>
          <a:prstGeom prst="rect">
            <a:avLst/>
          </a:prstGeom>
        </p:spPr>
        <p:txBody>
          <a:bodyPr/>
          <a:lstStyle/>
          <a:p>
            <a:pPr>
              <a:defRPr/>
            </a:pPr>
            <a:fld id="{D068C32B-520D-4EFC-9268-6CE2BDE195C1}" type="slidenum">
              <a:rPr lang="en-US" altLang="zh-CN"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r>
              <a:rPr lang="zh-CN" altLang="en-US" smtClean="0"/>
              <a:t>棱镜计划（</a:t>
            </a:r>
            <a:r>
              <a:rPr lang="en-US" altLang="zh-CN" smtClean="0"/>
              <a:t>PRISM</a:t>
            </a:r>
            <a:r>
              <a:rPr lang="zh-CN" altLang="en-US" smtClean="0"/>
              <a:t>，“</a:t>
            </a:r>
            <a:r>
              <a:rPr lang="en-US" altLang="zh-CN" smtClean="0"/>
              <a:t>US-984XN”</a:t>
            </a:r>
            <a:r>
              <a:rPr lang="zh-CN" altLang="en-US" smtClean="0"/>
              <a:t>）：由美国国家安全局（</a:t>
            </a:r>
            <a:r>
              <a:rPr lang="en-US" altLang="zh-CN" smtClean="0"/>
              <a:t>NSA</a:t>
            </a:r>
            <a:r>
              <a:rPr lang="zh-CN" altLang="en-US" smtClean="0"/>
              <a:t>）自</a:t>
            </a:r>
            <a:r>
              <a:rPr lang="en-US" altLang="zh-CN" smtClean="0"/>
              <a:t>2007</a:t>
            </a:r>
            <a:r>
              <a:rPr lang="zh-CN" altLang="en-US" smtClean="0"/>
              <a:t>年小布什时期起开始实施的绝密电子监听计划。</a:t>
            </a:r>
            <a:endParaRPr lang="en-US" altLang="zh-CN" smtClean="0"/>
          </a:p>
          <a:p>
            <a:r>
              <a:rPr lang="zh-CN" altLang="en-US" smtClean="0"/>
              <a:t>美国情报机构在九家美国互联网公司中进行数据挖掘工作</a:t>
            </a:r>
            <a:endParaRPr lang="en-US" altLang="zh-CN" smtClean="0"/>
          </a:p>
          <a:p>
            <a:r>
              <a:rPr lang="zh-CN" altLang="en-US" smtClean="0"/>
              <a:t>监控</a:t>
            </a:r>
            <a:r>
              <a:rPr lang="en-US" altLang="zh-CN" smtClean="0"/>
              <a:t>10</a:t>
            </a:r>
            <a:r>
              <a:rPr lang="zh-CN" altLang="en-US" smtClean="0"/>
              <a:t>类信息及活动：</a:t>
            </a:r>
            <a:endParaRPr lang="en-US" altLang="zh-CN" smtClean="0"/>
          </a:p>
          <a:p>
            <a:pPr lvl="1"/>
            <a:r>
              <a:rPr lang="zh-CN" altLang="en-US" smtClean="0"/>
              <a:t>信息电邮，即时消息，视频，照片，存储数据，语音聊天，文件传输，视频会议，登录时间，社交网络资料的细节</a:t>
            </a:r>
            <a:endParaRPr lang="en-US" altLang="zh-CN" smtClean="0"/>
          </a:p>
          <a:p>
            <a:r>
              <a:rPr lang="zh-CN" altLang="en-US" smtClean="0"/>
              <a:t>包括两个秘密监视项目</a:t>
            </a:r>
            <a:endParaRPr lang="en-US" altLang="zh-CN" smtClean="0"/>
          </a:p>
          <a:p>
            <a:pPr lvl="1"/>
            <a:r>
              <a:rPr lang="zh-CN" altLang="en-US" smtClean="0"/>
              <a:t>监视、监听民众电话的通话记录；</a:t>
            </a:r>
            <a:endParaRPr lang="en-US" altLang="zh-CN" smtClean="0"/>
          </a:p>
          <a:p>
            <a:pPr lvl="1"/>
            <a:r>
              <a:rPr lang="zh-CN" altLang="en-US" smtClean="0"/>
              <a:t>监视民众的网络活动。</a:t>
            </a:r>
            <a:endParaRPr lang="zh-CN" altLang="en-US"/>
          </a:p>
        </p:txBody>
      </p:sp>
      <p:sp>
        <p:nvSpPr>
          <p:cNvPr id="3" name="标题 2"/>
          <p:cNvSpPr>
            <a:spLocks noGrp="1"/>
          </p:cNvSpPr>
          <p:nvPr>
            <p:ph type="title"/>
          </p:nvPr>
        </p:nvSpPr>
        <p:spPr/>
        <p:txBody>
          <a:bodyPr/>
          <a:lstStyle/>
          <a:p>
            <a:r>
              <a:rPr lang="zh-CN" altLang="en-US" smtClean="0"/>
              <a:t>棱镜门</a:t>
            </a:r>
            <a:endParaRPr lang="zh-CN" altLang="en-US"/>
          </a:p>
        </p:txBody>
      </p:sp>
      <p:sp>
        <p:nvSpPr>
          <p:cNvPr id="4" name="灯片编号占位符 3"/>
          <p:cNvSpPr>
            <a:spLocks noGrp="1"/>
          </p:cNvSpPr>
          <p:nvPr>
            <p:ph type="sldNum" sz="quarter" idx="4294967295"/>
          </p:nvPr>
        </p:nvSpPr>
        <p:spPr>
          <a:xfrm>
            <a:off x="4277113" y="6407944"/>
            <a:ext cx="510911" cy="450056"/>
          </a:xfrm>
          <a:prstGeom prst="rect">
            <a:avLst/>
          </a:prstGeom>
        </p:spPr>
        <p:txBody>
          <a:bodyPr/>
          <a:lstStyle/>
          <a:p>
            <a:pPr>
              <a:defRPr/>
            </a:pPr>
            <a:fld id="{D068C32B-520D-4EFC-9268-6CE2BDE195C1}" type="slidenum">
              <a:rPr lang="en-US" altLang="zh-CN"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eaLnBrk="1" fontAlgn="auto" hangingPunct="1">
              <a:spcAft>
                <a:spcPts val="0"/>
              </a:spcAft>
              <a:defRPr/>
            </a:pPr>
            <a:r>
              <a:rPr lang="zh-CN" altLang="en-US" smtClean="0"/>
              <a:t>信息安全的含义</a:t>
            </a:r>
            <a:endParaRPr lang="zh-CN" altLang="en-US"/>
          </a:p>
        </p:txBody>
      </p:sp>
      <p:sp>
        <p:nvSpPr>
          <p:cNvPr id="43011" name="副标题 4"/>
          <p:cNvSpPr>
            <a:spLocks noGrp="1"/>
          </p:cNvSpPr>
          <p:nvPr>
            <p:ph type="subTitle" idx="1"/>
          </p:nvPr>
        </p:nvSpPr>
        <p:spPr/>
        <p:txBody>
          <a:bodyPr/>
          <a:lstStyle/>
          <a:p>
            <a:pPr marR="0" eaLnBrk="1" hangingPunct="1"/>
            <a:endParaRPr lang="zh-CN" altLang="en-US" smtClean="0"/>
          </a:p>
        </p:txBody>
      </p:sp>
      <p:sp>
        <p:nvSpPr>
          <p:cNvPr id="43012" name="灯片编号占位符 2"/>
          <p:cNvSpPr>
            <a:spLocks noGrp="1"/>
          </p:cNvSpPr>
          <p:nvPr>
            <p:ph type="sldNum" sz="quarter" idx="4294967295"/>
          </p:nvPr>
        </p:nvSpPr>
        <p:spPr bwMode="auto">
          <a:xfrm>
            <a:off x="8777288"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704B809-05C8-48FA-B71F-4F6E756BA3DD}" type="slidenum">
              <a:rPr kumimoji="0" lang="en-US" altLang="zh-CN" sz="1000" smtClean="0">
                <a:solidFill>
                  <a:srgbClr val="FFFFFF"/>
                </a:solidFill>
              </a:rPr>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5188032"/>
          </a:xfrm>
        </p:spPr>
        <p:txBody>
          <a:bodyPr>
            <a:normAutofit fontScale="92500" lnSpcReduction="10000"/>
          </a:bodyPr>
          <a:lstStyle/>
          <a:p>
            <a:r>
              <a:rPr lang="zh-CN" altLang="en-US" smtClean="0"/>
              <a:t>国家战略</a:t>
            </a:r>
            <a:endParaRPr lang="en-US" altLang="zh-CN" smtClean="0"/>
          </a:p>
          <a:p>
            <a:pPr lvl="1"/>
            <a:r>
              <a:rPr lang="zh-CN" altLang="en-US" smtClean="0"/>
              <a:t>美国：</a:t>
            </a:r>
            <a:endParaRPr lang="en-US" altLang="zh-CN" smtClean="0"/>
          </a:p>
          <a:p>
            <a:pPr lvl="2"/>
            <a:r>
              <a:rPr lang="en-US" altLang="zh-CN" smtClean="0"/>
              <a:t>2005</a:t>
            </a:r>
            <a:r>
              <a:rPr lang="zh-CN" altLang="en-US" smtClean="0"/>
              <a:t>年</a:t>
            </a:r>
            <a:r>
              <a:rPr lang="en-US" altLang="zh-CN" smtClean="0"/>
              <a:t>《</a:t>
            </a:r>
            <a:r>
              <a:rPr lang="zh-CN" altLang="en-US" smtClean="0"/>
              <a:t>国防战略报告</a:t>
            </a:r>
            <a:r>
              <a:rPr lang="en-US" altLang="zh-CN" smtClean="0"/>
              <a:t>》</a:t>
            </a:r>
            <a:r>
              <a:rPr lang="zh-CN" altLang="en-US" smtClean="0"/>
              <a:t>，定义网络空间和陆、海、空和天（太空）五大空间。并组建网络战司令部，选拔实施网络战的人才，组织、培训和装备美军“网络战特种兵”。</a:t>
            </a:r>
            <a:endParaRPr lang="en-US" altLang="zh-CN" smtClean="0"/>
          </a:p>
          <a:p>
            <a:pPr lvl="2"/>
            <a:r>
              <a:rPr lang="zh-CN" altLang="en-US" smtClean="0"/>
              <a:t>“斯诺登事件”：有的国家已经把互联网作为实施渗透、干涉、颠覆他国的武器：窃取他国军事和经济情报；操控舆论、制造谣言，挑起事端、策划动乱。</a:t>
            </a:r>
            <a:endParaRPr lang="en-US" altLang="zh-CN" smtClean="0"/>
          </a:p>
          <a:p>
            <a:pPr lvl="1"/>
            <a:r>
              <a:rPr lang="zh-CN" altLang="en-US" smtClean="0"/>
              <a:t>我国：</a:t>
            </a:r>
            <a:endParaRPr lang="en-US" altLang="zh-CN" smtClean="0"/>
          </a:p>
          <a:p>
            <a:pPr lvl="2"/>
            <a:r>
              <a:rPr lang="en-US" altLang="zh-CN" smtClean="0"/>
              <a:t>2014</a:t>
            </a:r>
            <a:r>
              <a:rPr lang="zh-CN" altLang="en-US" smtClean="0"/>
              <a:t>年</a:t>
            </a:r>
            <a:r>
              <a:rPr lang="en-US" altLang="zh-CN" smtClean="0"/>
              <a:t>2</a:t>
            </a:r>
            <a:r>
              <a:rPr lang="zh-CN" altLang="en-US" smtClean="0"/>
              <a:t>月成立中央网络安全和信息化领导小组，统筹协调涉及经济、政治、文化、社会及军事等各个领域的网络安全和信息化重大问题，研究制定网络安全和信息化发展战略、宏观规划和重大政策，推动国家网络安全和信息化法治建设，不断增强安全保障能力。</a:t>
            </a:r>
            <a:endParaRPr lang="en-US" altLang="zh-CN" smtClean="0"/>
          </a:p>
          <a:p>
            <a:pPr lvl="2"/>
            <a:r>
              <a:rPr lang="en-US" altLang="zh-CN" smtClean="0"/>
              <a:t>30</a:t>
            </a:r>
            <a:r>
              <a:rPr lang="zh-CN" altLang="en-US" smtClean="0"/>
              <a:t>所：否极泰来</a:t>
            </a:r>
            <a:endParaRPr lang="zh-CN" altLang="en-US"/>
          </a:p>
        </p:txBody>
      </p:sp>
      <p:sp>
        <p:nvSpPr>
          <p:cNvPr id="3" name="标题 2"/>
          <p:cNvSpPr>
            <a:spLocks noGrp="1"/>
          </p:cNvSpPr>
          <p:nvPr>
            <p:ph type="title"/>
          </p:nvPr>
        </p:nvSpPr>
        <p:spPr/>
        <p:txBody>
          <a:bodyPr/>
          <a:lstStyle/>
          <a:p>
            <a:r>
              <a:rPr lang="zh-CN" altLang="en-US" smtClean="0"/>
              <a:t>背景</a:t>
            </a:r>
            <a:endParaRPr lang="zh-CN" altLang="en-US"/>
          </a:p>
        </p:txBody>
      </p:sp>
      <p:sp>
        <p:nvSpPr>
          <p:cNvPr id="4" name="灯片编号占位符 3"/>
          <p:cNvSpPr>
            <a:spLocks noGrp="1"/>
          </p:cNvSpPr>
          <p:nvPr>
            <p:ph type="sldNum" sz="quarter" idx="4294967295"/>
          </p:nvPr>
        </p:nvSpPr>
        <p:spPr>
          <a:xfrm>
            <a:off x="4277113" y="6407944"/>
            <a:ext cx="510911" cy="450056"/>
          </a:xfrm>
          <a:prstGeom prst="rect">
            <a:avLst/>
          </a:prstGeom>
        </p:spPr>
        <p:txBody>
          <a:bodyPr/>
          <a:lstStyle/>
          <a:p>
            <a:fld id="{D068C32B-520D-4EFC-9268-6CE2BDE195C1}" type="slidenum">
              <a:rPr lang="en-US" altLang="zh-CN"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idx="4294967295"/>
          </p:nvPr>
        </p:nvSpPr>
        <p:spPr/>
        <p:txBody>
          <a:bodyPr/>
          <a:lstStyle/>
          <a:p>
            <a:r>
              <a:rPr lang="zh-CN" altLang="en-US" smtClean="0"/>
              <a:t>什么是安全？</a:t>
            </a:r>
            <a:endParaRPr lang="zh-CN" altLang="en-US" smtClean="0"/>
          </a:p>
        </p:txBody>
      </p:sp>
      <p:sp>
        <p:nvSpPr>
          <p:cNvPr id="33795" name="Rectangle 3"/>
          <p:cNvSpPr>
            <a:spLocks noGrp="1" noRot="1" noChangeArrowheads="1"/>
          </p:cNvSpPr>
          <p:nvPr>
            <p:ph type="body" idx="4294967295"/>
          </p:nvPr>
        </p:nvSpPr>
        <p:spPr>
          <a:xfrm>
            <a:off x="533400" y="1295400"/>
            <a:ext cx="8034338" cy="685800"/>
          </a:xfrm>
        </p:spPr>
        <p:txBody>
          <a:bodyPr/>
          <a:lstStyle/>
          <a:p>
            <a:endParaRPr lang="zh-CN" altLang="en-US" smtClean="0"/>
          </a:p>
          <a:p>
            <a:endParaRPr lang="zh-CN" altLang="en-US" smtClean="0"/>
          </a:p>
          <a:p>
            <a:endParaRPr lang="zh-CN" altLang="en-US" smtClean="0"/>
          </a:p>
          <a:p>
            <a:endParaRPr lang="zh-CN" altLang="en-US" smtClean="0"/>
          </a:p>
          <a:p>
            <a:endParaRPr lang="zh-CN" altLang="en-US" smtClean="0"/>
          </a:p>
          <a:p>
            <a:endParaRPr lang="zh-CN" altLang="en-US" smtClean="0"/>
          </a:p>
          <a:p>
            <a:endParaRPr lang="zh-CN" altLang="en-US" smtClean="0"/>
          </a:p>
          <a:p>
            <a:endParaRPr lang="zh-CN" altLang="en-US" smtClean="0"/>
          </a:p>
        </p:txBody>
      </p:sp>
      <p:sp>
        <p:nvSpPr>
          <p:cNvPr id="33796" name="Text Box 9"/>
          <p:cNvSpPr txBox="1">
            <a:spLocks noChangeArrowheads="1"/>
          </p:cNvSpPr>
          <p:nvPr/>
        </p:nvSpPr>
        <p:spPr bwMode="gray">
          <a:xfrm>
            <a:off x="371475" y="1371600"/>
            <a:ext cx="7545388" cy="892552"/>
          </a:xfrm>
          <a:prstGeom prst="rect">
            <a:avLst/>
          </a:prstGeom>
          <a:noFill/>
          <a:ln w="0" algn="ctr">
            <a:noFill/>
            <a:miter lim="800000"/>
          </a:ln>
        </p:spPr>
        <p:txBody>
          <a:bodyPr>
            <a:spAutoFit/>
          </a:bodyPr>
          <a:lstStyle/>
          <a:p>
            <a:pPr>
              <a:spcBef>
                <a:spcPct val="50000"/>
              </a:spcBef>
            </a:pPr>
            <a:r>
              <a:rPr lang="zh-CN" altLang="en-US" sz="2600" b="1"/>
              <a:t>安全 </a:t>
            </a:r>
            <a:r>
              <a:rPr lang="en-US" altLang="zh-CN" sz="2600" b="1"/>
              <a:t>Security</a:t>
            </a:r>
            <a:r>
              <a:rPr lang="zh-CN" altLang="en-US" sz="2600" b="1"/>
              <a:t>：事物保持不受</a:t>
            </a:r>
            <a:r>
              <a:rPr lang="zh-CN" altLang="en-US" sz="2600" b="1" smtClean="0"/>
              <a:t>损害</a:t>
            </a:r>
            <a:r>
              <a:rPr lang="zh-CN" altLang="en-US" sz="2600" b="1"/>
              <a:t>，远离危险的状态或特性”</a:t>
            </a:r>
            <a:endParaRPr lang="zh-CN" altLang="en-US" sz="2600" b="1"/>
          </a:p>
        </p:txBody>
      </p:sp>
      <p:pic>
        <p:nvPicPr>
          <p:cNvPr id="33797" name="Picture 6" descr="安全"/>
          <p:cNvPicPr>
            <a:picLocks noChangeAspect="1" noChangeArrowheads="1"/>
          </p:cNvPicPr>
          <p:nvPr/>
        </p:nvPicPr>
        <p:blipFill>
          <a:blip r:embed="rId1"/>
          <a:srcRect/>
          <a:stretch>
            <a:fillRect/>
          </a:stretch>
        </p:blipFill>
        <p:spPr bwMode="auto">
          <a:xfrm>
            <a:off x="1658938" y="2408510"/>
            <a:ext cx="5684837" cy="4260850"/>
          </a:xfrm>
          <a:prstGeom prst="rect">
            <a:avLst/>
          </a:prstGeom>
          <a:noFill/>
          <a:ln w="9525">
            <a:noFill/>
            <a:miter lim="800000"/>
            <a:headEnd/>
            <a:tailEnd/>
          </a:ln>
        </p:spPr>
      </p:pic>
      <p:sp>
        <p:nvSpPr>
          <p:cNvPr id="33798" name="灯片编号占位符 3"/>
          <p:cNvSpPr>
            <a:spLocks noGrp="1"/>
          </p:cNvSpPr>
          <p:nvPr>
            <p:ph type="sldNum" sz="quarter" idx="4294967295"/>
          </p:nvPr>
        </p:nvSpPr>
        <p:spPr bwMode="auto">
          <a:xfrm>
            <a:off x="4191000" y="6505575"/>
            <a:ext cx="838200" cy="261938"/>
          </a:xfrm>
          <a:prstGeom prst="rect">
            <a:avLst/>
          </a:prstGeom>
          <a:noFill/>
          <a:ln>
            <a:miter lim="800000"/>
          </a:ln>
        </p:spPr>
        <p:txBody>
          <a:bodyPr/>
          <a:lstStyle/>
          <a:p>
            <a:pPr algn="ctr"/>
            <a:fld id="{652ACC3B-C105-49A7-97B5-014EF18F21E5}" type="slidenum">
              <a:rPr lang="zh-CN" altLang="en-US"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a:t>通俗来讲</a:t>
            </a:r>
            <a:r>
              <a:rPr lang="zh-CN" altLang="en-US" smtClean="0"/>
              <a:t>：</a:t>
            </a:r>
            <a:endParaRPr lang="zh-CN" altLang="en-US"/>
          </a:p>
        </p:txBody>
      </p:sp>
      <p:sp>
        <p:nvSpPr>
          <p:cNvPr id="13314" name="Rectangle 2"/>
          <p:cNvSpPr>
            <a:spLocks noGrp="1" noChangeArrowheads="1"/>
          </p:cNvSpPr>
          <p:nvPr>
            <p:ph type="title"/>
          </p:nvPr>
        </p:nvSpPr>
        <p:spPr/>
        <p:txBody>
          <a:bodyPr>
            <a:normAutofit/>
          </a:bodyPr>
          <a:lstStyle/>
          <a:p>
            <a:r>
              <a:rPr lang="zh-CN" altLang="en-US"/>
              <a:t>什么是信息</a:t>
            </a:r>
            <a:r>
              <a:rPr lang="zh-CN" altLang="en-US" smtClean="0"/>
              <a:t>安全？</a:t>
            </a:r>
            <a:endParaRPr lang="zh-CN" altLang="en-US" smtClean="0"/>
          </a:p>
        </p:txBody>
      </p:sp>
      <p:sp>
        <p:nvSpPr>
          <p:cNvPr id="13315" name="AutoShape 4">
            <a:hlinkClick r:id="" action="ppaction://noaction" highlightClick="1"/>
          </p:cNvPr>
          <p:cNvSpPr>
            <a:spLocks noChangeArrowheads="1"/>
          </p:cNvSpPr>
          <p:nvPr/>
        </p:nvSpPr>
        <p:spPr bwMode="auto">
          <a:xfrm>
            <a:off x="8268952" y="6074522"/>
            <a:ext cx="533400" cy="457200"/>
          </a:xfrm>
          <a:prstGeom prst="actionButtonInformatio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p>
        </p:txBody>
      </p:sp>
      <p:grpSp>
        <p:nvGrpSpPr>
          <p:cNvPr id="13316" name="组合 4"/>
          <p:cNvGrpSpPr/>
          <p:nvPr/>
        </p:nvGrpSpPr>
        <p:grpSpPr bwMode="auto">
          <a:xfrm>
            <a:off x="671140" y="2204863"/>
            <a:ext cx="7861300" cy="2472269"/>
            <a:chOff x="827088" y="2492374"/>
            <a:chExt cx="7861300" cy="2472269"/>
          </a:xfrm>
        </p:grpSpPr>
        <p:grpSp>
          <p:nvGrpSpPr>
            <p:cNvPr id="13317" name="Group 3"/>
            <p:cNvGrpSpPr/>
            <p:nvPr/>
          </p:nvGrpSpPr>
          <p:grpSpPr bwMode="auto">
            <a:xfrm>
              <a:off x="827088" y="2714625"/>
              <a:ext cx="874712" cy="2227676"/>
              <a:chOff x="295" y="2069"/>
              <a:chExt cx="575" cy="1586"/>
            </a:xfrm>
          </p:grpSpPr>
          <p:grpSp>
            <p:nvGrpSpPr>
              <p:cNvPr id="13349" name="Group 4"/>
              <p:cNvGrpSpPr/>
              <p:nvPr/>
            </p:nvGrpSpPr>
            <p:grpSpPr bwMode="auto">
              <a:xfrm>
                <a:off x="295" y="2069"/>
                <a:ext cx="575" cy="817"/>
                <a:chOff x="295" y="1933"/>
                <a:chExt cx="575" cy="953"/>
              </a:xfrm>
            </p:grpSpPr>
            <p:pic>
              <p:nvPicPr>
                <p:cNvPr id="13351" name="Picture 5" descr="MCj0297815000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 y="1933"/>
                  <a:ext cx="575"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2" name="Picture 6" descr="MCj0252825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2296"/>
                  <a:ext cx="462"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50" name="Text Box 7"/>
              <p:cNvSpPr txBox="1">
                <a:spLocks noChangeArrowheads="1"/>
              </p:cNvSpPr>
              <p:nvPr/>
            </p:nvSpPr>
            <p:spPr bwMode="auto">
              <a:xfrm>
                <a:off x="356" y="2932"/>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r>
                  <a:rPr lang="zh-CN" altLang="en-US">
                    <a:solidFill>
                      <a:srgbClr val="000000"/>
                    </a:solidFill>
                    <a:latin typeface="+mn-ea"/>
                    <a:ea typeface="+mn-ea"/>
                  </a:rPr>
                  <a:t>进不来</a:t>
                </a:r>
                <a:endParaRPr lang="zh-CN" altLang="en-US">
                  <a:solidFill>
                    <a:srgbClr val="000000"/>
                  </a:solidFill>
                  <a:latin typeface="+mn-ea"/>
                  <a:ea typeface="+mn-ea"/>
                </a:endParaRPr>
              </a:p>
            </p:txBody>
          </p:sp>
        </p:grpSp>
        <p:grpSp>
          <p:nvGrpSpPr>
            <p:cNvPr id="13318" name="Group 8"/>
            <p:cNvGrpSpPr/>
            <p:nvPr/>
          </p:nvGrpSpPr>
          <p:grpSpPr bwMode="auto">
            <a:xfrm>
              <a:off x="2206627" y="2803523"/>
              <a:ext cx="793750" cy="2161120"/>
              <a:chOff x="1188" y="2115"/>
              <a:chExt cx="521" cy="1539"/>
            </a:xfrm>
          </p:grpSpPr>
          <p:grpSp>
            <p:nvGrpSpPr>
              <p:cNvPr id="13335" name="Group 9"/>
              <p:cNvGrpSpPr/>
              <p:nvPr/>
            </p:nvGrpSpPr>
            <p:grpSpPr bwMode="auto">
              <a:xfrm>
                <a:off x="1188" y="2115"/>
                <a:ext cx="521" cy="771"/>
                <a:chOff x="1689" y="1888"/>
                <a:chExt cx="521" cy="771"/>
              </a:xfrm>
            </p:grpSpPr>
            <p:sp>
              <p:nvSpPr>
                <p:cNvPr id="13337" name="Lock"/>
                <p:cNvSpPr>
                  <a:spLocks noEditPoints="1" noChangeArrowheads="1"/>
                </p:cNvSpPr>
                <p:nvPr/>
              </p:nvSpPr>
              <p:spPr bwMode="auto">
                <a:xfrm>
                  <a:off x="1791" y="2296"/>
                  <a:ext cx="318" cy="36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47 w 21600"/>
                    <a:gd name="T13" fmla="*/ 9878 h 21600"/>
                    <a:gd name="T14" fmla="*/ 21125 w 21600"/>
                    <a:gd name="T15" fmla="*/ 15352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lnTo>
                        <a:pt x="93"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FF0000">
                    <a:alpha val="61176"/>
                  </a:srgbClr>
                </a:solidFill>
                <a:ln w="38100">
                  <a:solidFill>
                    <a:srgbClr val="000000"/>
                  </a:solidFill>
                  <a:miter lim="800000"/>
                </a:ln>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38" name="Rectangle 11"/>
                <p:cNvSpPr>
                  <a:spLocks noChangeArrowheads="1"/>
                </p:cNvSpPr>
                <p:nvPr/>
              </p:nvSpPr>
              <p:spPr bwMode="auto">
                <a:xfrm>
                  <a:off x="1931" y="2327"/>
                  <a:ext cx="33" cy="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39" name="Freeform 12"/>
                <p:cNvSpPr/>
                <p:nvPr/>
              </p:nvSpPr>
              <p:spPr bwMode="auto">
                <a:xfrm>
                  <a:off x="1755" y="2067"/>
                  <a:ext cx="160" cy="58"/>
                </a:xfrm>
                <a:custGeom>
                  <a:avLst/>
                  <a:gdLst>
                    <a:gd name="T0" fmla="*/ 0 w 321"/>
                    <a:gd name="T1" fmla="*/ 1 h 115"/>
                    <a:gd name="T2" fmla="*/ 0 w 321"/>
                    <a:gd name="T3" fmla="*/ 1 h 115"/>
                    <a:gd name="T4" fmla="*/ 0 w 321"/>
                    <a:gd name="T5" fmla="*/ 1 h 115"/>
                    <a:gd name="T6" fmla="*/ 0 w 321"/>
                    <a:gd name="T7" fmla="*/ 1 h 115"/>
                    <a:gd name="T8" fmla="*/ 0 w 321"/>
                    <a:gd name="T9" fmla="*/ 1 h 115"/>
                    <a:gd name="T10" fmla="*/ 0 w 321"/>
                    <a:gd name="T11" fmla="*/ 1 h 115"/>
                    <a:gd name="T12" fmla="*/ 0 w 321"/>
                    <a:gd name="T13" fmla="*/ 1 h 115"/>
                    <a:gd name="T14" fmla="*/ 0 w 321"/>
                    <a:gd name="T15" fmla="*/ 1 h 115"/>
                    <a:gd name="T16" fmla="*/ 0 w 321"/>
                    <a:gd name="T17" fmla="*/ 1 h 115"/>
                    <a:gd name="T18" fmla="*/ 0 w 321"/>
                    <a:gd name="T19" fmla="*/ 1 h 115"/>
                    <a:gd name="T20" fmla="*/ 0 w 321"/>
                    <a:gd name="T21" fmla="*/ 1 h 115"/>
                    <a:gd name="T22" fmla="*/ 0 w 321"/>
                    <a:gd name="T23" fmla="*/ 1 h 115"/>
                    <a:gd name="T24" fmla="*/ 0 w 321"/>
                    <a:gd name="T25" fmla="*/ 1 h 115"/>
                    <a:gd name="T26" fmla="*/ 0 w 321"/>
                    <a:gd name="T27" fmla="*/ 1 h 115"/>
                    <a:gd name="T28" fmla="*/ 0 w 321"/>
                    <a:gd name="T29" fmla="*/ 1 h 115"/>
                    <a:gd name="T30" fmla="*/ 0 w 321"/>
                    <a:gd name="T31" fmla="*/ 1 h 115"/>
                    <a:gd name="T32" fmla="*/ 0 w 321"/>
                    <a:gd name="T33" fmla="*/ 0 h 115"/>
                    <a:gd name="T34" fmla="*/ 0 w 321"/>
                    <a:gd name="T35" fmla="*/ 0 h 115"/>
                    <a:gd name="T36" fmla="*/ 0 w 321"/>
                    <a:gd name="T37" fmla="*/ 1 h 115"/>
                    <a:gd name="T38" fmla="*/ 0 w 321"/>
                    <a:gd name="T39" fmla="*/ 1 h 115"/>
                    <a:gd name="T40" fmla="*/ 0 w 321"/>
                    <a:gd name="T41" fmla="*/ 1 h 115"/>
                    <a:gd name="T42" fmla="*/ 0 w 321"/>
                    <a:gd name="T43" fmla="*/ 1 h 115"/>
                    <a:gd name="T44" fmla="*/ 0 w 321"/>
                    <a:gd name="T45" fmla="*/ 1 h 115"/>
                    <a:gd name="T46" fmla="*/ 0 w 321"/>
                    <a:gd name="T47" fmla="*/ 1 h 115"/>
                    <a:gd name="T48" fmla="*/ 0 w 321"/>
                    <a:gd name="T49" fmla="*/ 1 h 115"/>
                    <a:gd name="T50" fmla="*/ 0 w 321"/>
                    <a:gd name="T51" fmla="*/ 1 h 115"/>
                    <a:gd name="T52" fmla="*/ 0 w 321"/>
                    <a:gd name="T53" fmla="*/ 1 h 115"/>
                    <a:gd name="T54" fmla="*/ 0 w 321"/>
                    <a:gd name="T55" fmla="*/ 1 h 115"/>
                    <a:gd name="T56" fmla="*/ 0 w 321"/>
                    <a:gd name="T57" fmla="*/ 1 h 115"/>
                    <a:gd name="T58" fmla="*/ 0 w 321"/>
                    <a:gd name="T59" fmla="*/ 1 h 115"/>
                    <a:gd name="T60" fmla="*/ 0 w 321"/>
                    <a:gd name="T61" fmla="*/ 1 h 115"/>
                    <a:gd name="T62" fmla="*/ 0 w 321"/>
                    <a:gd name="T63" fmla="*/ 1 h 115"/>
                    <a:gd name="T64" fmla="*/ 0 w 321"/>
                    <a:gd name="T65" fmla="*/ 1 h 115"/>
                    <a:gd name="T66" fmla="*/ 0 w 321"/>
                    <a:gd name="T67" fmla="*/ 1 h 115"/>
                    <a:gd name="T68" fmla="*/ 0 w 321"/>
                    <a:gd name="T69" fmla="*/ 1 h 115"/>
                    <a:gd name="T70" fmla="*/ 0 w 321"/>
                    <a:gd name="T71" fmla="*/ 1 h 115"/>
                    <a:gd name="T72" fmla="*/ 0 w 321"/>
                    <a:gd name="T73" fmla="*/ 1 h 115"/>
                    <a:gd name="T74" fmla="*/ 0 w 321"/>
                    <a:gd name="T75" fmla="*/ 1 h 115"/>
                    <a:gd name="T76" fmla="*/ 0 w 321"/>
                    <a:gd name="T77" fmla="*/ 1 h 115"/>
                    <a:gd name="T78" fmla="*/ 0 w 321"/>
                    <a:gd name="T79" fmla="*/ 1 h 115"/>
                    <a:gd name="T80" fmla="*/ 0 w 321"/>
                    <a:gd name="T81" fmla="*/ 1 h 115"/>
                    <a:gd name="T82" fmla="*/ 0 w 321"/>
                    <a:gd name="T83" fmla="*/ 1 h 115"/>
                    <a:gd name="T84" fmla="*/ 0 w 321"/>
                    <a:gd name="T85" fmla="*/ 1 h 115"/>
                    <a:gd name="T86" fmla="*/ 0 w 321"/>
                    <a:gd name="T87" fmla="*/ 1 h 115"/>
                    <a:gd name="T88" fmla="*/ 0 w 321"/>
                    <a:gd name="T89" fmla="*/ 1 h 115"/>
                    <a:gd name="T90" fmla="*/ 0 w 321"/>
                    <a:gd name="T91" fmla="*/ 1 h 115"/>
                    <a:gd name="T92" fmla="*/ 0 w 321"/>
                    <a:gd name="T93" fmla="*/ 1 h 115"/>
                    <a:gd name="T94" fmla="*/ 0 w 321"/>
                    <a:gd name="T95" fmla="*/ 1 h 115"/>
                    <a:gd name="T96" fmla="*/ 0 w 321"/>
                    <a:gd name="T97" fmla="*/ 1 h 115"/>
                    <a:gd name="T98" fmla="*/ 0 w 321"/>
                    <a:gd name="T99" fmla="*/ 1 h 1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115"/>
                    <a:gd name="T152" fmla="*/ 321 w 321"/>
                    <a:gd name="T153" fmla="*/ 115 h 11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115">
                      <a:moveTo>
                        <a:pt x="312" y="79"/>
                      </a:moveTo>
                      <a:lnTo>
                        <a:pt x="312" y="79"/>
                      </a:lnTo>
                      <a:lnTo>
                        <a:pt x="297" y="69"/>
                      </a:lnTo>
                      <a:lnTo>
                        <a:pt x="282" y="60"/>
                      </a:lnTo>
                      <a:lnTo>
                        <a:pt x="265" y="52"/>
                      </a:lnTo>
                      <a:lnTo>
                        <a:pt x="249" y="45"/>
                      </a:lnTo>
                      <a:lnTo>
                        <a:pt x="232" y="38"/>
                      </a:lnTo>
                      <a:lnTo>
                        <a:pt x="215" y="31"/>
                      </a:lnTo>
                      <a:lnTo>
                        <a:pt x="196" y="26"/>
                      </a:lnTo>
                      <a:lnTo>
                        <a:pt x="179" y="20"/>
                      </a:lnTo>
                      <a:lnTo>
                        <a:pt x="159" y="15"/>
                      </a:lnTo>
                      <a:lnTo>
                        <a:pt x="141" y="12"/>
                      </a:lnTo>
                      <a:lnTo>
                        <a:pt x="121" y="8"/>
                      </a:lnTo>
                      <a:lnTo>
                        <a:pt x="102" y="5"/>
                      </a:lnTo>
                      <a:lnTo>
                        <a:pt x="82" y="4"/>
                      </a:lnTo>
                      <a:lnTo>
                        <a:pt x="62" y="1"/>
                      </a:lnTo>
                      <a:lnTo>
                        <a:pt x="42" y="0"/>
                      </a:lnTo>
                      <a:lnTo>
                        <a:pt x="21" y="0"/>
                      </a:lnTo>
                      <a:lnTo>
                        <a:pt x="13" y="1"/>
                      </a:lnTo>
                      <a:lnTo>
                        <a:pt x="6" y="6"/>
                      </a:lnTo>
                      <a:lnTo>
                        <a:pt x="2" y="13"/>
                      </a:lnTo>
                      <a:lnTo>
                        <a:pt x="0" y="21"/>
                      </a:lnTo>
                      <a:lnTo>
                        <a:pt x="2" y="29"/>
                      </a:lnTo>
                      <a:lnTo>
                        <a:pt x="6" y="36"/>
                      </a:lnTo>
                      <a:lnTo>
                        <a:pt x="13" y="41"/>
                      </a:lnTo>
                      <a:lnTo>
                        <a:pt x="21" y="42"/>
                      </a:lnTo>
                      <a:lnTo>
                        <a:pt x="40" y="42"/>
                      </a:lnTo>
                      <a:lnTo>
                        <a:pt x="58" y="43"/>
                      </a:lnTo>
                      <a:lnTo>
                        <a:pt x="78" y="44"/>
                      </a:lnTo>
                      <a:lnTo>
                        <a:pt x="96" y="46"/>
                      </a:lnTo>
                      <a:lnTo>
                        <a:pt x="113" y="50"/>
                      </a:lnTo>
                      <a:lnTo>
                        <a:pt x="132" y="52"/>
                      </a:lnTo>
                      <a:lnTo>
                        <a:pt x="149" y="57"/>
                      </a:lnTo>
                      <a:lnTo>
                        <a:pt x="166" y="60"/>
                      </a:lnTo>
                      <a:lnTo>
                        <a:pt x="184" y="66"/>
                      </a:lnTo>
                      <a:lnTo>
                        <a:pt x="200" y="71"/>
                      </a:lnTo>
                      <a:lnTo>
                        <a:pt x="216" y="76"/>
                      </a:lnTo>
                      <a:lnTo>
                        <a:pt x="232" y="83"/>
                      </a:lnTo>
                      <a:lnTo>
                        <a:pt x="247" y="90"/>
                      </a:lnTo>
                      <a:lnTo>
                        <a:pt x="262" y="97"/>
                      </a:lnTo>
                      <a:lnTo>
                        <a:pt x="276" y="105"/>
                      </a:lnTo>
                      <a:lnTo>
                        <a:pt x="290" y="113"/>
                      </a:lnTo>
                      <a:lnTo>
                        <a:pt x="297" y="115"/>
                      </a:lnTo>
                      <a:lnTo>
                        <a:pt x="305" y="115"/>
                      </a:lnTo>
                      <a:lnTo>
                        <a:pt x="312" y="113"/>
                      </a:lnTo>
                      <a:lnTo>
                        <a:pt x="317" y="107"/>
                      </a:lnTo>
                      <a:lnTo>
                        <a:pt x="321" y="99"/>
                      </a:lnTo>
                      <a:lnTo>
                        <a:pt x="321" y="91"/>
                      </a:lnTo>
                      <a:lnTo>
                        <a:pt x="317" y="84"/>
                      </a:lnTo>
                      <a:lnTo>
                        <a:pt x="312" y="7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40" name="Freeform 13"/>
                <p:cNvSpPr/>
                <p:nvPr/>
              </p:nvSpPr>
              <p:spPr bwMode="auto">
                <a:xfrm>
                  <a:off x="1975" y="1994"/>
                  <a:ext cx="163" cy="59"/>
                </a:xfrm>
                <a:custGeom>
                  <a:avLst/>
                  <a:gdLst>
                    <a:gd name="T0" fmla="*/ 1 w 326"/>
                    <a:gd name="T1" fmla="*/ 0 h 119"/>
                    <a:gd name="T2" fmla="*/ 1 w 326"/>
                    <a:gd name="T3" fmla="*/ 0 h 119"/>
                    <a:gd name="T4" fmla="*/ 1 w 326"/>
                    <a:gd name="T5" fmla="*/ 0 h 119"/>
                    <a:gd name="T6" fmla="*/ 1 w 326"/>
                    <a:gd name="T7" fmla="*/ 0 h 119"/>
                    <a:gd name="T8" fmla="*/ 1 w 326"/>
                    <a:gd name="T9" fmla="*/ 0 h 119"/>
                    <a:gd name="T10" fmla="*/ 1 w 326"/>
                    <a:gd name="T11" fmla="*/ 0 h 119"/>
                    <a:gd name="T12" fmla="*/ 1 w 326"/>
                    <a:gd name="T13" fmla="*/ 0 h 119"/>
                    <a:gd name="T14" fmla="*/ 1 w 326"/>
                    <a:gd name="T15" fmla="*/ 0 h 119"/>
                    <a:gd name="T16" fmla="*/ 1 w 326"/>
                    <a:gd name="T17" fmla="*/ 0 h 119"/>
                    <a:gd name="T18" fmla="*/ 1 w 326"/>
                    <a:gd name="T19" fmla="*/ 0 h 119"/>
                    <a:gd name="T20" fmla="*/ 1 w 326"/>
                    <a:gd name="T21" fmla="*/ 0 h 119"/>
                    <a:gd name="T22" fmla="*/ 1 w 326"/>
                    <a:gd name="T23" fmla="*/ 0 h 119"/>
                    <a:gd name="T24" fmla="*/ 1 w 326"/>
                    <a:gd name="T25" fmla="*/ 0 h 119"/>
                    <a:gd name="T26" fmla="*/ 1 w 326"/>
                    <a:gd name="T27" fmla="*/ 0 h 119"/>
                    <a:gd name="T28" fmla="*/ 1 w 326"/>
                    <a:gd name="T29" fmla="*/ 0 h 119"/>
                    <a:gd name="T30" fmla="*/ 1 w 326"/>
                    <a:gd name="T31" fmla="*/ 0 h 119"/>
                    <a:gd name="T32" fmla="*/ 1 w 326"/>
                    <a:gd name="T33" fmla="*/ 0 h 119"/>
                    <a:gd name="T34" fmla="*/ 1 w 326"/>
                    <a:gd name="T35" fmla="*/ 0 h 119"/>
                    <a:gd name="T36" fmla="*/ 1 w 326"/>
                    <a:gd name="T37" fmla="*/ 0 h 119"/>
                    <a:gd name="T38" fmla="*/ 1 w 326"/>
                    <a:gd name="T39" fmla="*/ 0 h 119"/>
                    <a:gd name="T40" fmla="*/ 1 w 326"/>
                    <a:gd name="T41" fmla="*/ 0 h 119"/>
                    <a:gd name="T42" fmla="*/ 1 w 326"/>
                    <a:gd name="T43" fmla="*/ 0 h 119"/>
                    <a:gd name="T44" fmla="*/ 1 w 326"/>
                    <a:gd name="T45" fmla="*/ 0 h 119"/>
                    <a:gd name="T46" fmla="*/ 1 w 326"/>
                    <a:gd name="T47" fmla="*/ 0 h 119"/>
                    <a:gd name="T48" fmla="*/ 1 w 326"/>
                    <a:gd name="T49" fmla="*/ 0 h 119"/>
                    <a:gd name="T50" fmla="*/ 1 w 326"/>
                    <a:gd name="T51" fmla="*/ 0 h 119"/>
                    <a:gd name="T52" fmla="*/ 1 w 326"/>
                    <a:gd name="T53" fmla="*/ 0 h 119"/>
                    <a:gd name="T54" fmla="*/ 1 w 326"/>
                    <a:gd name="T55" fmla="*/ 0 h 119"/>
                    <a:gd name="T56" fmla="*/ 1 w 326"/>
                    <a:gd name="T57" fmla="*/ 0 h 119"/>
                    <a:gd name="T58" fmla="*/ 1 w 326"/>
                    <a:gd name="T59" fmla="*/ 0 h 119"/>
                    <a:gd name="T60" fmla="*/ 1 w 326"/>
                    <a:gd name="T61" fmla="*/ 0 h 119"/>
                    <a:gd name="T62" fmla="*/ 1 w 326"/>
                    <a:gd name="T63" fmla="*/ 0 h 119"/>
                    <a:gd name="T64" fmla="*/ 1 w 326"/>
                    <a:gd name="T65" fmla="*/ 0 h 119"/>
                    <a:gd name="T66" fmla="*/ 1 w 326"/>
                    <a:gd name="T67" fmla="*/ 0 h 119"/>
                    <a:gd name="T68" fmla="*/ 1 w 326"/>
                    <a:gd name="T69" fmla="*/ 0 h 119"/>
                    <a:gd name="T70" fmla="*/ 1 w 326"/>
                    <a:gd name="T71" fmla="*/ 0 h 119"/>
                    <a:gd name="T72" fmla="*/ 1 w 326"/>
                    <a:gd name="T73" fmla="*/ 0 h 119"/>
                    <a:gd name="T74" fmla="*/ 1 w 326"/>
                    <a:gd name="T75" fmla="*/ 0 h 119"/>
                    <a:gd name="T76" fmla="*/ 1 w 326"/>
                    <a:gd name="T77" fmla="*/ 0 h 119"/>
                    <a:gd name="T78" fmla="*/ 1 w 326"/>
                    <a:gd name="T79" fmla="*/ 0 h 119"/>
                    <a:gd name="T80" fmla="*/ 1 w 326"/>
                    <a:gd name="T81" fmla="*/ 0 h 119"/>
                    <a:gd name="T82" fmla="*/ 1 w 326"/>
                    <a:gd name="T83" fmla="*/ 0 h 119"/>
                    <a:gd name="T84" fmla="*/ 1 w 326"/>
                    <a:gd name="T85" fmla="*/ 0 h 119"/>
                    <a:gd name="T86" fmla="*/ 0 w 326"/>
                    <a:gd name="T87" fmla="*/ 0 h 119"/>
                    <a:gd name="T88" fmla="*/ 0 w 326"/>
                    <a:gd name="T89" fmla="*/ 0 h 119"/>
                    <a:gd name="T90" fmla="*/ 1 w 326"/>
                    <a:gd name="T91" fmla="*/ 0 h 119"/>
                    <a:gd name="T92" fmla="*/ 1 w 326"/>
                    <a:gd name="T93" fmla="*/ 0 h 119"/>
                    <a:gd name="T94" fmla="*/ 1 w 326"/>
                    <a:gd name="T95" fmla="*/ 0 h 119"/>
                    <a:gd name="T96" fmla="*/ 1 w 326"/>
                    <a:gd name="T97" fmla="*/ 0 h 119"/>
                    <a:gd name="T98" fmla="*/ 1 w 326"/>
                    <a:gd name="T99" fmla="*/ 0 h 11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6"/>
                    <a:gd name="T151" fmla="*/ 0 h 119"/>
                    <a:gd name="T152" fmla="*/ 326 w 326"/>
                    <a:gd name="T153" fmla="*/ 119 h 11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6" h="119">
                      <a:moveTo>
                        <a:pt x="32" y="115"/>
                      </a:moveTo>
                      <a:lnTo>
                        <a:pt x="32" y="115"/>
                      </a:lnTo>
                      <a:lnTo>
                        <a:pt x="46" y="107"/>
                      </a:lnTo>
                      <a:lnTo>
                        <a:pt x="59" y="98"/>
                      </a:lnTo>
                      <a:lnTo>
                        <a:pt x="73" y="91"/>
                      </a:lnTo>
                      <a:lnTo>
                        <a:pt x="89" y="84"/>
                      </a:lnTo>
                      <a:lnTo>
                        <a:pt x="104" y="77"/>
                      </a:lnTo>
                      <a:lnTo>
                        <a:pt x="122" y="71"/>
                      </a:lnTo>
                      <a:lnTo>
                        <a:pt x="138" y="66"/>
                      </a:lnTo>
                      <a:lnTo>
                        <a:pt x="155" y="61"/>
                      </a:lnTo>
                      <a:lnTo>
                        <a:pt x="174" y="56"/>
                      </a:lnTo>
                      <a:lnTo>
                        <a:pt x="191" y="52"/>
                      </a:lnTo>
                      <a:lnTo>
                        <a:pt x="209" y="49"/>
                      </a:lnTo>
                      <a:lnTo>
                        <a:pt x="228" y="46"/>
                      </a:lnTo>
                      <a:lnTo>
                        <a:pt x="247" y="44"/>
                      </a:lnTo>
                      <a:lnTo>
                        <a:pt x="266" y="43"/>
                      </a:lnTo>
                      <a:lnTo>
                        <a:pt x="285" y="41"/>
                      </a:lnTo>
                      <a:lnTo>
                        <a:pt x="305" y="41"/>
                      </a:lnTo>
                      <a:lnTo>
                        <a:pt x="313" y="40"/>
                      </a:lnTo>
                      <a:lnTo>
                        <a:pt x="320" y="36"/>
                      </a:lnTo>
                      <a:lnTo>
                        <a:pt x="324" y="29"/>
                      </a:lnTo>
                      <a:lnTo>
                        <a:pt x="326" y="21"/>
                      </a:lnTo>
                      <a:lnTo>
                        <a:pt x="324" y="13"/>
                      </a:lnTo>
                      <a:lnTo>
                        <a:pt x="320" y="6"/>
                      </a:lnTo>
                      <a:lnTo>
                        <a:pt x="313" y="1"/>
                      </a:lnTo>
                      <a:lnTo>
                        <a:pt x="305" y="0"/>
                      </a:lnTo>
                      <a:lnTo>
                        <a:pt x="284" y="0"/>
                      </a:lnTo>
                      <a:lnTo>
                        <a:pt x="263" y="1"/>
                      </a:lnTo>
                      <a:lnTo>
                        <a:pt x="243" y="3"/>
                      </a:lnTo>
                      <a:lnTo>
                        <a:pt x="222" y="6"/>
                      </a:lnTo>
                      <a:lnTo>
                        <a:pt x="202" y="8"/>
                      </a:lnTo>
                      <a:lnTo>
                        <a:pt x="182" y="13"/>
                      </a:lnTo>
                      <a:lnTo>
                        <a:pt x="162" y="16"/>
                      </a:lnTo>
                      <a:lnTo>
                        <a:pt x="144" y="22"/>
                      </a:lnTo>
                      <a:lnTo>
                        <a:pt x="124" y="26"/>
                      </a:lnTo>
                      <a:lnTo>
                        <a:pt x="107" y="33"/>
                      </a:lnTo>
                      <a:lnTo>
                        <a:pt x="88" y="40"/>
                      </a:lnTo>
                      <a:lnTo>
                        <a:pt x="71" y="47"/>
                      </a:lnTo>
                      <a:lnTo>
                        <a:pt x="54" y="55"/>
                      </a:lnTo>
                      <a:lnTo>
                        <a:pt x="38" y="63"/>
                      </a:lnTo>
                      <a:lnTo>
                        <a:pt x="23" y="73"/>
                      </a:lnTo>
                      <a:lnTo>
                        <a:pt x="8" y="82"/>
                      </a:lnTo>
                      <a:lnTo>
                        <a:pt x="2" y="88"/>
                      </a:lnTo>
                      <a:lnTo>
                        <a:pt x="0" y="94"/>
                      </a:lnTo>
                      <a:lnTo>
                        <a:pt x="0" y="102"/>
                      </a:lnTo>
                      <a:lnTo>
                        <a:pt x="3" y="111"/>
                      </a:lnTo>
                      <a:lnTo>
                        <a:pt x="9" y="116"/>
                      </a:lnTo>
                      <a:lnTo>
                        <a:pt x="16" y="119"/>
                      </a:lnTo>
                      <a:lnTo>
                        <a:pt x="24" y="119"/>
                      </a:lnTo>
                      <a:lnTo>
                        <a:pt x="32" y="1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41" name="Freeform 14"/>
                <p:cNvSpPr/>
                <p:nvPr/>
              </p:nvSpPr>
              <p:spPr bwMode="auto">
                <a:xfrm>
                  <a:off x="1978" y="2067"/>
                  <a:ext cx="160" cy="58"/>
                </a:xfrm>
                <a:custGeom>
                  <a:avLst/>
                  <a:gdLst>
                    <a:gd name="T0" fmla="*/ 0 w 321"/>
                    <a:gd name="T1" fmla="*/ 0 h 115"/>
                    <a:gd name="T2" fmla="*/ 0 w 321"/>
                    <a:gd name="T3" fmla="*/ 0 h 115"/>
                    <a:gd name="T4" fmla="*/ 0 w 321"/>
                    <a:gd name="T5" fmla="*/ 1 h 115"/>
                    <a:gd name="T6" fmla="*/ 0 w 321"/>
                    <a:gd name="T7" fmla="*/ 1 h 115"/>
                    <a:gd name="T8" fmla="*/ 0 w 321"/>
                    <a:gd name="T9" fmla="*/ 1 h 115"/>
                    <a:gd name="T10" fmla="*/ 0 w 321"/>
                    <a:gd name="T11" fmla="*/ 1 h 115"/>
                    <a:gd name="T12" fmla="*/ 0 w 321"/>
                    <a:gd name="T13" fmla="*/ 1 h 115"/>
                    <a:gd name="T14" fmla="*/ 0 w 321"/>
                    <a:gd name="T15" fmla="*/ 1 h 115"/>
                    <a:gd name="T16" fmla="*/ 0 w 321"/>
                    <a:gd name="T17" fmla="*/ 1 h 115"/>
                    <a:gd name="T18" fmla="*/ 0 w 321"/>
                    <a:gd name="T19" fmla="*/ 1 h 115"/>
                    <a:gd name="T20" fmla="*/ 0 w 321"/>
                    <a:gd name="T21" fmla="*/ 1 h 115"/>
                    <a:gd name="T22" fmla="*/ 0 w 321"/>
                    <a:gd name="T23" fmla="*/ 1 h 115"/>
                    <a:gd name="T24" fmla="*/ 0 w 321"/>
                    <a:gd name="T25" fmla="*/ 1 h 115"/>
                    <a:gd name="T26" fmla="*/ 0 w 321"/>
                    <a:gd name="T27" fmla="*/ 1 h 115"/>
                    <a:gd name="T28" fmla="*/ 0 w 321"/>
                    <a:gd name="T29" fmla="*/ 1 h 115"/>
                    <a:gd name="T30" fmla="*/ 0 w 321"/>
                    <a:gd name="T31" fmla="*/ 1 h 115"/>
                    <a:gd name="T32" fmla="*/ 0 w 321"/>
                    <a:gd name="T33" fmla="*/ 1 h 115"/>
                    <a:gd name="T34" fmla="*/ 0 w 321"/>
                    <a:gd name="T35" fmla="*/ 1 h 115"/>
                    <a:gd name="T36" fmla="*/ 0 w 321"/>
                    <a:gd name="T37" fmla="*/ 1 h 115"/>
                    <a:gd name="T38" fmla="*/ 0 w 321"/>
                    <a:gd name="T39" fmla="*/ 1 h 115"/>
                    <a:gd name="T40" fmla="*/ 0 w 321"/>
                    <a:gd name="T41" fmla="*/ 1 h 115"/>
                    <a:gd name="T42" fmla="*/ 0 w 321"/>
                    <a:gd name="T43" fmla="*/ 1 h 115"/>
                    <a:gd name="T44" fmla="*/ 0 w 321"/>
                    <a:gd name="T45" fmla="*/ 1 h 115"/>
                    <a:gd name="T46" fmla="*/ 0 w 321"/>
                    <a:gd name="T47" fmla="*/ 1 h 115"/>
                    <a:gd name="T48" fmla="*/ 0 w 321"/>
                    <a:gd name="T49" fmla="*/ 1 h 115"/>
                    <a:gd name="T50" fmla="*/ 0 w 321"/>
                    <a:gd name="T51" fmla="*/ 1 h 115"/>
                    <a:gd name="T52" fmla="*/ 0 w 321"/>
                    <a:gd name="T53" fmla="*/ 1 h 115"/>
                    <a:gd name="T54" fmla="*/ 0 w 321"/>
                    <a:gd name="T55" fmla="*/ 1 h 115"/>
                    <a:gd name="T56" fmla="*/ 0 w 321"/>
                    <a:gd name="T57" fmla="*/ 1 h 115"/>
                    <a:gd name="T58" fmla="*/ 0 w 321"/>
                    <a:gd name="T59" fmla="*/ 1 h 115"/>
                    <a:gd name="T60" fmla="*/ 0 w 321"/>
                    <a:gd name="T61" fmla="*/ 1 h 115"/>
                    <a:gd name="T62" fmla="*/ 0 w 321"/>
                    <a:gd name="T63" fmla="*/ 1 h 115"/>
                    <a:gd name="T64" fmla="*/ 0 w 321"/>
                    <a:gd name="T65" fmla="*/ 1 h 115"/>
                    <a:gd name="T66" fmla="*/ 0 w 321"/>
                    <a:gd name="T67" fmla="*/ 1 h 115"/>
                    <a:gd name="T68" fmla="*/ 0 w 321"/>
                    <a:gd name="T69" fmla="*/ 1 h 115"/>
                    <a:gd name="T70" fmla="*/ 0 w 321"/>
                    <a:gd name="T71" fmla="*/ 1 h 115"/>
                    <a:gd name="T72" fmla="*/ 0 w 321"/>
                    <a:gd name="T73" fmla="*/ 1 h 115"/>
                    <a:gd name="T74" fmla="*/ 0 w 321"/>
                    <a:gd name="T75" fmla="*/ 1 h 115"/>
                    <a:gd name="T76" fmla="*/ 0 w 321"/>
                    <a:gd name="T77" fmla="*/ 1 h 115"/>
                    <a:gd name="T78" fmla="*/ 0 w 321"/>
                    <a:gd name="T79" fmla="*/ 1 h 115"/>
                    <a:gd name="T80" fmla="*/ 0 w 321"/>
                    <a:gd name="T81" fmla="*/ 1 h 115"/>
                    <a:gd name="T82" fmla="*/ 0 w 321"/>
                    <a:gd name="T83" fmla="*/ 1 h 115"/>
                    <a:gd name="T84" fmla="*/ 0 w 321"/>
                    <a:gd name="T85" fmla="*/ 1 h 115"/>
                    <a:gd name="T86" fmla="*/ 0 w 321"/>
                    <a:gd name="T87" fmla="*/ 1 h 115"/>
                    <a:gd name="T88" fmla="*/ 0 w 321"/>
                    <a:gd name="T89" fmla="*/ 1 h 115"/>
                    <a:gd name="T90" fmla="*/ 0 w 321"/>
                    <a:gd name="T91" fmla="*/ 1 h 115"/>
                    <a:gd name="T92" fmla="*/ 0 w 321"/>
                    <a:gd name="T93" fmla="*/ 1 h 115"/>
                    <a:gd name="T94" fmla="*/ 0 w 321"/>
                    <a:gd name="T95" fmla="*/ 1 h 115"/>
                    <a:gd name="T96" fmla="*/ 0 w 321"/>
                    <a:gd name="T97" fmla="*/ 1 h 115"/>
                    <a:gd name="T98" fmla="*/ 0 w 321"/>
                    <a:gd name="T99" fmla="*/ 0 h 1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115"/>
                    <a:gd name="T152" fmla="*/ 321 w 321"/>
                    <a:gd name="T153" fmla="*/ 115 h 11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115">
                      <a:moveTo>
                        <a:pt x="300" y="0"/>
                      </a:moveTo>
                      <a:lnTo>
                        <a:pt x="279" y="0"/>
                      </a:lnTo>
                      <a:lnTo>
                        <a:pt x="258" y="1"/>
                      </a:lnTo>
                      <a:lnTo>
                        <a:pt x="239" y="4"/>
                      </a:lnTo>
                      <a:lnTo>
                        <a:pt x="219" y="5"/>
                      </a:lnTo>
                      <a:lnTo>
                        <a:pt x="200" y="8"/>
                      </a:lnTo>
                      <a:lnTo>
                        <a:pt x="180" y="12"/>
                      </a:lnTo>
                      <a:lnTo>
                        <a:pt x="160" y="15"/>
                      </a:lnTo>
                      <a:lnTo>
                        <a:pt x="142" y="20"/>
                      </a:lnTo>
                      <a:lnTo>
                        <a:pt x="124" y="26"/>
                      </a:lnTo>
                      <a:lnTo>
                        <a:pt x="106" y="31"/>
                      </a:lnTo>
                      <a:lnTo>
                        <a:pt x="89" y="38"/>
                      </a:lnTo>
                      <a:lnTo>
                        <a:pt x="72" y="45"/>
                      </a:lnTo>
                      <a:lnTo>
                        <a:pt x="56" y="52"/>
                      </a:lnTo>
                      <a:lnTo>
                        <a:pt x="40" y="60"/>
                      </a:lnTo>
                      <a:lnTo>
                        <a:pt x="25" y="69"/>
                      </a:lnTo>
                      <a:lnTo>
                        <a:pt x="10" y="79"/>
                      </a:lnTo>
                      <a:lnTo>
                        <a:pt x="4" y="84"/>
                      </a:lnTo>
                      <a:lnTo>
                        <a:pt x="0" y="91"/>
                      </a:lnTo>
                      <a:lnTo>
                        <a:pt x="0" y="99"/>
                      </a:lnTo>
                      <a:lnTo>
                        <a:pt x="3" y="107"/>
                      </a:lnTo>
                      <a:lnTo>
                        <a:pt x="8" y="113"/>
                      </a:lnTo>
                      <a:lnTo>
                        <a:pt x="16" y="115"/>
                      </a:lnTo>
                      <a:lnTo>
                        <a:pt x="25" y="115"/>
                      </a:lnTo>
                      <a:lnTo>
                        <a:pt x="31" y="113"/>
                      </a:lnTo>
                      <a:lnTo>
                        <a:pt x="45" y="105"/>
                      </a:lnTo>
                      <a:lnTo>
                        <a:pt x="59" y="97"/>
                      </a:lnTo>
                      <a:lnTo>
                        <a:pt x="74" y="90"/>
                      </a:lnTo>
                      <a:lnTo>
                        <a:pt x="89" y="83"/>
                      </a:lnTo>
                      <a:lnTo>
                        <a:pt x="105" y="76"/>
                      </a:lnTo>
                      <a:lnTo>
                        <a:pt x="121" y="71"/>
                      </a:lnTo>
                      <a:lnTo>
                        <a:pt x="137" y="66"/>
                      </a:lnTo>
                      <a:lnTo>
                        <a:pt x="155" y="60"/>
                      </a:lnTo>
                      <a:lnTo>
                        <a:pt x="172" y="57"/>
                      </a:lnTo>
                      <a:lnTo>
                        <a:pt x="189" y="52"/>
                      </a:lnTo>
                      <a:lnTo>
                        <a:pt x="208" y="50"/>
                      </a:lnTo>
                      <a:lnTo>
                        <a:pt x="225" y="46"/>
                      </a:lnTo>
                      <a:lnTo>
                        <a:pt x="243" y="44"/>
                      </a:lnTo>
                      <a:lnTo>
                        <a:pt x="263" y="43"/>
                      </a:lnTo>
                      <a:lnTo>
                        <a:pt x="281" y="42"/>
                      </a:lnTo>
                      <a:lnTo>
                        <a:pt x="300" y="42"/>
                      </a:lnTo>
                      <a:lnTo>
                        <a:pt x="308" y="41"/>
                      </a:lnTo>
                      <a:lnTo>
                        <a:pt x="315" y="36"/>
                      </a:lnTo>
                      <a:lnTo>
                        <a:pt x="319" y="29"/>
                      </a:lnTo>
                      <a:lnTo>
                        <a:pt x="321" y="21"/>
                      </a:lnTo>
                      <a:lnTo>
                        <a:pt x="319" y="13"/>
                      </a:lnTo>
                      <a:lnTo>
                        <a:pt x="315" y="6"/>
                      </a:lnTo>
                      <a:lnTo>
                        <a:pt x="308" y="1"/>
                      </a:lnTo>
                      <a:lnTo>
                        <a:pt x="30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42" name="Freeform 15"/>
                <p:cNvSpPr/>
                <p:nvPr/>
              </p:nvSpPr>
              <p:spPr bwMode="auto">
                <a:xfrm>
                  <a:off x="1755" y="1994"/>
                  <a:ext cx="163" cy="59"/>
                </a:xfrm>
                <a:custGeom>
                  <a:avLst/>
                  <a:gdLst>
                    <a:gd name="T0" fmla="*/ 0 w 327"/>
                    <a:gd name="T1" fmla="*/ 0 h 119"/>
                    <a:gd name="T2" fmla="*/ 0 w 327"/>
                    <a:gd name="T3" fmla="*/ 0 h 119"/>
                    <a:gd name="T4" fmla="*/ 0 w 327"/>
                    <a:gd name="T5" fmla="*/ 0 h 119"/>
                    <a:gd name="T6" fmla="*/ 0 w 327"/>
                    <a:gd name="T7" fmla="*/ 0 h 119"/>
                    <a:gd name="T8" fmla="*/ 0 w 327"/>
                    <a:gd name="T9" fmla="*/ 0 h 119"/>
                    <a:gd name="T10" fmla="*/ 0 w 327"/>
                    <a:gd name="T11" fmla="*/ 0 h 119"/>
                    <a:gd name="T12" fmla="*/ 0 w 327"/>
                    <a:gd name="T13" fmla="*/ 0 h 119"/>
                    <a:gd name="T14" fmla="*/ 0 w 327"/>
                    <a:gd name="T15" fmla="*/ 0 h 119"/>
                    <a:gd name="T16" fmla="*/ 0 w 327"/>
                    <a:gd name="T17" fmla="*/ 0 h 119"/>
                    <a:gd name="T18" fmla="*/ 0 w 327"/>
                    <a:gd name="T19" fmla="*/ 0 h 119"/>
                    <a:gd name="T20" fmla="*/ 0 w 327"/>
                    <a:gd name="T21" fmla="*/ 0 h 119"/>
                    <a:gd name="T22" fmla="*/ 0 w 327"/>
                    <a:gd name="T23" fmla="*/ 0 h 119"/>
                    <a:gd name="T24" fmla="*/ 0 w 327"/>
                    <a:gd name="T25" fmla="*/ 0 h 119"/>
                    <a:gd name="T26" fmla="*/ 0 w 327"/>
                    <a:gd name="T27" fmla="*/ 0 h 119"/>
                    <a:gd name="T28" fmla="*/ 0 w 327"/>
                    <a:gd name="T29" fmla="*/ 0 h 119"/>
                    <a:gd name="T30" fmla="*/ 0 w 327"/>
                    <a:gd name="T31" fmla="*/ 0 h 119"/>
                    <a:gd name="T32" fmla="*/ 0 w 327"/>
                    <a:gd name="T33" fmla="*/ 0 h 119"/>
                    <a:gd name="T34" fmla="*/ 0 w 327"/>
                    <a:gd name="T35" fmla="*/ 0 h 119"/>
                    <a:gd name="T36" fmla="*/ 0 w 327"/>
                    <a:gd name="T37" fmla="*/ 0 h 119"/>
                    <a:gd name="T38" fmla="*/ 0 w 327"/>
                    <a:gd name="T39" fmla="*/ 0 h 119"/>
                    <a:gd name="T40" fmla="*/ 0 w 327"/>
                    <a:gd name="T41" fmla="*/ 0 h 119"/>
                    <a:gd name="T42" fmla="*/ 0 w 327"/>
                    <a:gd name="T43" fmla="*/ 0 h 119"/>
                    <a:gd name="T44" fmla="*/ 0 w 327"/>
                    <a:gd name="T45" fmla="*/ 0 h 119"/>
                    <a:gd name="T46" fmla="*/ 0 w 327"/>
                    <a:gd name="T47" fmla="*/ 0 h 119"/>
                    <a:gd name="T48" fmla="*/ 0 w 327"/>
                    <a:gd name="T49" fmla="*/ 0 h 119"/>
                    <a:gd name="T50" fmla="*/ 0 w 327"/>
                    <a:gd name="T51" fmla="*/ 0 h 119"/>
                    <a:gd name="T52" fmla="*/ 0 w 327"/>
                    <a:gd name="T53" fmla="*/ 0 h 119"/>
                    <a:gd name="T54" fmla="*/ 0 w 327"/>
                    <a:gd name="T55" fmla="*/ 0 h 119"/>
                    <a:gd name="T56" fmla="*/ 0 w 327"/>
                    <a:gd name="T57" fmla="*/ 0 h 119"/>
                    <a:gd name="T58" fmla="*/ 0 w 327"/>
                    <a:gd name="T59" fmla="*/ 0 h 119"/>
                    <a:gd name="T60" fmla="*/ 0 w 327"/>
                    <a:gd name="T61" fmla="*/ 0 h 119"/>
                    <a:gd name="T62" fmla="*/ 0 w 327"/>
                    <a:gd name="T63" fmla="*/ 0 h 119"/>
                    <a:gd name="T64" fmla="*/ 0 w 327"/>
                    <a:gd name="T65" fmla="*/ 0 h 119"/>
                    <a:gd name="T66" fmla="*/ 0 w 327"/>
                    <a:gd name="T67" fmla="*/ 0 h 119"/>
                    <a:gd name="T68" fmla="*/ 0 w 327"/>
                    <a:gd name="T69" fmla="*/ 0 h 119"/>
                    <a:gd name="T70" fmla="*/ 0 w 327"/>
                    <a:gd name="T71" fmla="*/ 0 h 119"/>
                    <a:gd name="T72" fmla="*/ 0 w 327"/>
                    <a:gd name="T73" fmla="*/ 0 h 119"/>
                    <a:gd name="T74" fmla="*/ 0 w 327"/>
                    <a:gd name="T75" fmla="*/ 0 h 119"/>
                    <a:gd name="T76" fmla="*/ 0 w 327"/>
                    <a:gd name="T77" fmla="*/ 0 h 119"/>
                    <a:gd name="T78" fmla="*/ 0 w 327"/>
                    <a:gd name="T79" fmla="*/ 0 h 119"/>
                    <a:gd name="T80" fmla="*/ 0 w 327"/>
                    <a:gd name="T81" fmla="*/ 0 h 119"/>
                    <a:gd name="T82" fmla="*/ 0 w 327"/>
                    <a:gd name="T83" fmla="*/ 0 h 119"/>
                    <a:gd name="T84" fmla="*/ 0 w 327"/>
                    <a:gd name="T85" fmla="*/ 0 h 119"/>
                    <a:gd name="T86" fmla="*/ 0 w 327"/>
                    <a:gd name="T87" fmla="*/ 0 h 119"/>
                    <a:gd name="T88" fmla="*/ 0 w 327"/>
                    <a:gd name="T89" fmla="*/ 0 h 119"/>
                    <a:gd name="T90" fmla="*/ 0 w 327"/>
                    <a:gd name="T91" fmla="*/ 0 h 119"/>
                    <a:gd name="T92" fmla="*/ 0 w 327"/>
                    <a:gd name="T93" fmla="*/ 0 h 119"/>
                    <a:gd name="T94" fmla="*/ 0 w 327"/>
                    <a:gd name="T95" fmla="*/ 0 h 119"/>
                    <a:gd name="T96" fmla="*/ 0 w 327"/>
                    <a:gd name="T97" fmla="*/ 0 h 1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7"/>
                    <a:gd name="T148" fmla="*/ 0 h 119"/>
                    <a:gd name="T149" fmla="*/ 327 w 327"/>
                    <a:gd name="T150" fmla="*/ 119 h 1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7" h="119">
                      <a:moveTo>
                        <a:pt x="21" y="41"/>
                      </a:moveTo>
                      <a:lnTo>
                        <a:pt x="41" y="41"/>
                      </a:lnTo>
                      <a:lnTo>
                        <a:pt x="60" y="43"/>
                      </a:lnTo>
                      <a:lnTo>
                        <a:pt x="79" y="44"/>
                      </a:lnTo>
                      <a:lnTo>
                        <a:pt x="97" y="46"/>
                      </a:lnTo>
                      <a:lnTo>
                        <a:pt x="117" y="49"/>
                      </a:lnTo>
                      <a:lnTo>
                        <a:pt x="134" y="52"/>
                      </a:lnTo>
                      <a:lnTo>
                        <a:pt x="153" y="56"/>
                      </a:lnTo>
                      <a:lnTo>
                        <a:pt x="170" y="61"/>
                      </a:lnTo>
                      <a:lnTo>
                        <a:pt x="187" y="66"/>
                      </a:lnTo>
                      <a:lnTo>
                        <a:pt x="204" y="71"/>
                      </a:lnTo>
                      <a:lnTo>
                        <a:pt x="221" y="77"/>
                      </a:lnTo>
                      <a:lnTo>
                        <a:pt x="237" y="84"/>
                      </a:lnTo>
                      <a:lnTo>
                        <a:pt x="252" y="91"/>
                      </a:lnTo>
                      <a:lnTo>
                        <a:pt x="267" y="98"/>
                      </a:lnTo>
                      <a:lnTo>
                        <a:pt x="280" y="107"/>
                      </a:lnTo>
                      <a:lnTo>
                        <a:pt x="294" y="115"/>
                      </a:lnTo>
                      <a:lnTo>
                        <a:pt x="302" y="119"/>
                      </a:lnTo>
                      <a:lnTo>
                        <a:pt x="310" y="119"/>
                      </a:lnTo>
                      <a:lnTo>
                        <a:pt x="317" y="116"/>
                      </a:lnTo>
                      <a:lnTo>
                        <a:pt x="323" y="111"/>
                      </a:lnTo>
                      <a:lnTo>
                        <a:pt x="327" y="102"/>
                      </a:lnTo>
                      <a:lnTo>
                        <a:pt x="327" y="94"/>
                      </a:lnTo>
                      <a:lnTo>
                        <a:pt x="323" y="88"/>
                      </a:lnTo>
                      <a:lnTo>
                        <a:pt x="317" y="82"/>
                      </a:lnTo>
                      <a:lnTo>
                        <a:pt x="302" y="73"/>
                      </a:lnTo>
                      <a:lnTo>
                        <a:pt x="287" y="63"/>
                      </a:lnTo>
                      <a:lnTo>
                        <a:pt x="271" y="55"/>
                      </a:lnTo>
                      <a:lnTo>
                        <a:pt x="255" y="47"/>
                      </a:lnTo>
                      <a:lnTo>
                        <a:pt x="238" y="40"/>
                      </a:lnTo>
                      <a:lnTo>
                        <a:pt x="219" y="33"/>
                      </a:lnTo>
                      <a:lnTo>
                        <a:pt x="201" y="26"/>
                      </a:lnTo>
                      <a:lnTo>
                        <a:pt x="183" y="22"/>
                      </a:lnTo>
                      <a:lnTo>
                        <a:pt x="163" y="16"/>
                      </a:lnTo>
                      <a:lnTo>
                        <a:pt x="144" y="13"/>
                      </a:lnTo>
                      <a:lnTo>
                        <a:pt x="124" y="8"/>
                      </a:lnTo>
                      <a:lnTo>
                        <a:pt x="104" y="6"/>
                      </a:lnTo>
                      <a:lnTo>
                        <a:pt x="83" y="3"/>
                      </a:lnTo>
                      <a:lnTo>
                        <a:pt x="63" y="1"/>
                      </a:lnTo>
                      <a:lnTo>
                        <a:pt x="42" y="0"/>
                      </a:lnTo>
                      <a:lnTo>
                        <a:pt x="21" y="0"/>
                      </a:lnTo>
                      <a:lnTo>
                        <a:pt x="13" y="1"/>
                      </a:lnTo>
                      <a:lnTo>
                        <a:pt x="6" y="6"/>
                      </a:lnTo>
                      <a:lnTo>
                        <a:pt x="2" y="13"/>
                      </a:lnTo>
                      <a:lnTo>
                        <a:pt x="0" y="21"/>
                      </a:lnTo>
                      <a:lnTo>
                        <a:pt x="2" y="29"/>
                      </a:lnTo>
                      <a:lnTo>
                        <a:pt x="6" y="36"/>
                      </a:lnTo>
                      <a:lnTo>
                        <a:pt x="13" y="40"/>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43" name="Freeform 16"/>
                <p:cNvSpPr/>
                <p:nvPr/>
              </p:nvSpPr>
              <p:spPr bwMode="auto">
                <a:xfrm>
                  <a:off x="2074" y="2152"/>
                  <a:ext cx="31" cy="41"/>
                </a:xfrm>
                <a:custGeom>
                  <a:avLst/>
                  <a:gdLst>
                    <a:gd name="T0" fmla="*/ 1 w 62"/>
                    <a:gd name="T1" fmla="*/ 0 h 83"/>
                    <a:gd name="T2" fmla="*/ 1 w 62"/>
                    <a:gd name="T3" fmla="*/ 0 h 83"/>
                    <a:gd name="T4" fmla="*/ 1 w 62"/>
                    <a:gd name="T5" fmla="*/ 0 h 83"/>
                    <a:gd name="T6" fmla="*/ 1 w 62"/>
                    <a:gd name="T7" fmla="*/ 0 h 83"/>
                    <a:gd name="T8" fmla="*/ 1 w 62"/>
                    <a:gd name="T9" fmla="*/ 0 h 83"/>
                    <a:gd name="T10" fmla="*/ 1 w 62"/>
                    <a:gd name="T11" fmla="*/ 0 h 83"/>
                    <a:gd name="T12" fmla="*/ 1 w 62"/>
                    <a:gd name="T13" fmla="*/ 0 h 83"/>
                    <a:gd name="T14" fmla="*/ 1 w 62"/>
                    <a:gd name="T15" fmla="*/ 0 h 83"/>
                    <a:gd name="T16" fmla="*/ 1 w 62"/>
                    <a:gd name="T17" fmla="*/ 0 h 83"/>
                    <a:gd name="T18" fmla="*/ 1 w 62"/>
                    <a:gd name="T19" fmla="*/ 0 h 83"/>
                    <a:gd name="T20" fmla="*/ 1 w 62"/>
                    <a:gd name="T21" fmla="*/ 0 h 83"/>
                    <a:gd name="T22" fmla="*/ 1 w 62"/>
                    <a:gd name="T23" fmla="*/ 0 h 83"/>
                    <a:gd name="T24" fmla="*/ 1 w 62"/>
                    <a:gd name="T25" fmla="*/ 0 h 83"/>
                    <a:gd name="T26" fmla="*/ 1 w 62"/>
                    <a:gd name="T27" fmla="*/ 0 h 83"/>
                    <a:gd name="T28" fmla="*/ 1 w 62"/>
                    <a:gd name="T29" fmla="*/ 0 h 83"/>
                    <a:gd name="T30" fmla="*/ 1 w 62"/>
                    <a:gd name="T31" fmla="*/ 0 h 83"/>
                    <a:gd name="T32" fmla="*/ 1 w 62"/>
                    <a:gd name="T33" fmla="*/ 0 h 83"/>
                    <a:gd name="T34" fmla="*/ 1 w 62"/>
                    <a:gd name="T35" fmla="*/ 0 h 83"/>
                    <a:gd name="T36" fmla="*/ 1 w 62"/>
                    <a:gd name="T37" fmla="*/ 0 h 83"/>
                    <a:gd name="T38" fmla="*/ 1 w 62"/>
                    <a:gd name="T39" fmla="*/ 0 h 83"/>
                    <a:gd name="T40" fmla="*/ 0 w 62"/>
                    <a:gd name="T41" fmla="*/ 0 h 83"/>
                    <a:gd name="T42" fmla="*/ 1 w 62"/>
                    <a:gd name="T43" fmla="*/ 0 h 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83"/>
                    <a:gd name="T68" fmla="*/ 62 w 62"/>
                    <a:gd name="T69" fmla="*/ 83 h 8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83">
                      <a:moveTo>
                        <a:pt x="24" y="83"/>
                      </a:moveTo>
                      <a:lnTo>
                        <a:pt x="28" y="81"/>
                      </a:lnTo>
                      <a:lnTo>
                        <a:pt x="33" y="81"/>
                      </a:lnTo>
                      <a:lnTo>
                        <a:pt x="38" y="80"/>
                      </a:lnTo>
                      <a:lnTo>
                        <a:pt x="43" y="79"/>
                      </a:lnTo>
                      <a:lnTo>
                        <a:pt x="48" y="78"/>
                      </a:lnTo>
                      <a:lnTo>
                        <a:pt x="53" y="78"/>
                      </a:lnTo>
                      <a:lnTo>
                        <a:pt x="57" y="77"/>
                      </a:lnTo>
                      <a:lnTo>
                        <a:pt x="62" y="77"/>
                      </a:lnTo>
                      <a:lnTo>
                        <a:pt x="55" y="66"/>
                      </a:lnTo>
                      <a:lnTo>
                        <a:pt x="49" y="56"/>
                      </a:lnTo>
                      <a:lnTo>
                        <a:pt x="43" y="46"/>
                      </a:lnTo>
                      <a:lnTo>
                        <a:pt x="38" y="35"/>
                      </a:lnTo>
                      <a:lnTo>
                        <a:pt x="32" y="26"/>
                      </a:lnTo>
                      <a:lnTo>
                        <a:pt x="26" y="17"/>
                      </a:lnTo>
                      <a:lnTo>
                        <a:pt x="21" y="8"/>
                      </a:lnTo>
                      <a:lnTo>
                        <a:pt x="16" y="0"/>
                      </a:lnTo>
                      <a:lnTo>
                        <a:pt x="12" y="1"/>
                      </a:lnTo>
                      <a:lnTo>
                        <a:pt x="8" y="1"/>
                      </a:lnTo>
                      <a:lnTo>
                        <a:pt x="4" y="1"/>
                      </a:lnTo>
                      <a:lnTo>
                        <a:pt x="0" y="2"/>
                      </a:lnTo>
                      <a:lnTo>
                        <a:pt x="24"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44" name="Freeform 17"/>
                <p:cNvSpPr/>
                <p:nvPr/>
              </p:nvSpPr>
              <p:spPr bwMode="auto">
                <a:xfrm>
                  <a:off x="1765" y="2148"/>
                  <a:ext cx="30" cy="42"/>
                </a:xfrm>
                <a:custGeom>
                  <a:avLst/>
                  <a:gdLst>
                    <a:gd name="T0" fmla="*/ 1 w 60"/>
                    <a:gd name="T1" fmla="*/ 1 h 84"/>
                    <a:gd name="T2" fmla="*/ 1 w 60"/>
                    <a:gd name="T3" fmla="*/ 1 h 84"/>
                    <a:gd name="T4" fmla="*/ 1 w 60"/>
                    <a:gd name="T5" fmla="*/ 0 h 84"/>
                    <a:gd name="T6" fmla="*/ 1 w 60"/>
                    <a:gd name="T7" fmla="*/ 0 h 84"/>
                    <a:gd name="T8" fmla="*/ 1 w 60"/>
                    <a:gd name="T9" fmla="*/ 0 h 84"/>
                    <a:gd name="T10" fmla="*/ 1 w 60"/>
                    <a:gd name="T11" fmla="*/ 0 h 84"/>
                    <a:gd name="T12" fmla="*/ 0 w 60"/>
                    <a:gd name="T13" fmla="*/ 1 h 84"/>
                    <a:gd name="T14" fmla="*/ 0 w 60"/>
                    <a:gd name="T15" fmla="*/ 1 h 84"/>
                    <a:gd name="T16" fmla="*/ 1 w 60"/>
                    <a:gd name="T17" fmla="*/ 1 h 84"/>
                    <a:gd name="T18" fmla="*/ 1 w 60"/>
                    <a:gd name="T19" fmla="*/ 1 h 84"/>
                    <a:gd name="T20" fmla="*/ 1 w 60"/>
                    <a:gd name="T21" fmla="*/ 1 h 84"/>
                    <a:gd name="T22" fmla="*/ 1 w 60"/>
                    <a:gd name="T23" fmla="*/ 1 h 84"/>
                    <a:gd name="T24" fmla="*/ 1 w 60"/>
                    <a:gd name="T25" fmla="*/ 1 h 84"/>
                    <a:gd name="T26" fmla="*/ 1 w 60"/>
                    <a:gd name="T27" fmla="*/ 1 h 84"/>
                    <a:gd name="T28" fmla="*/ 1 w 60"/>
                    <a:gd name="T29" fmla="*/ 1 h 84"/>
                    <a:gd name="T30" fmla="*/ 1 w 60"/>
                    <a:gd name="T31" fmla="*/ 1 h 84"/>
                    <a:gd name="T32" fmla="*/ 1 w 60"/>
                    <a:gd name="T33" fmla="*/ 1 h 84"/>
                    <a:gd name="T34" fmla="*/ 1 w 60"/>
                    <a:gd name="T35" fmla="*/ 1 h 84"/>
                    <a:gd name="T36" fmla="*/ 1 w 60"/>
                    <a:gd name="T37" fmla="*/ 1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84"/>
                    <a:gd name="T59" fmla="*/ 60 w 60"/>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84">
                      <a:moveTo>
                        <a:pt x="60" y="84"/>
                      </a:moveTo>
                      <a:lnTo>
                        <a:pt x="54" y="1"/>
                      </a:lnTo>
                      <a:lnTo>
                        <a:pt x="48" y="0"/>
                      </a:lnTo>
                      <a:lnTo>
                        <a:pt x="44" y="0"/>
                      </a:lnTo>
                      <a:lnTo>
                        <a:pt x="38" y="0"/>
                      </a:lnTo>
                      <a:lnTo>
                        <a:pt x="32" y="0"/>
                      </a:lnTo>
                      <a:lnTo>
                        <a:pt x="0" y="81"/>
                      </a:lnTo>
                      <a:lnTo>
                        <a:pt x="1" y="81"/>
                      </a:lnTo>
                      <a:lnTo>
                        <a:pt x="8" y="81"/>
                      </a:lnTo>
                      <a:lnTo>
                        <a:pt x="16" y="81"/>
                      </a:lnTo>
                      <a:lnTo>
                        <a:pt x="23" y="81"/>
                      </a:lnTo>
                      <a:lnTo>
                        <a:pt x="31" y="83"/>
                      </a:lnTo>
                      <a:lnTo>
                        <a:pt x="38" y="83"/>
                      </a:lnTo>
                      <a:lnTo>
                        <a:pt x="45" y="83"/>
                      </a:lnTo>
                      <a:lnTo>
                        <a:pt x="53" y="84"/>
                      </a:lnTo>
                      <a:lnTo>
                        <a:pt x="60" y="8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45" name="Freeform 18"/>
                <p:cNvSpPr/>
                <p:nvPr/>
              </p:nvSpPr>
              <p:spPr bwMode="auto">
                <a:xfrm>
                  <a:off x="1689" y="1888"/>
                  <a:ext cx="521" cy="370"/>
                </a:xfrm>
                <a:custGeom>
                  <a:avLst/>
                  <a:gdLst>
                    <a:gd name="T0" fmla="*/ 1 w 1041"/>
                    <a:gd name="T1" fmla="*/ 0 h 741"/>
                    <a:gd name="T2" fmla="*/ 1 w 1041"/>
                    <a:gd name="T3" fmla="*/ 0 h 741"/>
                    <a:gd name="T4" fmla="*/ 1 w 1041"/>
                    <a:gd name="T5" fmla="*/ 0 h 741"/>
                    <a:gd name="T6" fmla="*/ 1 w 1041"/>
                    <a:gd name="T7" fmla="*/ 0 h 741"/>
                    <a:gd name="T8" fmla="*/ 1 w 1041"/>
                    <a:gd name="T9" fmla="*/ 0 h 741"/>
                    <a:gd name="T10" fmla="*/ 1 w 1041"/>
                    <a:gd name="T11" fmla="*/ 0 h 741"/>
                    <a:gd name="T12" fmla="*/ 1 w 1041"/>
                    <a:gd name="T13" fmla="*/ 0 h 741"/>
                    <a:gd name="T14" fmla="*/ 1 w 1041"/>
                    <a:gd name="T15" fmla="*/ 0 h 741"/>
                    <a:gd name="T16" fmla="*/ 1 w 1041"/>
                    <a:gd name="T17" fmla="*/ 0 h 741"/>
                    <a:gd name="T18" fmla="*/ 1 w 1041"/>
                    <a:gd name="T19" fmla="*/ 0 h 741"/>
                    <a:gd name="T20" fmla="*/ 1 w 1041"/>
                    <a:gd name="T21" fmla="*/ 0 h 741"/>
                    <a:gd name="T22" fmla="*/ 1 w 1041"/>
                    <a:gd name="T23" fmla="*/ 0 h 741"/>
                    <a:gd name="T24" fmla="*/ 0 w 1041"/>
                    <a:gd name="T25" fmla="*/ 0 h 741"/>
                    <a:gd name="T26" fmla="*/ 1 w 1041"/>
                    <a:gd name="T27" fmla="*/ 0 h 741"/>
                    <a:gd name="T28" fmla="*/ 1 w 1041"/>
                    <a:gd name="T29" fmla="*/ 0 h 741"/>
                    <a:gd name="T30" fmla="*/ 1 w 1041"/>
                    <a:gd name="T31" fmla="*/ 0 h 741"/>
                    <a:gd name="T32" fmla="*/ 1 w 1041"/>
                    <a:gd name="T33" fmla="*/ 0 h 741"/>
                    <a:gd name="T34" fmla="*/ 1 w 1041"/>
                    <a:gd name="T35" fmla="*/ 0 h 741"/>
                    <a:gd name="T36" fmla="*/ 1 w 1041"/>
                    <a:gd name="T37" fmla="*/ 0 h 741"/>
                    <a:gd name="T38" fmla="*/ 1 w 1041"/>
                    <a:gd name="T39" fmla="*/ 0 h 741"/>
                    <a:gd name="T40" fmla="*/ 1 w 1041"/>
                    <a:gd name="T41" fmla="*/ 0 h 741"/>
                    <a:gd name="T42" fmla="*/ 1 w 1041"/>
                    <a:gd name="T43" fmla="*/ 0 h 741"/>
                    <a:gd name="T44" fmla="*/ 1 w 1041"/>
                    <a:gd name="T45" fmla="*/ 0 h 741"/>
                    <a:gd name="T46" fmla="*/ 1 w 1041"/>
                    <a:gd name="T47" fmla="*/ 0 h 741"/>
                    <a:gd name="T48" fmla="*/ 1 w 1041"/>
                    <a:gd name="T49" fmla="*/ 0 h 741"/>
                    <a:gd name="T50" fmla="*/ 1 w 1041"/>
                    <a:gd name="T51" fmla="*/ 0 h 741"/>
                    <a:gd name="T52" fmla="*/ 1 w 1041"/>
                    <a:gd name="T53" fmla="*/ 0 h 741"/>
                    <a:gd name="T54" fmla="*/ 1 w 1041"/>
                    <a:gd name="T55" fmla="*/ 0 h 741"/>
                    <a:gd name="T56" fmla="*/ 1 w 1041"/>
                    <a:gd name="T57" fmla="*/ 0 h 741"/>
                    <a:gd name="T58" fmla="*/ 1 w 1041"/>
                    <a:gd name="T59" fmla="*/ 0 h 741"/>
                    <a:gd name="T60" fmla="*/ 1 w 1041"/>
                    <a:gd name="T61" fmla="*/ 0 h 741"/>
                    <a:gd name="T62" fmla="*/ 1 w 1041"/>
                    <a:gd name="T63" fmla="*/ 0 h 741"/>
                    <a:gd name="T64" fmla="*/ 1 w 1041"/>
                    <a:gd name="T65" fmla="*/ 0 h 741"/>
                    <a:gd name="T66" fmla="*/ 1 w 1041"/>
                    <a:gd name="T67" fmla="*/ 0 h 741"/>
                    <a:gd name="T68" fmla="*/ 1 w 1041"/>
                    <a:gd name="T69" fmla="*/ 0 h 741"/>
                    <a:gd name="T70" fmla="*/ 1 w 1041"/>
                    <a:gd name="T71" fmla="*/ 0 h 741"/>
                    <a:gd name="T72" fmla="*/ 1 w 1041"/>
                    <a:gd name="T73" fmla="*/ 0 h 741"/>
                    <a:gd name="T74" fmla="*/ 1 w 1041"/>
                    <a:gd name="T75" fmla="*/ 0 h 741"/>
                    <a:gd name="T76" fmla="*/ 1 w 1041"/>
                    <a:gd name="T77" fmla="*/ 0 h 741"/>
                    <a:gd name="T78" fmla="*/ 1 w 1041"/>
                    <a:gd name="T79" fmla="*/ 0 h 741"/>
                    <a:gd name="T80" fmla="*/ 1 w 1041"/>
                    <a:gd name="T81" fmla="*/ 0 h 741"/>
                    <a:gd name="T82" fmla="*/ 1 w 1041"/>
                    <a:gd name="T83" fmla="*/ 0 h 741"/>
                    <a:gd name="T84" fmla="*/ 1 w 1041"/>
                    <a:gd name="T85" fmla="*/ 0 h 741"/>
                    <a:gd name="T86" fmla="*/ 1 w 1041"/>
                    <a:gd name="T87" fmla="*/ 0 h 741"/>
                    <a:gd name="T88" fmla="*/ 1 w 1041"/>
                    <a:gd name="T89" fmla="*/ 0 h 741"/>
                    <a:gd name="T90" fmla="*/ 1 w 1041"/>
                    <a:gd name="T91" fmla="*/ 0 h 741"/>
                    <a:gd name="T92" fmla="*/ 1 w 1041"/>
                    <a:gd name="T93" fmla="*/ 0 h 741"/>
                    <a:gd name="T94" fmla="*/ 1 w 1041"/>
                    <a:gd name="T95" fmla="*/ 0 h 741"/>
                    <a:gd name="T96" fmla="*/ 1 w 1041"/>
                    <a:gd name="T97" fmla="*/ 0 h 741"/>
                    <a:gd name="T98" fmla="*/ 1 w 1041"/>
                    <a:gd name="T99" fmla="*/ 0 h 741"/>
                    <a:gd name="T100" fmla="*/ 1 w 1041"/>
                    <a:gd name="T101" fmla="*/ 0 h 7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1"/>
                    <a:gd name="T154" fmla="*/ 0 h 741"/>
                    <a:gd name="T155" fmla="*/ 1041 w 1041"/>
                    <a:gd name="T156" fmla="*/ 741 h 74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1" h="741">
                      <a:moveTo>
                        <a:pt x="1008" y="12"/>
                      </a:moveTo>
                      <a:lnTo>
                        <a:pt x="993" y="9"/>
                      </a:lnTo>
                      <a:lnTo>
                        <a:pt x="978" y="6"/>
                      </a:lnTo>
                      <a:lnTo>
                        <a:pt x="963" y="5"/>
                      </a:lnTo>
                      <a:lnTo>
                        <a:pt x="948" y="2"/>
                      </a:lnTo>
                      <a:lnTo>
                        <a:pt x="932" y="1"/>
                      </a:lnTo>
                      <a:lnTo>
                        <a:pt x="917" y="1"/>
                      </a:lnTo>
                      <a:lnTo>
                        <a:pt x="901" y="0"/>
                      </a:lnTo>
                      <a:lnTo>
                        <a:pt x="886" y="0"/>
                      </a:lnTo>
                      <a:lnTo>
                        <a:pt x="858" y="1"/>
                      </a:lnTo>
                      <a:lnTo>
                        <a:pt x="830" y="2"/>
                      </a:lnTo>
                      <a:lnTo>
                        <a:pt x="803" y="6"/>
                      </a:lnTo>
                      <a:lnTo>
                        <a:pt x="775" y="9"/>
                      </a:lnTo>
                      <a:lnTo>
                        <a:pt x="750" y="15"/>
                      </a:lnTo>
                      <a:lnTo>
                        <a:pt x="724" y="21"/>
                      </a:lnTo>
                      <a:lnTo>
                        <a:pt x="699" y="29"/>
                      </a:lnTo>
                      <a:lnTo>
                        <a:pt x="675" y="37"/>
                      </a:lnTo>
                      <a:lnTo>
                        <a:pt x="652" y="46"/>
                      </a:lnTo>
                      <a:lnTo>
                        <a:pt x="630" y="56"/>
                      </a:lnTo>
                      <a:lnTo>
                        <a:pt x="608" y="68"/>
                      </a:lnTo>
                      <a:lnTo>
                        <a:pt x="589" y="79"/>
                      </a:lnTo>
                      <a:lnTo>
                        <a:pt x="569" y="92"/>
                      </a:lnTo>
                      <a:lnTo>
                        <a:pt x="552" y="106"/>
                      </a:lnTo>
                      <a:lnTo>
                        <a:pt x="535" y="121"/>
                      </a:lnTo>
                      <a:lnTo>
                        <a:pt x="520" y="136"/>
                      </a:lnTo>
                      <a:lnTo>
                        <a:pt x="505" y="121"/>
                      </a:lnTo>
                      <a:lnTo>
                        <a:pt x="488" y="106"/>
                      </a:lnTo>
                      <a:lnTo>
                        <a:pt x="470" y="92"/>
                      </a:lnTo>
                      <a:lnTo>
                        <a:pt x="452" y="79"/>
                      </a:lnTo>
                      <a:lnTo>
                        <a:pt x="432" y="68"/>
                      </a:lnTo>
                      <a:lnTo>
                        <a:pt x="410" y="56"/>
                      </a:lnTo>
                      <a:lnTo>
                        <a:pt x="388" y="46"/>
                      </a:lnTo>
                      <a:lnTo>
                        <a:pt x="365" y="37"/>
                      </a:lnTo>
                      <a:lnTo>
                        <a:pt x="341" y="29"/>
                      </a:lnTo>
                      <a:lnTo>
                        <a:pt x="316" y="21"/>
                      </a:lnTo>
                      <a:lnTo>
                        <a:pt x="290" y="15"/>
                      </a:lnTo>
                      <a:lnTo>
                        <a:pt x="264" y="9"/>
                      </a:lnTo>
                      <a:lnTo>
                        <a:pt x="237" y="6"/>
                      </a:lnTo>
                      <a:lnTo>
                        <a:pt x="210" y="2"/>
                      </a:lnTo>
                      <a:lnTo>
                        <a:pt x="182" y="1"/>
                      </a:lnTo>
                      <a:lnTo>
                        <a:pt x="153" y="0"/>
                      </a:lnTo>
                      <a:lnTo>
                        <a:pt x="138" y="0"/>
                      </a:lnTo>
                      <a:lnTo>
                        <a:pt x="122" y="1"/>
                      </a:lnTo>
                      <a:lnTo>
                        <a:pt x="107" y="1"/>
                      </a:lnTo>
                      <a:lnTo>
                        <a:pt x="92" y="2"/>
                      </a:lnTo>
                      <a:lnTo>
                        <a:pt x="77" y="5"/>
                      </a:lnTo>
                      <a:lnTo>
                        <a:pt x="63" y="6"/>
                      </a:lnTo>
                      <a:lnTo>
                        <a:pt x="48" y="9"/>
                      </a:lnTo>
                      <a:lnTo>
                        <a:pt x="33" y="12"/>
                      </a:lnTo>
                      <a:lnTo>
                        <a:pt x="0" y="18"/>
                      </a:lnTo>
                      <a:lnTo>
                        <a:pt x="0" y="563"/>
                      </a:lnTo>
                      <a:lnTo>
                        <a:pt x="0" y="741"/>
                      </a:lnTo>
                      <a:lnTo>
                        <a:pt x="50" y="730"/>
                      </a:lnTo>
                      <a:lnTo>
                        <a:pt x="56" y="729"/>
                      </a:lnTo>
                      <a:lnTo>
                        <a:pt x="63" y="728"/>
                      </a:lnTo>
                      <a:lnTo>
                        <a:pt x="70" y="727"/>
                      </a:lnTo>
                      <a:lnTo>
                        <a:pt x="77" y="726"/>
                      </a:lnTo>
                      <a:lnTo>
                        <a:pt x="84" y="726"/>
                      </a:lnTo>
                      <a:lnTo>
                        <a:pt x="91" y="725"/>
                      </a:lnTo>
                      <a:lnTo>
                        <a:pt x="98" y="723"/>
                      </a:lnTo>
                      <a:lnTo>
                        <a:pt x="105" y="723"/>
                      </a:lnTo>
                      <a:lnTo>
                        <a:pt x="138" y="638"/>
                      </a:lnTo>
                      <a:lnTo>
                        <a:pt x="131" y="638"/>
                      </a:lnTo>
                      <a:lnTo>
                        <a:pt x="123" y="639"/>
                      </a:lnTo>
                      <a:lnTo>
                        <a:pt x="116" y="639"/>
                      </a:lnTo>
                      <a:lnTo>
                        <a:pt x="109" y="639"/>
                      </a:lnTo>
                      <a:lnTo>
                        <a:pt x="103" y="640"/>
                      </a:lnTo>
                      <a:lnTo>
                        <a:pt x="96" y="640"/>
                      </a:lnTo>
                      <a:lnTo>
                        <a:pt x="90" y="642"/>
                      </a:lnTo>
                      <a:lnTo>
                        <a:pt x="83" y="642"/>
                      </a:lnTo>
                      <a:lnTo>
                        <a:pt x="83" y="607"/>
                      </a:lnTo>
                      <a:lnTo>
                        <a:pt x="91" y="606"/>
                      </a:lnTo>
                      <a:lnTo>
                        <a:pt x="99" y="605"/>
                      </a:lnTo>
                      <a:lnTo>
                        <a:pt x="108" y="604"/>
                      </a:lnTo>
                      <a:lnTo>
                        <a:pt x="116" y="604"/>
                      </a:lnTo>
                      <a:lnTo>
                        <a:pt x="126" y="602"/>
                      </a:lnTo>
                      <a:lnTo>
                        <a:pt x="134" y="602"/>
                      </a:lnTo>
                      <a:lnTo>
                        <a:pt x="143" y="602"/>
                      </a:lnTo>
                      <a:lnTo>
                        <a:pt x="152" y="602"/>
                      </a:lnTo>
                      <a:lnTo>
                        <a:pt x="184" y="521"/>
                      </a:lnTo>
                      <a:lnTo>
                        <a:pt x="172" y="520"/>
                      </a:lnTo>
                      <a:lnTo>
                        <a:pt x="159" y="520"/>
                      </a:lnTo>
                      <a:lnTo>
                        <a:pt x="145" y="520"/>
                      </a:lnTo>
                      <a:lnTo>
                        <a:pt x="132" y="520"/>
                      </a:lnTo>
                      <a:lnTo>
                        <a:pt x="120" y="521"/>
                      </a:lnTo>
                      <a:lnTo>
                        <a:pt x="107" y="522"/>
                      </a:lnTo>
                      <a:lnTo>
                        <a:pt x="96" y="523"/>
                      </a:lnTo>
                      <a:lnTo>
                        <a:pt x="83" y="524"/>
                      </a:lnTo>
                      <a:lnTo>
                        <a:pt x="83" y="88"/>
                      </a:lnTo>
                      <a:lnTo>
                        <a:pt x="91" y="86"/>
                      </a:lnTo>
                      <a:lnTo>
                        <a:pt x="100" y="85"/>
                      </a:lnTo>
                      <a:lnTo>
                        <a:pt x="108" y="84"/>
                      </a:lnTo>
                      <a:lnTo>
                        <a:pt x="117" y="84"/>
                      </a:lnTo>
                      <a:lnTo>
                        <a:pt x="126" y="83"/>
                      </a:lnTo>
                      <a:lnTo>
                        <a:pt x="135" y="83"/>
                      </a:lnTo>
                      <a:lnTo>
                        <a:pt x="144" y="83"/>
                      </a:lnTo>
                      <a:lnTo>
                        <a:pt x="153" y="83"/>
                      </a:lnTo>
                      <a:lnTo>
                        <a:pt x="181" y="84"/>
                      </a:lnTo>
                      <a:lnTo>
                        <a:pt x="209" y="85"/>
                      </a:lnTo>
                      <a:lnTo>
                        <a:pt x="235" y="89"/>
                      </a:lnTo>
                      <a:lnTo>
                        <a:pt x="262" y="93"/>
                      </a:lnTo>
                      <a:lnTo>
                        <a:pt x="287" y="99"/>
                      </a:lnTo>
                      <a:lnTo>
                        <a:pt x="311" y="106"/>
                      </a:lnTo>
                      <a:lnTo>
                        <a:pt x="334" y="113"/>
                      </a:lnTo>
                      <a:lnTo>
                        <a:pt x="357" y="122"/>
                      </a:lnTo>
                      <a:lnTo>
                        <a:pt x="378" y="132"/>
                      </a:lnTo>
                      <a:lnTo>
                        <a:pt x="399" y="143"/>
                      </a:lnTo>
                      <a:lnTo>
                        <a:pt x="417" y="154"/>
                      </a:lnTo>
                      <a:lnTo>
                        <a:pt x="433" y="167"/>
                      </a:lnTo>
                      <a:lnTo>
                        <a:pt x="449" y="181"/>
                      </a:lnTo>
                      <a:lnTo>
                        <a:pt x="462" y="195"/>
                      </a:lnTo>
                      <a:lnTo>
                        <a:pt x="475" y="210"/>
                      </a:lnTo>
                      <a:lnTo>
                        <a:pt x="484" y="225"/>
                      </a:lnTo>
                      <a:lnTo>
                        <a:pt x="520" y="290"/>
                      </a:lnTo>
                      <a:lnTo>
                        <a:pt x="556" y="225"/>
                      </a:lnTo>
                      <a:lnTo>
                        <a:pt x="566" y="210"/>
                      </a:lnTo>
                      <a:lnTo>
                        <a:pt x="578" y="195"/>
                      </a:lnTo>
                      <a:lnTo>
                        <a:pt x="591" y="181"/>
                      </a:lnTo>
                      <a:lnTo>
                        <a:pt x="607" y="167"/>
                      </a:lnTo>
                      <a:lnTo>
                        <a:pt x="623" y="154"/>
                      </a:lnTo>
                      <a:lnTo>
                        <a:pt x="642" y="143"/>
                      </a:lnTo>
                      <a:lnTo>
                        <a:pt x="662" y="132"/>
                      </a:lnTo>
                      <a:lnTo>
                        <a:pt x="683" y="122"/>
                      </a:lnTo>
                      <a:lnTo>
                        <a:pt x="705" y="113"/>
                      </a:lnTo>
                      <a:lnTo>
                        <a:pt x="729" y="106"/>
                      </a:lnTo>
                      <a:lnTo>
                        <a:pt x="753" y="99"/>
                      </a:lnTo>
                      <a:lnTo>
                        <a:pt x="779" y="93"/>
                      </a:lnTo>
                      <a:lnTo>
                        <a:pt x="805" y="89"/>
                      </a:lnTo>
                      <a:lnTo>
                        <a:pt x="832" y="85"/>
                      </a:lnTo>
                      <a:lnTo>
                        <a:pt x="858" y="84"/>
                      </a:lnTo>
                      <a:lnTo>
                        <a:pt x="886" y="83"/>
                      </a:lnTo>
                      <a:lnTo>
                        <a:pt x="895" y="83"/>
                      </a:lnTo>
                      <a:lnTo>
                        <a:pt x="904" y="83"/>
                      </a:lnTo>
                      <a:lnTo>
                        <a:pt x="914" y="83"/>
                      </a:lnTo>
                      <a:lnTo>
                        <a:pt x="923" y="84"/>
                      </a:lnTo>
                      <a:lnTo>
                        <a:pt x="932" y="84"/>
                      </a:lnTo>
                      <a:lnTo>
                        <a:pt x="941" y="85"/>
                      </a:lnTo>
                      <a:lnTo>
                        <a:pt x="949" y="86"/>
                      </a:lnTo>
                      <a:lnTo>
                        <a:pt x="959" y="88"/>
                      </a:lnTo>
                      <a:lnTo>
                        <a:pt x="959" y="524"/>
                      </a:lnTo>
                      <a:lnTo>
                        <a:pt x="949" y="523"/>
                      </a:lnTo>
                      <a:lnTo>
                        <a:pt x="941" y="522"/>
                      </a:lnTo>
                      <a:lnTo>
                        <a:pt x="932" y="521"/>
                      </a:lnTo>
                      <a:lnTo>
                        <a:pt x="923" y="521"/>
                      </a:lnTo>
                      <a:lnTo>
                        <a:pt x="914" y="520"/>
                      </a:lnTo>
                      <a:lnTo>
                        <a:pt x="904" y="520"/>
                      </a:lnTo>
                      <a:lnTo>
                        <a:pt x="895" y="520"/>
                      </a:lnTo>
                      <a:lnTo>
                        <a:pt x="886" y="520"/>
                      </a:lnTo>
                      <a:lnTo>
                        <a:pt x="873" y="520"/>
                      </a:lnTo>
                      <a:lnTo>
                        <a:pt x="861" y="520"/>
                      </a:lnTo>
                      <a:lnTo>
                        <a:pt x="848" y="521"/>
                      </a:lnTo>
                      <a:lnTo>
                        <a:pt x="835" y="522"/>
                      </a:lnTo>
                      <a:lnTo>
                        <a:pt x="823" y="523"/>
                      </a:lnTo>
                      <a:lnTo>
                        <a:pt x="810" y="524"/>
                      </a:lnTo>
                      <a:lnTo>
                        <a:pt x="798" y="525"/>
                      </a:lnTo>
                      <a:lnTo>
                        <a:pt x="786" y="528"/>
                      </a:lnTo>
                      <a:lnTo>
                        <a:pt x="791" y="536"/>
                      </a:lnTo>
                      <a:lnTo>
                        <a:pt x="796" y="545"/>
                      </a:lnTo>
                      <a:lnTo>
                        <a:pt x="802" y="554"/>
                      </a:lnTo>
                      <a:lnTo>
                        <a:pt x="808" y="563"/>
                      </a:lnTo>
                      <a:lnTo>
                        <a:pt x="813" y="574"/>
                      </a:lnTo>
                      <a:lnTo>
                        <a:pt x="819" y="584"/>
                      </a:lnTo>
                      <a:lnTo>
                        <a:pt x="825" y="594"/>
                      </a:lnTo>
                      <a:lnTo>
                        <a:pt x="832" y="605"/>
                      </a:lnTo>
                      <a:lnTo>
                        <a:pt x="848" y="604"/>
                      </a:lnTo>
                      <a:lnTo>
                        <a:pt x="863" y="602"/>
                      </a:lnTo>
                      <a:lnTo>
                        <a:pt x="879" y="602"/>
                      </a:lnTo>
                      <a:lnTo>
                        <a:pt x="895" y="602"/>
                      </a:lnTo>
                      <a:lnTo>
                        <a:pt x="911" y="602"/>
                      </a:lnTo>
                      <a:lnTo>
                        <a:pt x="927" y="604"/>
                      </a:lnTo>
                      <a:lnTo>
                        <a:pt x="942" y="605"/>
                      </a:lnTo>
                      <a:lnTo>
                        <a:pt x="959" y="607"/>
                      </a:lnTo>
                      <a:lnTo>
                        <a:pt x="959" y="642"/>
                      </a:lnTo>
                      <a:lnTo>
                        <a:pt x="949" y="640"/>
                      </a:lnTo>
                      <a:lnTo>
                        <a:pt x="941" y="640"/>
                      </a:lnTo>
                      <a:lnTo>
                        <a:pt x="932" y="639"/>
                      </a:lnTo>
                      <a:lnTo>
                        <a:pt x="923" y="639"/>
                      </a:lnTo>
                      <a:lnTo>
                        <a:pt x="914" y="638"/>
                      </a:lnTo>
                      <a:lnTo>
                        <a:pt x="904" y="638"/>
                      </a:lnTo>
                      <a:lnTo>
                        <a:pt x="895" y="638"/>
                      </a:lnTo>
                      <a:lnTo>
                        <a:pt x="886" y="638"/>
                      </a:lnTo>
                      <a:lnTo>
                        <a:pt x="878" y="638"/>
                      </a:lnTo>
                      <a:lnTo>
                        <a:pt x="870" y="638"/>
                      </a:lnTo>
                      <a:lnTo>
                        <a:pt x="861" y="638"/>
                      </a:lnTo>
                      <a:lnTo>
                        <a:pt x="853" y="639"/>
                      </a:lnTo>
                      <a:lnTo>
                        <a:pt x="858" y="650"/>
                      </a:lnTo>
                      <a:lnTo>
                        <a:pt x="865" y="660"/>
                      </a:lnTo>
                      <a:lnTo>
                        <a:pt x="871" y="670"/>
                      </a:lnTo>
                      <a:lnTo>
                        <a:pt x="877" y="681"/>
                      </a:lnTo>
                      <a:lnTo>
                        <a:pt x="882" y="691"/>
                      </a:lnTo>
                      <a:lnTo>
                        <a:pt x="889" y="702"/>
                      </a:lnTo>
                      <a:lnTo>
                        <a:pt x="895" y="711"/>
                      </a:lnTo>
                      <a:lnTo>
                        <a:pt x="901" y="721"/>
                      </a:lnTo>
                      <a:lnTo>
                        <a:pt x="912" y="721"/>
                      </a:lnTo>
                      <a:lnTo>
                        <a:pt x="924" y="722"/>
                      </a:lnTo>
                      <a:lnTo>
                        <a:pt x="935" y="723"/>
                      </a:lnTo>
                      <a:lnTo>
                        <a:pt x="947" y="723"/>
                      </a:lnTo>
                      <a:lnTo>
                        <a:pt x="959" y="726"/>
                      </a:lnTo>
                      <a:lnTo>
                        <a:pt x="970" y="727"/>
                      </a:lnTo>
                      <a:lnTo>
                        <a:pt x="982" y="728"/>
                      </a:lnTo>
                      <a:lnTo>
                        <a:pt x="992" y="730"/>
                      </a:lnTo>
                      <a:lnTo>
                        <a:pt x="1041" y="741"/>
                      </a:lnTo>
                      <a:lnTo>
                        <a:pt x="1041" y="18"/>
                      </a:lnTo>
                      <a:lnTo>
                        <a:pt x="100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46" name="Freeform 19"/>
                <p:cNvSpPr/>
                <p:nvPr/>
              </p:nvSpPr>
              <p:spPr bwMode="auto">
                <a:xfrm>
                  <a:off x="1741" y="2207"/>
                  <a:ext cx="57" cy="43"/>
                </a:xfrm>
                <a:custGeom>
                  <a:avLst/>
                  <a:gdLst>
                    <a:gd name="T0" fmla="*/ 1 w 114"/>
                    <a:gd name="T1" fmla="*/ 0 h 87"/>
                    <a:gd name="T2" fmla="*/ 0 w 114"/>
                    <a:gd name="T3" fmla="*/ 0 h 87"/>
                    <a:gd name="T4" fmla="*/ 1 w 114"/>
                    <a:gd name="T5" fmla="*/ 0 h 87"/>
                    <a:gd name="T6" fmla="*/ 1 w 114"/>
                    <a:gd name="T7" fmla="*/ 0 h 87"/>
                    <a:gd name="T8" fmla="*/ 1 w 114"/>
                    <a:gd name="T9" fmla="*/ 0 h 87"/>
                    <a:gd name="T10" fmla="*/ 1 w 114"/>
                    <a:gd name="T11" fmla="*/ 0 h 87"/>
                    <a:gd name="T12" fmla="*/ 1 w 114"/>
                    <a:gd name="T13" fmla="*/ 0 h 87"/>
                    <a:gd name="T14" fmla="*/ 1 w 114"/>
                    <a:gd name="T15" fmla="*/ 0 h 87"/>
                    <a:gd name="T16" fmla="*/ 1 w 114"/>
                    <a:gd name="T17" fmla="*/ 0 h 87"/>
                    <a:gd name="T18" fmla="*/ 1 w 114"/>
                    <a:gd name="T19" fmla="*/ 0 h 87"/>
                    <a:gd name="T20" fmla="*/ 1 w 114"/>
                    <a:gd name="T21" fmla="*/ 0 h 87"/>
                    <a:gd name="T22" fmla="*/ 1 w 114"/>
                    <a:gd name="T23" fmla="*/ 0 h 87"/>
                    <a:gd name="T24" fmla="*/ 1 w 114"/>
                    <a:gd name="T25" fmla="*/ 0 h 87"/>
                    <a:gd name="T26" fmla="*/ 1 w 114"/>
                    <a:gd name="T27" fmla="*/ 0 h 87"/>
                    <a:gd name="T28" fmla="*/ 1 w 114"/>
                    <a:gd name="T29" fmla="*/ 0 h 87"/>
                    <a:gd name="T30" fmla="*/ 1 w 114"/>
                    <a:gd name="T31" fmla="*/ 0 h 87"/>
                    <a:gd name="T32" fmla="*/ 1 w 114"/>
                    <a:gd name="T33" fmla="*/ 0 h 87"/>
                    <a:gd name="T34" fmla="*/ 1 w 114"/>
                    <a:gd name="T35" fmla="*/ 0 h 87"/>
                    <a:gd name="T36" fmla="*/ 1 w 114"/>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7"/>
                    <a:gd name="T59" fmla="*/ 114 w 114"/>
                    <a:gd name="T60" fmla="*/ 87 h 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7">
                      <a:moveTo>
                        <a:pt x="33" y="0"/>
                      </a:moveTo>
                      <a:lnTo>
                        <a:pt x="0" y="85"/>
                      </a:lnTo>
                      <a:lnTo>
                        <a:pt x="14" y="84"/>
                      </a:lnTo>
                      <a:lnTo>
                        <a:pt x="29" y="83"/>
                      </a:lnTo>
                      <a:lnTo>
                        <a:pt x="42" y="83"/>
                      </a:lnTo>
                      <a:lnTo>
                        <a:pt x="57" y="83"/>
                      </a:lnTo>
                      <a:lnTo>
                        <a:pt x="71" y="83"/>
                      </a:lnTo>
                      <a:lnTo>
                        <a:pt x="86" y="84"/>
                      </a:lnTo>
                      <a:lnTo>
                        <a:pt x="100" y="85"/>
                      </a:lnTo>
                      <a:lnTo>
                        <a:pt x="114" y="87"/>
                      </a:lnTo>
                      <a:lnTo>
                        <a:pt x="108" y="4"/>
                      </a:lnTo>
                      <a:lnTo>
                        <a:pt x="99" y="2"/>
                      </a:lnTo>
                      <a:lnTo>
                        <a:pt x="90" y="2"/>
                      </a:lnTo>
                      <a:lnTo>
                        <a:pt x="80" y="1"/>
                      </a:lnTo>
                      <a:lnTo>
                        <a:pt x="71" y="1"/>
                      </a:lnTo>
                      <a:lnTo>
                        <a:pt x="62" y="0"/>
                      </a:lnTo>
                      <a:lnTo>
                        <a:pt x="52" y="0"/>
                      </a:lnTo>
                      <a:lnTo>
                        <a:pt x="42" y="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47" name="Freeform 20"/>
                <p:cNvSpPr/>
                <p:nvPr/>
              </p:nvSpPr>
              <p:spPr bwMode="auto">
                <a:xfrm>
                  <a:off x="2091" y="2208"/>
                  <a:ext cx="48" cy="42"/>
                </a:xfrm>
                <a:custGeom>
                  <a:avLst/>
                  <a:gdLst>
                    <a:gd name="T0" fmla="*/ 0 w 97"/>
                    <a:gd name="T1" fmla="*/ 1 h 84"/>
                    <a:gd name="T2" fmla="*/ 0 w 97"/>
                    <a:gd name="T3" fmla="*/ 1 h 84"/>
                    <a:gd name="T4" fmla="*/ 0 w 97"/>
                    <a:gd name="T5" fmla="*/ 1 h 84"/>
                    <a:gd name="T6" fmla="*/ 0 w 97"/>
                    <a:gd name="T7" fmla="*/ 1 h 84"/>
                    <a:gd name="T8" fmla="*/ 0 w 97"/>
                    <a:gd name="T9" fmla="*/ 1 h 84"/>
                    <a:gd name="T10" fmla="*/ 0 w 97"/>
                    <a:gd name="T11" fmla="*/ 1 h 84"/>
                    <a:gd name="T12" fmla="*/ 0 w 97"/>
                    <a:gd name="T13" fmla="*/ 1 h 84"/>
                    <a:gd name="T14" fmla="*/ 0 w 97"/>
                    <a:gd name="T15" fmla="*/ 1 h 84"/>
                    <a:gd name="T16" fmla="*/ 0 w 97"/>
                    <a:gd name="T17" fmla="*/ 1 h 84"/>
                    <a:gd name="T18" fmla="*/ 0 w 97"/>
                    <a:gd name="T19" fmla="*/ 1 h 84"/>
                    <a:gd name="T20" fmla="*/ 0 w 97"/>
                    <a:gd name="T21" fmla="*/ 1 h 84"/>
                    <a:gd name="T22" fmla="*/ 0 w 97"/>
                    <a:gd name="T23" fmla="*/ 1 h 84"/>
                    <a:gd name="T24" fmla="*/ 0 w 97"/>
                    <a:gd name="T25" fmla="*/ 1 h 84"/>
                    <a:gd name="T26" fmla="*/ 0 w 97"/>
                    <a:gd name="T27" fmla="*/ 1 h 84"/>
                    <a:gd name="T28" fmla="*/ 0 w 97"/>
                    <a:gd name="T29" fmla="*/ 1 h 84"/>
                    <a:gd name="T30" fmla="*/ 0 w 97"/>
                    <a:gd name="T31" fmla="*/ 1 h 84"/>
                    <a:gd name="T32" fmla="*/ 0 w 97"/>
                    <a:gd name="T33" fmla="*/ 1 h 84"/>
                    <a:gd name="T34" fmla="*/ 0 w 97"/>
                    <a:gd name="T35" fmla="*/ 0 h 84"/>
                    <a:gd name="T36" fmla="*/ 0 w 97"/>
                    <a:gd name="T37" fmla="*/ 0 h 84"/>
                    <a:gd name="T38" fmla="*/ 0 w 97"/>
                    <a:gd name="T39" fmla="*/ 1 h 84"/>
                    <a:gd name="T40" fmla="*/ 0 w 97"/>
                    <a:gd name="T41" fmla="*/ 1 h 84"/>
                    <a:gd name="T42" fmla="*/ 0 w 97"/>
                    <a:gd name="T43" fmla="*/ 1 h 84"/>
                    <a:gd name="T44" fmla="*/ 0 w 97"/>
                    <a:gd name="T45" fmla="*/ 1 h 84"/>
                    <a:gd name="T46" fmla="*/ 0 w 97"/>
                    <a:gd name="T47" fmla="*/ 1 h 84"/>
                    <a:gd name="T48" fmla="*/ 0 w 97"/>
                    <a:gd name="T49" fmla="*/ 1 h 84"/>
                    <a:gd name="T50" fmla="*/ 0 w 97"/>
                    <a:gd name="T51" fmla="*/ 1 h 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7"/>
                    <a:gd name="T79" fmla="*/ 0 h 84"/>
                    <a:gd name="T80" fmla="*/ 97 w 97"/>
                    <a:gd name="T81" fmla="*/ 84 h 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7" h="84">
                      <a:moveTo>
                        <a:pt x="0" y="5"/>
                      </a:moveTo>
                      <a:lnTo>
                        <a:pt x="24" y="84"/>
                      </a:lnTo>
                      <a:lnTo>
                        <a:pt x="34" y="83"/>
                      </a:lnTo>
                      <a:lnTo>
                        <a:pt x="43" y="83"/>
                      </a:lnTo>
                      <a:lnTo>
                        <a:pt x="52" y="82"/>
                      </a:lnTo>
                      <a:lnTo>
                        <a:pt x="61" y="82"/>
                      </a:lnTo>
                      <a:lnTo>
                        <a:pt x="69" y="82"/>
                      </a:lnTo>
                      <a:lnTo>
                        <a:pt x="78" y="82"/>
                      </a:lnTo>
                      <a:lnTo>
                        <a:pt x="88" y="82"/>
                      </a:lnTo>
                      <a:lnTo>
                        <a:pt x="97" y="82"/>
                      </a:lnTo>
                      <a:lnTo>
                        <a:pt x="91" y="72"/>
                      </a:lnTo>
                      <a:lnTo>
                        <a:pt x="85" y="63"/>
                      </a:lnTo>
                      <a:lnTo>
                        <a:pt x="78" y="52"/>
                      </a:lnTo>
                      <a:lnTo>
                        <a:pt x="73" y="42"/>
                      </a:lnTo>
                      <a:lnTo>
                        <a:pt x="67" y="31"/>
                      </a:lnTo>
                      <a:lnTo>
                        <a:pt x="61" y="21"/>
                      </a:lnTo>
                      <a:lnTo>
                        <a:pt x="54" y="11"/>
                      </a:lnTo>
                      <a:lnTo>
                        <a:pt x="49" y="0"/>
                      </a:lnTo>
                      <a:lnTo>
                        <a:pt x="43" y="0"/>
                      </a:lnTo>
                      <a:lnTo>
                        <a:pt x="37" y="1"/>
                      </a:lnTo>
                      <a:lnTo>
                        <a:pt x="30" y="1"/>
                      </a:lnTo>
                      <a:lnTo>
                        <a:pt x="24" y="3"/>
                      </a:lnTo>
                      <a:lnTo>
                        <a:pt x="19" y="3"/>
                      </a:lnTo>
                      <a:lnTo>
                        <a:pt x="13" y="4"/>
                      </a:lnTo>
                      <a:lnTo>
                        <a:pt x="6" y="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48" name="Freeform 21"/>
                <p:cNvSpPr/>
                <p:nvPr/>
              </p:nvSpPr>
              <p:spPr bwMode="auto">
                <a:xfrm>
                  <a:off x="1792" y="2149"/>
                  <a:ext cx="311" cy="155"/>
                </a:xfrm>
                <a:custGeom>
                  <a:avLst/>
                  <a:gdLst>
                    <a:gd name="T0" fmla="*/ 1 w 622"/>
                    <a:gd name="T1" fmla="*/ 0 h 311"/>
                    <a:gd name="T2" fmla="*/ 1 w 622"/>
                    <a:gd name="T3" fmla="*/ 0 h 311"/>
                    <a:gd name="T4" fmla="*/ 1 w 622"/>
                    <a:gd name="T5" fmla="*/ 0 h 311"/>
                    <a:gd name="T6" fmla="*/ 1 w 622"/>
                    <a:gd name="T7" fmla="*/ 0 h 311"/>
                    <a:gd name="T8" fmla="*/ 1 w 622"/>
                    <a:gd name="T9" fmla="*/ 0 h 311"/>
                    <a:gd name="T10" fmla="*/ 1 w 622"/>
                    <a:gd name="T11" fmla="*/ 0 h 311"/>
                    <a:gd name="T12" fmla="*/ 1 w 622"/>
                    <a:gd name="T13" fmla="*/ 0 h 311"/>
                    <a:gd name="T14" fmla="*/ 1 w 622"/>
                    <a:gd name="T15" fmla="*/ 0 h 311"/>
                    <a:gd name="T16" fmla="*/ 1 w 622"/>
                    <a:gd name="T17" fmla="*/ 0 h 311"/>
                    <a:gd name="T18" fmla="*/ 1 w 622"/>
                    <a:gd name="T19" fmla="*/ 0 h 311"/>
                    <a:gd name="T20" fmla="*/ 1 w 622"/>
                    <a:gd name="T21" fmla="*/ 0 h 311"/>
                    <a:gd name="T22" fmla="*/ 1 w 622"/>
                    <a:gd name="T23" fmla="*/ 0 h 311"/>
                    <a:gd name="T24" fmla="*/ 1 w 622"/>
                    <a:gd name="T25" fmla="*/ 0 h 311"/>
                    <a:gd name="T26" fmla="*/ 1 w 622"/>
                    <a:gd name="T27" fmla="*/ 0 h 311"/>
                    <a:gd name="T28" fmla="*/ 1 w 622"/>
                    <a:gd name="T29" fmla="*/ 0 h 311"/>
                    <a:gd name="T30" fmla="*/ 1 w 622"/>
                    <a:gd name="T31" fmla="*/ 0 h 311"/>
                    <a:gd name="T32" fmla="*/ 1 w 622"/>
                    <a:gd name="T33" fmla="*/ 0 h 311"/>
                    <a:gd name="T34" fmla="*/ 1 w 622"/>
                    <a:gd name="T35" fmla="*/ 0 h 311"/>
                    <a:gd name="T36" fmla="*/ 1 w 622"/>
                    <a:gd name="T37" fmla="*/ 0 h 311"/>
                    <a:gd name="T38" fmla="*/ 1 w 622"/>
                    <a:gd name="T39" fmla="*/ 0 h 311"/>
                    <a:gd name="T40" fmla="*/ 1 w 622"/>
                    <a:gd name="T41" fmla="*/ 0 h 311"/>
                    <a:gd name="T42" fmla="*/ 1 w 622"/>
                    <a:gd name="T43" fmla="*/ 0 h 311"/>
                    <a:gd name="T44" fmla="*/ 1 w 622"/>
                    <a:gd name="T45" fmla="*/ 0 h 311"/>
                    <a:gd name="T46" fmla="*/ 1 w 622"/>
                    <a:gd name="T47" fmla="*/ 0 h 311"/>
                    <a:gd name="T48" fmla="*/ 1 w 622"/>
                    <a:gd name="T49" fmla="*/ 0 h 311"/>
                    <a:gd name="T50" fmla="*/ 1 w 622"/>
                    <a:gd name="T51" fmla="*/ 0 h 311"/>
                    <a:gd name="T52" fmla="*/ 1 w 622"/>
                    <a:gd name="T53" fmla="*/ 0 h 311"/>
                    <a:gd name="T54" fmla="*/ 1 w 622"/>
                    <a:gd name="T55" fmla="*/ 0 h 311"/>
                    <a:gd name="T56" fmla="*/ 1 w 622"/>
                    <a:gd name="T57" fmla="*/ 0 h 311"/>
                    <a:gd name="T58" fmla="*/ 1 w 622"/>
                    <a:gd name="T59" fmla="*/ 0 h 311"/>
                    <a:gd name="T60" fmla="*/ 1 w 622"/>
                    <a:gd name="T61" fmla="*/ 0 h 311"/>
                    <a:gd name="T62" fmla="*/ 1 w 622"/>
                    <a:gd name="T63" fmla="*/ 0 h 311"/>
                    <a:gd name="T64" fmla="*/ 1 w 622"/>
                    <a:gd name="T65" fmla="*/ 0 h 311"/>
                    <a:gd name="T66" fmla="*/ 1 w 622"/>
                    <a:gd name="T67" fmla="*/ 0 h 311"/>
                    <a:gd name="T68" fmla="*/ 1 w 622"/>
                    <a:gd name="T69" fmla="*/ 0 h 311"/>
                    <a:gd name="T70" fmla="*/ 1 w 622"/>
                    <a:gd name="T71" fmla="*/ 0 h 311"/>
                    <a:gd name="T72" fmla="*/ 1 w 622"/>
                    <a:gd name="T73" fmla="*/ 0 h 311"/>
                    <a:gd name="T74" fmla="*/ 1 w 622"/>
                    <a:gd name="T75" fmla="*/ 0 h 311"/>
                    <a:gd name="T76" fmla="*/ 1 w 622"/>
                    <a:gd name="T77" fmla="*/ 0 h 311"/>
                    <a:gd name="T78" fmla="*/ 1 w 622"/>
                    <a:gd name="T79" fmla="*/ 0 h 311"/>
                    <a:gd name="T80" fmla="*/ 1 w 622"/>
                    <a:gd name="T81" fmla="*/ 0 h 311"/>
                    <a:gd name="T82" fmla="*/ 1 w 622"/>
                    <a:gd name="T83" fmla="*/ 0 h 311"/>
                    <a:gd name="T84" fmla="*/ 1 w 622"/>
                    <a:gd name="T85" fmla="*/ 0 h 311"/>
                    <a:gd name="T86" fmla="*/ 1 w 622"/>
                    <a:gd name="T87" fmla="*/ 0 h 31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2"/>
                    <a:gd name="T133" fmla="*/ 0 h 311"/>
                    <a:gd name="T134" fmla="*/ 622 w 622"/>
                    <a:gd name="T135" fmla="*/ 311 h 31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2" h="311">
                      <a:moveTo>
                        <a:pt x="355" y="215"/>
                      </a:moveTo>
                      <a:lnTo>
                        <a:pt x="363" y="204"/>
                      </a:lnTo>
                      <a:lnTo>
                        <a:pt x="372" y="192"/>
                      </a:lnTo>
                      <a:lnTo>
                        <a:pt x="382" y="182"/>
                      </a:lnTo>
                      <a:lnTo>
                        <a:pt x="393" y="171"/>
                      </a:lnTo>
                      <a:lnTo>
                        <a:pt x="406" y="162"/>
                      </a:lnTo>
                      <a:lnTo>
                        <a:pt x="418" y="152"/>
                      </a:lnTo>
                      <a:lnTo>
                        <a:pt x="432" y="144"/>
                      </a:lnTo>
                      <a:lnTo>
                        <a:pt x="447" y="135"/>
                      </a:lnTo>
                      <a:lnTo>
                        <a:pt x="462" y="128"/>
                      </a:lnTo>
                      <a:lnTo>
                        <a:pt x="478" y="120"/>
                      </a:lnTo>
                      <a:lnTo>
                        <a:pt x="496" y="113"/>
                      </a:lnTo>
                      <a:lnTo>
                        <a:pt x="513" y="107"/>
                      </a:lnTo>
                      <a:lnTo>
                        <a:pt x="530" y="101"/>
                      </a:lnTo>
                      <a:lnTo>
                        <a:pt x="550" y="97"/>
                      </a:lnTo>
                      <a:lnTo>
                        <a:pt x="568" y="92"/>
                      </a:lnTo>
                      <a:lnTo>
                        <a:pt x="588" y="89"/>
                      </a:lnTo>
                      <a:lnTo>
                        <a:pt x="564" y="8"/>
                      </a:lnTo>
                      <a:lnTo>
                        <a:pt x="544" y="11"/>
                      </a:lnTo>
                      <a:lnTo>
                        <a:pt x="526" y="16"/>
                      </a:lnTo>
                      <a:lnTo>
                        <a:pt x="507" y="22"/>
                      </a:lnTo>
                      <a:lnTo>
                        <a:pt x="489" y="27"/>
                      </a:lnTo>
                      <a:lnTo>
                        <a:pt x="471" y="33"/>
                      </a:lnTo>
                      <a:lnTo>
                        <a:pt x="454" y="40"/>
                      </a:lnTo>
                      <a:lnTo>
                        <a:pt x="437" y="47"/>
                      </a:lnTo>
                      <a:lnTo>
                        <a:pt x="421" y="55"/>
                      </a:lnTo>
                      <a:lnTo>
                        <a:pt x="406" y="63"/>
                      </a:lnTo>
                      <a:lnTo>
                        <a:pt x="390" y="72"/>
                      </a:lnTo>
                      <a:lnTo>
                        <a:pt x="376" y="82"/>
                      </a:lnTo>
                      <a:lnTo>
                        <a:pt x="362" y="91"/>
                      </a:lnTo>
                      <a:lnTo>
                        <a:pt x="349" y="101"/>
                      </a:lnTo>
                      <a:lnTo>
                        <a:pt x="337" y="112"/>
                      </a:lnTo>
                      <a:lnTo>
                        <a:pt x="325" y="122"/>
                      </a:lnTo>
                      <a:lnTo>
                        <a:pt x="314" y="133"/>
                      </a:lnTo>
                      <a:lnTo>
                        <a:pt x="301" y="120"/>
                      </a:lnTo>
                      <a:lnTo>
                        <a:pt x="286" y="107"/>
                      </a:lnTo>
                      <a:lnTo>
                        <a:pt x="271" y="94"/>
                      </a:lnTo>
                      <a:lnTo>
                        <a:pt x="255" y="83"/>
                      </a:lnTo>
                      <a:lnTo>
                        <a:pt x="238" y="72"/>
                      </a:lnTo>
                      <a:lnTo>
                        <a:pt x="219" y="62"/>
                      </a:lnTo>
                      <a:lnTo>
                        <a:pt x="201" y="52"/>
                      </a:lnTo>
                      <a:lnTo>
                        <a:pt x="181" y="42"/>
                      </a:lnTo>
                      <a:lnTo>
                        <a:pt x="160" y="34"/>
                      </a:lnTo>
                      <a:lnTo>
                        <a:pt x="138" y="27"/>
                      </a:lnTo>
                      <a:lnTo>
                        <a:pt x="117" y="21"/>
                      </a:lnTo>
                      <a:lnTo>
                        <a:pt x="95" y="15"/>
                      </a:lnTo>
                      <a:lnTo>
                        <a:pt x="72" y="10"/>
                      </a:lnTo>
                      <a:lnTo>
                        <a:pt x="49" y="6"/>
                      </a:lnTo>
                      <a:lnTo>
                        <a:pt x="24" y="2"/>
                      </a:lnTo>
                      <a:lnTo>
                        <a:pt x="0" y="0"/>
                      </a:lnTo>
                      <a:lnTo>
                        <a:pt x="6" y="83"/>
                      </a:lnTo>
                      <a:lnTo>
                        <a:pt x="28" y="85"/>
                      </a:lnTo>
                      <a:lnTo>
                        <a:pt x="50" y="90"/>
                      </a:lnTo>
                      <a:lnTo>
                        <a:pt x="72" y="94"/>
                      </a:lnTo>
                      <a:lnTo>
                        <a:pt x="92" y="99"/>
                      </a:lnTo>
                      <a:lnTo>
                        <a:pt x="112" y="105"/>
                      </a:lnTo>
                      <a:lnTo>
                        <a:pt x="132" y="112"/>
                      </a:lnTo>
                      <a:lnTo>
                        <a:pt x="150" y="120"/>
                      </a:lnTo>
                      <a:lnTo>
                        <a:pt x="168" y="128"/>
                      </a:lnTo>
                      <a:lnTo>
                        <a:pt x="185" y="137"/>
                      </a:lnTo>
                      <a:lnTo>
                        <a:pt x="201" y="146"/>
                      </a:lnTo>
                      <a:lnTo>
                        <a:pt x="216" y="157"/>
                      </a:lnTo>
                      <a:lnTo>
                        <a:pt x="229" y="167"/>
                      </a:lnTo>
                      <a:lnTo>
                        <a:pt x="242" y="178"/>
                      </a:lnTo>
                      <a:lnTo>
                        <a:pt x="254" y="190"/>
                      </a:lnTo>
                      <a:lnTo>
                        <a:pt x="264" y="203"/>
                      </a:lnTo>
                      <a:lnTo>
                        <a:pt x="273" y="215"/>
                      </a:lnTo>
                      <a:lnTo>
                        <a:pt x="261" y="206"/>
                      </a:lnTo>
                      <a:lnTo>
                        <a:pt x="247" y="197"/>
                      </a:lnTo>
                      <a:lnTo>
                        <a:pt x="233" y="188"/>
                      </a:lnTo>
                      <a:lnTo>
                        <a:pt x="218" y="180"/>
                      </a:lnTo>
                      <a:lnTo>
                        <a:pt x="203" y="171"/>
                      </a:lnTo>
                      <a:lnTo>
                        <a:pt x="187" y="165"/>
                      </a:lnTo>
                      <a:lnTo>
                        <a:pt x="171" y="158"/>
                      </a:lnTo>
                      <a:lnTo>
                        <a:pt x="155" y="152"/>
                      </a:lnTo>
                      <a:lnTo>
                        <a:pt x="137" y="146"/>
                      </a:lnTo>
                      <a:lnTo>
                        <a:pt x="120" y="140"/>
                      </a:lnTo>
                      <a:lnTo>
                        <a:pt x="102" y="136"/>
                      </a:lnTo>
                      <a:lnTo>
                        <a:pt x="83" y="131"/>
                      </a:lnTo>
                      <a:lnTo>
                        <a:pt x="65" y="128"/>
                      </a:lnTo>
                      <a:lnTo>
                        <a:pt x="46" y="124"/>
                      </a:lnTo>
                      <a:lnTo>
                        <a:pt x="27" y="122"/>
                      </a:lnTo>
                      <a:lnTo>
                        <a:pt x="7" y="120"/>
                      </a:lnTo>
                      <a:lnTo>
                        <a:pt x="13" y="203"/>
                      </a:lnTo>
                      <a:lnTo>
                        <a:pt x="32" y="205"/>
                      </a:lnTo>
                      <a:lnTo>
                        <a:pt x="51" y="208"/>
                      </a:lnTo>
                      <a:lnTo>
                        <a:pt x="69" y="213"/>
                      </a:lnTo>
                      <a:lnTo>
                        <a:pt x="88" y="216"/>
                      </a:lnTo>
                      <a:lnTo>
                        <a:pt x="105" y="222"/>
                      </a:lnTo>
                      <a:lnTo>
                        <a:pt x="122" y="228"/>
                      </a:lnTo>
                      <a:lnTo>
                        <a:pt x="140" y="234"/>
                      </a:lnTo>
                      <a:lnTo>
                        <a:pt x="156" y="241"/>
                      </a:lnTo>
                      <a:lnTo>
                        <a:pt x="171" y="248"/>
                      </a:lnTo>
                      <a:lnTo>
                        <a:pt x="186" y="256"/>
                      </a:lnTo>
                      <a:lnTo>
                        <a:pt x="200" y="264"/>
                      </a:lnTo>
                      <a:lnTo>
                        <a:pt x="212" y="272"/>
                      </a:lnTo>
                      <a:lnTo>
                        <a:pt x="225" y="281"/>
                      </a:lnTo>
                      <a:lnTo>
                        <a:pt x="236" y="290"/>
                      </a:lnTo>
                      <a:lnTo>
                        <a:pt x="247" y="301"/>
                      </a:lnTo>
                      <a:lnTo>
                        <a:pt x="256" y="311"/>
                      </a:lnTo>
                      <a:lnTo>
                        <a:pt x="372" y="311"/>
                      </a:lnTo>
                      <a:lnTo>
                        <a:pt x="383" y="301"/>
                      </a:lnTo>
                      <a:lnTo>
                        <a:pt x="393" y="290"/>
                      </a:lnTo>
                      <a:lnTo>
                        <a:pt x="405" y="281"/>
                      </a:lnTo>
                      <a:lnTo>
                        <a:pt x="417" y="271"/>
                      </a:lnTo>
                      <a:lnTo>
                        <a:pt x="431" y="262"/>
                      </a:lnTo>
                      <a:lnTo>
                        <a:pt x="445" y="254"/>
                      </a:lnTo>
                      <a:lnTo>
                        <a:pt x="460" y="246"/>
                      </a:lnTo>
                      <a:lnTo>
                        <a:pt x="476" y="238"/>
                      </a:lnTo>
                      <a:lnTo>
                        <a:pt x="492" y="233"/>
                      </a:lnTo>
                      <a:lnTo>
                        <a:pt x="509" y="226"/>
                      </a:lnTo>
                      <a:lnTo>
                        <a:pt x="528" y="220"/>
                      </a:lnTo>
                      <a:lnTo>
                        <a:pt x="545" y="215"/>
                      </a:lnTo>
                      <a:lnTo>
                        <a:pt x="564" y="211"/>
                      </a:lnTo>
                      <a:lnTo>
                        <a:pt x="583" y="207"/>
                      </a:lnTo>
                      <a:lnTo>
                        <a:pt x="603" y="204"/>
                      </a:lnTo>
                      <a:lnTo>
                        <a:pt x="622" y="201"/>
                      </a:lnTo>
                      <a:lnTo>
                        <a:pt x="598" y="122"/>
                      </a:lnTo>
                      <a:lnTo>
                        <a:pt x="581" y="124"/>
                      </a:lnTo>
                      <a:lnTo>
                        <a:pt x="564" y="128"/>
                      </a:lnTo>
                      <a:lnTo>
                        <a:pt x="546" y="131"/>
                      </a:lnTo>
                      <a:lnTo>
                        <a:pt x="529" y="135"/>
                      </a:lnTo>
                      <a:lnTo>
                        <a:pt x="513" y="139"/>
                      </a:lnTo>
                      <a:lnTo>
                        <a:pt x="496" y="144"/>
                      </a:lnTo>
                      <a:lnTo>
                        <a:pt x="481" y="150"/>
                      </a:lnTo>
                      <a:lnTo>
                        <a:pt x="465" y="154"/>
                      </a:lnTo>
                      <a:lnTo>
                        <a:pt x="450" y="161"/>
                      </a:lnTo>
                      <a:lnTo>
                        <a:pt x="435" y="168"/>
                      </a:lnTo>
                      <a:lnTo>
                        <a:pt x="420" y="175"/>
                      </a:lnTo>
                      <a:lnTo>
                        <a:pt x="406" y="182"/>
                      </a:lnTo>
                      <a:lnTo>
                        <a:pt x="392" y="190"/>
                      </a:lnTo>
                      <a:lnTo>
                        <a:pt x="379" y="198"/>
                      </a:lnTo>
                      <a:lnTo>
                        <a:pt x="367" y="206"/>
                      </a:lnTo>
                      <a:lnTo>
                        <a:pt x="355" y="21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grpSp>
          <p:sp>
            <p:nvSpPr>
              <p:cNvPr id="13336" name="Text Box 22"/>
              <p:cNvSpPr txBox="1">
                <a:spLocks noChangeArrowheads="1"/>
              </p:cNvSpPr>
              <p:nvPr/>
            </p:nvSpPr>
            <p:spPr bwMode="auto">
              <a:xfrm>
                <a:off x="1217" y="2931"/>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r>
                  <a:rPr lang="zh-CN" altLang="en-US">
                    <a:solidFill>
                      <a:srgbClr val="000000"/>
                    </a:solidFill>
                    <a:latin typeface="+mn-ea"/>
                    <a:ea typeface="+mn-ea"/>
                  </a:rPr>
                  <a:t>拿不走</a:t>
                </a:r>
                <a:endParaRPr lang="zh-CN" altLang="en-US">
                  <a:solidFill>
                    <a:srgbClr val="000000"/>
                  </a:solidFill>
                  <a:latin typeface="+mn-ea"/>
                  <a:ea typeface="+mn-ea"/>
                </a:endParaRPr>
              </a:p>
            </p:txBody>
          </p:sp>
        </p:grpSp>
        <p:grpSp>
          <p:nvGrpSpPr>
            <p:cNvPr id="13319" name="Group 23"/>
            <p:cNvGrpSpPr/>
            <p:nvPr/>
          </p:nvGrpSpPr>
          <p:grpSpPr bwMode="auto">
            <a:xfrm>
              <a:off x="3462338" y="2779713"/>
              <a:ext cx="869950" cy="2161121"/>
              <a:chOff x="2027" y="2115"/>
              <a:chExt cx="572" cy="1539"/>
            </a:xfrm>
          </p:grpSpPr>
          <p:pic>
            <p:nvPicPr>
              <p:cNvPr id="13333" name="Picture 24" descr="j0286034"/>
              <p:cNvPicPr>
                <a:picLocks noChangeAspect="1" noChangeArrowheads="1"/>
              </p:cNvPicPr>
              <p:nvPr/>
            </p:nvPicPr>
            <p:blipFill>
              <a:blip r:embed="rId3">
                <a:lum contrast="2000"/>
                <a:extLst>
                  <a:ext uri="{28A0092B-C50C-407E-A947-70E740481C1C}">
                    <a14:useLocalDpi xmlns:a14="http://schemas.microsoft.com/office/drawing/2010/main" val="0"/>
                  </a:ext>
                </a:extLst>
              </a:blip>
              <a:srcRect/>
              <a:stretch>
                <a:fillRect/>
              </a:stretch>
            </p:blipFill>
            <p:spPr bwMode="auto">
              <a:xfrm>
                <a:off x="2027" y="2115"/>
                <a:ext cx="57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4" name="Text Box 25"/>
              <p:cNvSpPr txBox="1">
                <a:spLocks noChangeArrowheads="1"/>
              </p:cNvSpPr>
              <p:nvPr/>
            </p:nvSpPr>
            <p:spPr bwMode="auto">
              <a:xfrm>
                <a:off x="2125" y="2931"/>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r>
                  <a:rPr lang="zh-CN" altLang="en-US">
                    <a:solidFill>
                      <a:srgbClr val="000000"/>
                    </a:solidFill>
                    <a:latin typeface="+mn-ea"/>
                    <a:ea typeface="+mn-ea"/>
                  </a:rPr>
                  <a:t>看不懂</a:t>
                </a:r>
                <a:endParaRPr lang="zh-CN" altLang="en-US">
                  <a:solidFill>
                    <a:srgbClr val="000000"/>
                  </a:solidFill>
                  <a:latin typeface="+mn-ea"/>
                  <a:ea typeface="+mn-ea"/>
                </a:endParaRPr>
              </a:p>
            </p:txBody>
          </p:sp>
        </p:grpSp>
        <p:grpSp>
          <p:nvGrpSpPr>
            <p:cNvPr id="13320" name="Group 26"/>
            <p:cNvGrpSpPr/>
            <p:nvPr/>
          </p:nvGrpSpPr>
          <p:grpSpPr bwMode="auto">
            <a:xfrm>
              <a:off x="4816475" y="2720974"/>
              <a:ext cx="966788" cy="2219801"/>
              <a:chOff x="2917" y="2069"/>
              <a:chExt cx="635" cy="1580"/>
            </a:xfrm>
          </p:grpSpPr>
          <p:pic>
            <p:nvPicPr>
              <p:cNvPr id="13331" name="Picture 27" descr="MCj0250576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7" y="2069"/>
                <a:ext cx="635"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2" name="Text Box 28"/>
              <p:cNvSpPr txBox="1">
                <a:spLocks noChangeArrowheads="1"/>
              </p:cNvSpPr>
              <p:nvPr/>
            </p:nvSpPr>
            <p:spPr bwMode="auto">
              <a:xfrm>
                <a:off x="2977" y="2926"/>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r>
                  <a:rPr lang="zh-CN" altLang="en-US">
                    <a:solidFill>
                      <a:srgbClr val="000000"/>
                    </a:solidFill>
                    <a:latin typeface="+mn-ea"/>
                    <a:ea typeface="+mn-ea"/>
                  </a:rPr>
                  <a:t>改不了</a:t>
                </a:r>
                <a:endParaRPr lang="zh-CN" altLang="en-US">
                  <a:solidFill>
                    <a:srgbClr val="000000"/>
                  </a:solidFill>
                  <a:latin typeface="+mn-ea"/>
                  <a:ea typeface="+mn-ea"/>
                </a:endParaRPr>
              </a:p>
            </p:txBody>
          </p:sp>
        </p:grpSp>
        <p:grpSp>
          <p:nvGrpSpPr>
            <p:cNvPr id="13321" name="Group 29"/>
            <p:cNvGrpSpPr/>
            <p:nvPr/>
          </p:nvGrpSpPr>
          <p:grpSpPr bwMode="auto">
            <a:xfrm>
              <a:off x="6227763" y="2492374"/>
              <a:ext cx="1046162" cy="2416710"/>
              <a:chOff x="3870" y="1888"/>
              <a:chExt cx="688" cy="1721"/>
            </a:xfrm>
          </p:grpSpPr>
          <p:pic>
            <p:nvPicPr>
              <p:cNvPr id="13329" name="Picture 30" descr="MCj0232608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 y="1888"/>
                <a:ext cx="688"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Text Box 31"/>
              <p:cNvSpPr txBox="1">
                <a:spLocks noChangeArrowheads="1"/>
              </p:cNvSpPr>
              <p:nvPr/>
            </p:nvSpPr>
            <p:spPr bwMode="auto">
              <a:xfrm>
                <a:off x="3885" y="2886"/>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r>
                  <a:rPr lang="zh-CN" altLang="en-US">
                    <a:solidFill>
                      <a:srgbClr val="000000"/>
                    </a:solidFill>
                    <a:latin typeface="+mn-ea"/>
                    <a:ea typeface="+mn-ea"/>
                  </a:rPr>
                  <a:t>跑不掉</a:t>
                </a:r>
                <a:endParaRPr lang="zh-CN" altLang="en-US">
                  <a:solidFill>
                    <a:srgbClr val="000000"/>
                  </a:solidFill>
                  <a:latin typeface="+mn-ea"/>
                  <a:ea typeface="+mn-ea"/>
                </a:endParaRPr>
              </a:p>
            </p:txBody>
          </p:sp>
        </p:grpSp>
        <p:pic>
          <p:nvPicPr>
            <p:cNvPr id="13322" name="Picture 33" descr="MCj0252637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25" y="2636838"/>
              <a:ext cx="1020763"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Text Box 34"/>
            <p:cNvSpPr txBox="1">
              <a:spLocks noChangeArrowheads="1"/>
            </p:cNvSpPr>
            <p:nvPr/>
          </p:nvSpPr>
          <p:spPr bwMode="auto">
            <a:xfrm>
              <a:off x="7877215" y="3916363"/>
              <a:ext cx="55399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r>
                <a:rPr lang="zh-CN" altLang="en-US">
                  <a:solidFill>
                    <a:srgbClr val="000000"/>
                  </a:solidFill>
                  <a:latin typeface="+mn-ea"/>
                  <a:ea typeface="+mn-ea"/>
                </a:rPr>
                <a:t>可审计</a:t>
              </a:r>
              <a:endParaRPr lang="zh-CN" altLang="en-US">
                <a:solidFill>
                  <a:srgbClr val="000000"/>
                </a:solidFill>
                <a:latin typeface="+mn-ea"/>
                <a:ea typeface="+mn-ea"/>
              </a:endParaRPr>
            </a:p>
          </p:txBody>
        </p:sp>
        <p:sp>
          <p:nvSpPr>
            <p:cNvPr id="13324" name="AutoShape 35"/>
            <p:cNvSpPr>
              <a:spLocks noChangeArrowheads="1"/>
            </p:cNvSpPr>
            <p:nvPr/>
          </p:nvSpPr>
          <p:spPr bwMode="auto">
            <a:xfrm>
              <a:off x="1793875" y="3313113"/>
              <a:ext cx="274638" cy="254000"/>
            </a:xfrm>
            <a:prstGeom prst="rightArrow">
              <a:avLst>
                <a:gd name="adj1" fmla="val 50000"/>
                <a:gd name="adj2" fmla="val 27031"/>
              </a:avLst>
            </a:prstGeom>
            <a:solidFill>
              <a:schemeClr val="bg1"/>
            </a:solidFill>
            <a:ln w="9525" algn="ctr">
              <a:solidFill>
                <a:srgbClr val="EE2C63"/>
              </a:solidFill>
              <a:miter lim="800000"/>
            </a:ln>
          </p:spPr>
          <p:txBody>
            <a:bodyPr wrap="none" anchor="ct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25" name="AutoShape 36"/>
            <p:cNvSpPr>
              <a:spLocks noChangeArrowheads="1"/>
            </p:cNvSpPr>
            <p:nvPr/>
          </p:nvSpPr>
          <p:spPr bwMode="auto">
            <a:xfrm>
              <a:off x="7235825" y="3284538"/>
              <a:ext cx="276225" cy="254000"/>
            </a:xfrm>
            <a:prstGeom prst="rightArrow">
              <a:avLst>
                <a:gd name="adj1" fmla="val 50000"/>
                <a:gd name="adj2" fmla="val 27187"/>
              </a:avLst>
            </a:prstGeom>
            <a:solidFill>
              <a:schemeClr val="bg1"/>
            </a:solidFill>
            <a:ln w="9525" algn="ctr">
              <a:solidFill>
                <a:srgbClr val="EE2C63"/>
              </a:solidFill>
              <a:miter lim="800000"/>
            </a:ln>
          </p:spPr>
          <p:txBody>
            <a:bodyPr wrap="none" anchor="ct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26" name="AutoShape 37"/>
            <p:cNvSpPr>
              <a:spLocks noChangeArrowheads="1"/>
            </p:cNvSpPr>
            <p:nvPr/>
          </p:nvSpPr>
          <p:spPr bwMode="auto">
            <a:xfrm>
              <a:off x="5865813" y="3249613"/>
              <a:ext cx="274637" cy="254000"/>
            </a:xfrm>
            <a:prstGeom prst="rightArrow">
              <a:avLst>
                <a:gd name="adj1" fmla="val 50000"/>
                <a:gd name="adj2" fmla="val 27031"/>
              </a:avLst>
            </a:prstGeom>
            <a:solidFill>
              <a:schemeClr val="bg1"/>
            </a:solidFill>
            <a:ln w="9525" algn="ctr">
              <a:solidFill>
                <a:srgbClr val="EE2C63"/>
              </a:solidFill>
              <a:miter lim="800000"/>
            </a:ln>
          </p:spPr>
          <p:txBody>
            <a:bodyPr wrap="none" anchor="ct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27" name="AutoShape 38"/>
            <p:cNvSpPr>
              <a:spLocks noChangeArrowheads="1"/>
            </p:cNvSpPr>
            <p:nvPr/>
          </p:nvSpPr>
          <p:spPr bwMode="auto">
            <a:xfrm>
              <a:off x="4414838" y="3249613"/>
              <a:ext cx="276225" cy="254000"/>
            </a:xfrm>
            <a:prstGeom prst="rightArrow">
              <a:avLst>
                <a:gd name="adj1" fmla="val 50000"/>
                <a:gd name="adj2" fmla="val 27187"/>
              </a:avLst>
            </a:prstGeom>
            <a:solidFill>
              <a:schemeClr val="bg1"/>
            </a:solidFill>
            <a:ln w="9525" algn="ctr">
              <a:solidFill>
                <a:srgbClr val="EE2C63"/>
              </a:solidFill>
              <a:miter lim="800000"/>
            </a:ln>
          </p:spPr>
          <p:txBody>
            <a:bodyPr wrap="none" anchor="ct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sp>
          <p:nvSpPr>
            <p:cNvPr id="13328" name="AutoShape 39"/>
            <p:cNvSpPr>
              <a:spLocks noChangeArrowheads="1"/>
            </p:cNvSpPr>
            <p:nvPr/>
          </p:nvSpPr>
          <p:spPr bwMode="auto">
            <a:xfrm>
              <a:off x="3035300" y="3249613"/>
              <a:ext cx="274638" cy="254000"/>
            </a:xfrm>
            <a:prstGeom prst="rightArrow">
              <a:avLst>
                <a:gd name="adj1" fmla="val 50000"/>
                <a:gd name="adj2" fmla="val 27031"/>
              </a:avLst>
            </a:prstGeom>
            <a:solidFill>
              <a:schemeClr val="bg1"/>
            </a:solidFill>
            <a:ln w="9525" algn="ctr">
              <a:solidFill>
                <a:srgbClr val="EE2C63"/>
              </a:solidFill>
              <a:miter lim="800000"/>
            </a:ln>
          </p:spPr>
          <p:txBody>
            <a:bodyPr wrap="none" anchor="ctr"/>
            <a:lstStyle>
              <a:lvl1pPr>
                <a:defRPr>
                  <a:solidFill>
                    <a:schemeClr val="tx1"/>
                  </a:solidFill>
                  <a:latin typeface="Times New Roman" panose="02020603050405020304" charset="0"/>
                  <a:ea typeface="宋体" pitchFamily="2" charset="-122"/>
                </a:defRPr>
              </a:lvl1pPr>
              <a:lvl2pPr marL="742950" indent="-285750">
                <a:defRPr>
                  <a:solidFill>
                    <a:schemeClr val="tx1"/>
                  </a:solidFill>
                  <a:latin typeface="Times New Roman" panose="02020603050405020304" charset="0"/>
                  <a:ea typeface="宋体" pitchFamily="2" charset="-122"/>
                </a:defRPr>
              </a:lvl2pPr>
              <a:lvl3pPr marL="1143000" indent="-228600">
                <a:defRPr>
                  <a:solidFill>
                    <a:schemeClr val="tx1"/>
                  </a:solidFill>
                  <a:latin typeface="Times New Roman" panose="02020603050405020304" charset="0"/>
                  <a:ea typeface="宋体" pitchFamily="2" charset="-122"/>
                </a:defRPr>
              </a:lvl3pPr>
              <a:lvl4pPr marL="1600200" indent="-228600">
                <a:defRPr>
                  <a:solidFill>
                    <a:schemeClr val="tx1"/>
                  </a:solidFill>
                  <a:latin typeface="Times New Roman" panose="02020603050405020304" charset="0"/>
                  <a:ea typeface="宋体" pitchFamily="2" charset="-122"/>
                </a:defRPr>
              </a:lvl4pPr>
              <a:lvl5pPr marL="2057400" indent="-228600">
                <a:defRPr>
                  <a:solidFill>
                    <a:schemeClr val="tx1"/>
                  </a:solidFill>
                  <a:latin typeface="Times New Roman" panose="02020603050405020304" charset="0"/>
                  <a:ea typeface="宋体" pitchFamily="2" charset="-122"/>
                </a:defRPr>
              </a:lvl5pPr>
              <a:lvl6pPr marL="25146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6pPr>
              <a:lvl7pPr marL="29718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7pPr>
              <a:lvl8pPr marL="34290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8pPr>
              <a:lvl9pPr marL="3886200" indent="-228600" eaLnBrk="0" fontAlgn="base" hangingPunct="0">
                <a:spcBef>
                  <a:spcPct val="0"/>
                </a:spcBef>
                <a:spcAft>
                  <a:spcPct val="0"/>
                </a:spcAft>
                <a:defRPr>
                  <a:solidFill>
                    <a:schemeClr val="tx1"/>
                  </a:solidFill>
                  <a:latin typeface="Times New Roman" panose="02020603050405020304" charset="0"/>
                  <a:ea typeface="宋体" pitchFamily="2" charset="-122"/>
                </a:defRPr>
              </a:lvl9pPr>
            </a:lstStyle>
            <a:p>
              <a:endParaRPr lang="zh-CN" altLang="en-US">
                <a:latin typeface="+mn-ea"/>
                <a:ea typeface="+mn-ea"/>
              </a:endParaRPr>
            </a:p>
          </p:txBody>
        </p:sp>
      </p:grpSp>
      <p:sp>
        <p:nvSpPr>
          <p:cNvPr id="3" name="矩形 2"/>
          <p:cNvSpPr/>
          <p:nvPr/>
        </p:nvSpPr>
        <p:spPr>
          <a:xfrm>
            <a:off x="827584" y="5038563"/>
            <a:ext cx="7416824"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smtClean="0"/>
              <a:t>打不垮</a:t>
            </a:r>
            <a:endParaRPr lang="zh-CN" altLang="en-US"/>
          </a:p>
        </p:txBody>
      </p:sp>
    </p:spTree>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3"/>
          <p:cNvSpPr>
            <a:spLocks noGrp="1"/>
          </p:cNvSpPr>
          <p:nvPr>
            <p:ph idx="1"/>
          </p:nvPr>
        </p:nvSpPr>
        <p:spPr/>
        <p:txBody>
          <a:bodyPr/>
          <a:lstStyle/>
          <a:p>
            <a:r>
              <a:rPr lang="zh-CN" altLang="en-US" smtClean="0"/>
              <a:t>信息安全的基本要求</a:t>
            </a:r>
            <a:r>
              <a:rPr lang="en-US" altLang="zh-CN" smtClean="0"/>
              <a:t>——</a:t>
            </a:r>
            <a:r>
              <a:rPr lang="zh-CN" altLang="en-US" smtClean="0"/>
              <a:t>信息安全基础三角形</a:t>
            </a:r>
            <a:r>
              <a:rPr lang="en-US" altLang="zh-CN" smtClean="0"/>
              <a:t>C.I.A.</a:t>
            </a:r>
            <a:endParaRPr lang="en-US" altLang="zh-CN" smtClean="0"/>
          </a:p>
          <a:p>
            <a:pPr lvl="1"/>
            <a:r>
              <a:rPr lang="zh-CN" altLang="en-US" smtClean="0"/>
              <a:t>机密性（</a:t>
            </a:r>
            <a:r>
              <a:rPr lang="en-US" altLang="zh-CN" smtClean="0"/>
              <a:t>Confidentiality</a:t>
            </a:r>
            <a:r>
              <a:rPr lang="zh-CN" altLang="en-US" smtClean="0"/>
              <a:t>）</a:t>
            </a:r>
            <a:endParaRPr lang="en-US" altLang="zh-CN" smtClean="0"/>
          </a:p>
          <a:p>
            <a:pPr lvl="1"/>
            <a:r>
              <a:rPr lang="zh-CN" altLang="en-US" smtClean="0"/>
              <a:t>完整性（</a:t>
            </a:r>
            <a:r>
              <a:rPr lang="en-US" altLang="zh-CN" smtClean="0"/>
              <a:t>Integrity</a:t>
            </a:r>
            <a:r>
              <a:rPr lang="zh-CN" altLang="en-US" smtClean="0"/>
              <a:t>）</a:t>
            </a:r>
            <a:endParaRPr lang="en-US" altLang="zh-CN" smtClean="0"/>
          </a:p>
          <a:p>
            <a:pPr lvl="1"/>
            <a:r>
              <a:rPr lang="zh-CN" altLang="en-US" smtClean="0"/>
              <a:t>可用性（</a:t>
            </a:r>
            <a:r>
              <a:rPr lang="en-US" altLang="zh-CN" smtClean="0"/>
              <a:t>Availability</a:t>
            </a:r>
            <a:r>
              <a:rPr lang="zh-CN" altLang="en-US" smtClean="0"/>
              <a:t>）</a:t>
            </a:r>
            <a:endParaRPr lang="en-US" altLang="zh-CN" smtClean="0"/>
          </a:p>
          <a:p>
            <a:r>
              <a:rPr lang="zh-CN" altLang="en-US" smtClean="0"/>
              <a:t>其它安全问题</a:t>
            </a:r>
            <a:endParaRPr lang="zh-CN" altLang="en-US" smtClean="0"/>
          </a:p>
          <a:p>
            <a:pPr lvl="1"/>
            <a:r>
              <a:rPr lang="zh-CN" altLang="en-US" smtClean="0"/>
              <a:t>抗抵赖（不可否认）</a:t>
            </a:r>
            <a:endParaRPr lang="zh-CN" altLang="en-US" smtClean="0"/>
          </a:p>
          <a:p>
            <a:pPr lvl="1"/>
            <a:r>
              <a:rPr lang="zh-CN" altLang="en-US" smtClean="0"/>
              <a:t>可控</a:t>
            </a:r>
            <a:endParaRPr lang="en-US" altLang="zh-CN" smtClean="0"/>
          </a:p>
          <a:p>
            <a:pPr lvl="1"/>
            <a:r>
              <a:rPr lang="en-US" altLang="zh-CN" smtClean="0"/>
              <a:t>……</a:t>
            </a:r>
            <a:endParaRPr lang="en-US" altLang="zh-CN" smtClean="0"/>
          </a:p>
          <a:p>
            <a:pPr lvl="1"/>
            <a:endParaRPr lang="en-US" altLang="zh-CN" smtClean="0"/>
          </a:p>
          <a:p>
            <a:endParaRPr lang="zh-CN" altLang="en-US" smtClean="0"/>
          </a:p>
          <a:p>
            <a:endParaRPr lang="zh-CN" altLang="en-US" smtClean="0"/>
          </a:p>
        </p:txBody>
      </p:sp>
      <p:sp>
        <p:nvSpPr>
          <p:cNvPr id="34818" name="Rectangle 2"/>
          <p:cNvSpPr>
            <a:spLocks noGrp="1" noChangeArrowheads="1"/>
          </p:cNvSpPr>
          <p:nvPr>
            <p:ph type="title"/>
          </p:nvPr>
        </p:nvSpPr>
        <p:spPr/>
        <p:txBody>
          <a:bodyPr/>
          <a:lstStyle/>
          <a:p>
            <a:r>
              <a:rPr lang="zh-CN" altLang="en-US" smtClean="0"/>
              <a:t>什么是信息安全？</a:t>
            </a:r>
            <a:endParaRPr lang="en-US" altLang="zh-CN" smtClean="0"/>
          </a:p>
        </p:txBody>
      </p:sp>
      <p:sp>
        <p:nvSpPr>
          <p:cNvPr id="34820" name="灯片编号占位符 3"/>
          <p:cNvSpPr>
            <a:spLocks noGrp="1"/>
          </p:cNvSpPr>
          <p:nvPr>
            <p:ph type="sldNum" sz="quarter" idx="4294967295"/>
          </p:nvPr>
        </p:nvSpPr>
        <p:spPr>
          <a:xfrm>
            <a:off x="0" y="6408738"/>
            <a:ext cx="511175" cy="449262"/>
          </a:xfrm>
          <a:prstGeom prst="rect">
            <a:avLst/>
          </a:prstGeom>
        </p:spPr>
        <p:txBody>
          <a:bodyPr/>
          <a:lstStyle/>
          <a:p>
            <a:fld id="{22538615-3136-4975-A818-C92E58A9251B}" type="slidenum">
              <a:rPr lang="zh-CN" altLang="en-US" smtClean="0"/>
            </a:fld>
            <a:endParaRPr lang="en-US" altLang="zh-CN"/>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1600" y="2901850"/>
            <a:ext cx="3598863"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r>
              <a:rPr lang="zh-CN" altLang="en-US" smtClean="0"/>
              <a:t>什么是信息安全？</a:t>
            </a:r>
            <a:endParaRPr lang="en-US" altLang="zh-CN" smtClean="0"/>
          </a:p>
        </p:txBody>
      </p:sp>
      <p:sp>
        <p:nvSpPr>
          <p:cNvPr id="35843" name="WordArt 5"/>
          <p:cNvSpPr>
            <a:spLocks noChangeArrowheads="1" noChangeShapeType="1" noTextEdit="1"/>
          </p:cNvSpPr>
          <p:nvPr/>
        </p:nvSpPr>
        <p:spPr bwMode="auto">
          <a:xfrm>
            <a:off x="5672138" y="1808163"/>
            <a:ext cx="2471737"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a:ea typeface="宋体"/>
              </a:rPr>
              <a:t>保密！</a:t>
            </a:r>
            <a:endParaRPr lang="zh-CN" altLang="en-US" sz="3600" kern="10">
              <a:ln w="19050">
                <a:solidFill>
                  <a:srgbClr val="99CCFF"/>
                </a:solidFill>
                <a:round/>
              </a:ln>
              <a:solidFill>
                <a:srgbClr val="0066CC"/>
              </a:solidFill>
              <a:effectLst>
                <a:outerShdw dist="35921" dir="2700000" algn="ctr" rotWithShape="0">
                  <a:srgbClr val="990000"/>
                </a:outerShdw>
              </a:effectLst>
              <a:latin typeface="宋体"/>
              <a:ea typeface="宋体"/>
            </a:endParaRPr>
          </a:p>
        </p:txBody>
      </p:sp>
      <p:sp>
        <p:nvSpPr>
          <p:cNvPr id="35844" name="Text Box 6"/>
          <p:cNvSpPr txBox="1">
            <a:spLocks noChangeArrowheads="1"/>
          </p:cNvSpPr>
          <p:nvPr/>
        </p:nvSpPr>
        <p:spPr bwMode="auto">
          <a:xfrm>
            <a:off x="4841875" y="3962400"/>
            <a:ext cx="4157663" cy="1798698"/>
          </a:xfrm>
          <a:prstGeom prst="rect">
            <a:avLst/>
          </a:prstGeom>
          <a:noFill/>
          <a:ln w="9525">
            <a:noFill/>
            <a:miter lim="800000"/>
          </a:ln>
        </p:spPr>
        <p:txBody>
          <a:bodyPr>
            <a:spAutoFit/>
          </a:bodyPr>
          <a:lstStyle/>
          <a:p>
            <a:pPr defTabSz="449580" hangingPunct="0">
              <a:lnSpc>
                <a:spcPct val="99000"/>
              </a:lnSpc>
              <a:spcBef>
                <a:spcPct val="50000"/>
              </a:spcBef>
              <a:buClr>
                <a:srgbClr val="000000"/>
              </a:buClr>
              <a:buSzPct val="45000"/>
              <a:buFont typeface="Wingdings" panose="05000000000000000000" pitchFamily="2" charset="2"/>
              <a:buNone/>
            </a:pPr>
            <a:r>
              <a:rPr lang="zh-CN" altLang="en-US" sz="2800" b="1"/>
              <a:t>防止未经授权使用</a:t>
            </a:r>
            <a:r>
              <a:rPr lang="zh-CN" altLang="en-US" sz="2800" b="1" smtClean="0"/>
              <a:t>信息：</a:t>
            </a:r>
            <a:r>
              <a:rPr lang="zh-CN" altLang="en-US" sz="2800" b="1" smtClean="0">
                <a:solidFill>
                  <a:schemeClr val="accent2"/>
                </a:solidFill>
              </a:rPr>
              <a:t>确保</a:t>
            </a:r>
            <a:r>
              <a:rPr lang="zh-CN" altLang="en-US" sz="2800" b="1">
                <a:solidFill>
                  <a:schemeClr val="accent2"/>
                </a:solidFill>
              </a:rPr>
              <a:t>信息没有非授权的泄漏，不被非授权的个人、组织和计算机程序使用</a:t>
            </a:r>
            <a:endParaRPr lang="en-US" altLang="zh-CN" sz="2600" b="1">
              <a:solidFill>
                <a:schemeClr val="accent2"/>
              </a:solidFill>
              <a:latin typeface="Bitstream Vera Sans" panose="020B0603030804020204"/>
            </a:endParaRPr>
          </a:p>
        </p:txBody>
      </p:sp>
      <p:pic>
        <p:nvPicPr>
          <p:cNvPr id="35845" name="Picture 9"/>
          <p:cNvPicPr>
            <a:picLocks noChangeAspect="1" noChangeArrowheads="1"/>
          </p:cNvPicPr>
          <p:nvPr/>
        </p:nvPicPr>
        <p:blipFill>
          <a:blip r:embed="rId1"/>
          <a:srcRect/>
          <a:stretch>
            <a:fillRect/>
          </a:stretch>
        </p:blipFill>
        <p:spPr bwMode="auto">
          <a:xfrm>
            <a:off x="304800" y="1676400"/>
            <a:ext cx="4090988" cy="4572000"/>
          </a:xfrm>
          <a:prstGeom prst="rect">
            <a:avLst/>
          </a:prstGeom>
          <a:noFill/>
          <a:ln w="9525">
            <a:noFill/>
            <a:miter lim="800000"/>
            <a:headEnd/>
            <a:tailEnd/>
          </a:ln>
        </p:spPr>
      </p:pic>
      <p:sp>
        <p:nvSpPr>
          <p:cNvPr id="35846" name="灯片编号占位符 3"/>
          <p:cNvSpPr>
            <a:spLocks noGrp="1"/>
          </p:cNvSpPr>
          <p:nvPr>
            <p:ph type="sldNum" sz="quarter" idx="4294967295"/>
          </p:nvPr>
        </p:nvSpPr>
        <p:spPr bwMode="auto">
          <a:xfrm>
            <a:off x="4191000" y="6505575"/>
            <a:ext cx="838200" cy="261938"/>
          </a:xfrm>
          <a:prstGeom prst="rect">
            <a:avLst/>
          </a:prstGeom>
          <a:noFill/>
          <a:ln>
            <a:miter lim="800000"/>
          </a:ln>
        </p:spPr>
        <p:txBody>
          <a:bodyPr/>
          <a:lstStyle/>
          <a:p>
            <a:pPr algn="ctr"/>
            <a:fld id="{E9585D00-3EF5-4706-9DD1-77641539B804}" type="slidenum">
              <a:rPr lang="zh-CN" altLang="en-US"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r>
              <a:rPr lang="zh-CN" altLang="en-US" smtClean="0"/>
              <a:t>什么是信息安全？</a:t>
            </a:r>
            <a:endParaRPr lang="en-US" altLang="zh-CN" smtClean="0"/>
          </a:p>
        </p:txBody>
      </p:sp>
      <p:sp>
        <p:nvSpPr>
          <p:cNvPr id="36867" name="WordArt 4"/>
          <p:cNvSpPr>
            <a:spLocks noChangeArrowheads="1" noChangeShapeType="1" noTextEdit="1"/>
          </p:cNvSpPr>
          <p:nvPr/>
        </p:nvSpPr>
        <p:spPr bwMode="auto">
          <a:xfrm>
            <a:off x="5508625" y="1905000"/>
            <a:ext cx="2473325"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a:ea typeface="宋体"/>
              </a:rPr>
              <a:t>完整！</a:t>
            </a:r>
            <a:endParaRPr lang="zh-CN" altLang="en-US" sz="3600" kern="10">
              <a:ln w="19050">
                <a:solidFill>
                  <a:srgbClr val="99CCFF"/>
                </a:solidFill>
                <a:round/>
              </a:ln>
              <a:solidFill>
                <a:srgbClr val="0066CC"/>
              </a:solidFill>
              <a:effectLst>
                <a:outerShdw dist="35921" dir="2700000" algn="ctr" rotWithShape="0">
                  <a:srgbClr val="990000"/>
                </a:outerShdw>
              </a:effectLst>
              <a:latin typeface="宋体"/>
              <a:ea typeface="宋体"/>
            </a:endParaRPr>
          </a:p>
        </p:txBody>
      </p:sp>
      <p:sp>
        <p:nvSpPr>
          <p:cNvPr id="36868" name="Text Box 5"/>
          <p:cNvSpPr txBox="1">
            <a:spLocks noChangeArrowheads="1"/>
          </p:cNvSpPr>
          <p:nvPr/>
        </p:nvSpPr>
        <p:spPr bwMode="auto">
          <a:xfrm>
            <a:off x="4706938" y="4114800"/>
            <a:ext cx="4335462" cy="2014141"/>
          </a:xfrm>
          <a:prstGeom prst="rect">
            <a:avLst/>
          </a:prstGeom>
          <a:noFill/>
          <a:ln w="9525">
            <a:noFill/>
            <a:miter lim="800000"/>
          </a:ln>
        </p:spPr>
        <p:txBody>
          <a:bodyPr>
            <a:spAutoFit/>
          </a:bodyPr>
          <a:lstStyle/>
          <a:p>
            <a:pPr defTabSz="449580" hangingPunct="0">
              <a:lnSpc>
                <a:spcPct val="99000"/>
              </a:lnSpc>
              <a:spcBef>
                <a:spcPct val="50000"/>
              </a:spcBef>
              <a:buClr>
                <a:srgbClr val="000000"/>
              </a:buClr>
              <a:buSzPct val="45000"/>
              <a:buFont typeface="Wingdings" panose="05000000000000000000" pitchFamily="2" charset="2"/>
              <a:buNone/>
            </a:pPr>
            <a:r>
              <a:rPr lang="zh-CN" altLang="en-US" sz="2800" b="1"/>
              <a:t>防止对信息的非法修改和</a:t>
            </a:r>
            <a:r>
              <a:rPr lang="zh-CN" altLang="en-US" sz="2800" b="1" smtClean="0"/>
              <a:t>破坏：</a:t>
            </a:r>
            <a:endParaRPr lang="en-US" altLang="zh-CN" sz="2800" b="1" smtClean="0"/>
          </a:p>
          <a:p>
            <a:pPr defTabSz="449580" hangingPunct="0">
              <a:lnSpc>
                <a:spcPct val="99000"/>
              </a:lnSpc>
              <a:spcBef>
                <a:spcPct val="50000"/>
              </a:spcBef>
              <a:buClr>
                <a:srgbClr val="000000"/>
              </a:buClr>
              <a:buSzPct val="45000"/>
              <a:buFont typeface="Wingdings" panose="05000000000000000000" pitchFamily="2" charset="2"/>
              <a:buNone/>
            </a:pPr>
            <a:r>
              <a:rPr lang="zh-CN" altLang="en-US" sz="2800" b="1" smtClean="0">
                <a:solidFill>
                  <a:schemeClr val="accent2"/>
                </a:solidFill>
              </a:rPr>
              <a:t>确保</a:t>
            </a:r>
            <a:r>
              <a:rPr lang="zh-CN" altLang="en-US" sz="2800" b="1">
                <a:solidFill>
                  <a:schemeClr val="accent2"/>
                </a:solidFill>
              </a:rPr>
              <a:t>信息没有遭到篡改和破坏</a:t>
            </a:r>
            <a:endParaRPr lang="en-US" altLang="zh-CN" sz="2600" b="1">
              <a:solidFill>
                <a:schemeClr val="accent2"/>
              </a:solidFill>
              <a:latin typeface="Bitstream Vera Sans" panose="020B0603030804020204"/>
            </a:endParaRPr>
          </a:p>
        </p:txBody>
      </p:sp>
      <p:pic>
        <p:nvPicPr>
          <p:cNvPr id="36869" name="Picture 10" descr="完整"/>
          <p:cNvPicPr>
            <a:picLocks noChangeAspect="1" noChangeArrowheads="1"/>
          </p:cNvPicPr>
          <p:nvPr/>
        </p:nvPicPr>
        <p:blipFill>
          <a:blip r:embed="rId1"/>
          <a:srcRect/>
          <a:stretch>
            <a:fillRect/>
          </a:stretch>
        </p:blipFill>
        <p:spPr bwMode="auto">
          <a:xfrm>
            <a:off x="500034" y="1500174"/>
            <a:ext cx="3278182" cy="4917273"/>
          </a:xfrm>
          <a:prstGeom prst="rect">
            <a:avLst/>
          </a:prstGeom>
          <a:noFill/>
          <a:ln w="9525">
            <a:noFill/>
            <a:miter lim="800000"/>
            <a:headEnd/>
            <a:tailEnd/>
          </a:ln>
        </p:spPr>
      </p:pic>
      <p:sp>
        <p:nvSpPr>
          <p:cNvPr id="36870" name="灯片编号占位符 3"/>
          <p:cNvSpPr>
            <a:spLocks noGrp="1"/>
          </p:cNvSpPr>
          <p:nvPr>
            <p:ph type="sldNum" sz="quarter" idx="4294967295"/>
          </p:nvPr>
        </p:nvSpPr>
        <p:spPr bwMode="auto">
          <a:xfrm>
            <a:off x="4191000" y="6505575"/>
            <a:ext cx="838200" cy="261938"/>
          </a:xfrm>
          <a:prstGeom prst="rect">
            <a:avLst/>
          </a:prstGeom>
          <a:noFill/>
          <a:ln>
            <a:miter lim="800000"/>
          </a:ln>
        </p:spPr>
        <p:txBody>
          <a:bodyPr/>
          <a:lstStyle/>
          <a:p>
            <a:pPr algn="ctr"/>
            <a:fld id="{63BDBCA8-B1BB-4C1C-9FD3-DFC635297BAC}" type="slidenum">
              <a:rPr lang="zh-CN" altLang="en-US"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r>
              <a:rPr lang="zh-CN" altLang="en-US" smtClean="0"/>
              <a:t>什么是信息安全？</a:t>
            </a:r>
            <a:endParaRPr lang="en-US" altLang="zh-CN" smtClean="0"/>
          </a:p>
        </p:txBody>
      </p:sp>
      <p:sp>
        <p:nvSpPr>
          <p:cNvPr id="37891" name="WordArt 3"/>
          <p:cNvSpPr>
            <a:spLocks noChangeArrowheads="1" noChangeShapeType="1" noTextEdit="1"/>
          </p:cNvSpPr>
          <p:nvPr/>
        </p:nvSpPr>
        <p:spPr bwMode="auto">
          <a:xfrm>
            <a:off x="5327650" y="1905000"/>
            <a:ext cx="2473325"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宋体"/>
                <a:ea typeface="宋体"/>
              </a:rPr>
              <a:t>可用！</a:t>
            </a:r>
            <a:endParaRPr lang="zh-CN" altLang="en-US" sz="3600" kern="10">
              <a:ln w="19050">
                <a:solidFill>
                  <a:srgbClr val="99CCFF"/>
                </a:solidFill>
                <a:round/>
              </a:ln>
              <a:solidFill>
                <a:srgbClr val="0066CC"/>
              </a:solidFill>
              <a:effectLst>
                <a:outerShdw dist="35921" dir="2700000" algn="ctr" rotWithShape="0">
                  <a:srgbClr val="990000"/>
                </a:outerShdw>
              </a:effectLst>
              <a:latin typeface="宋体"/>
              <a:ea typeface="宋体"/>
            </a:endParaRPr>
          </a:p>
        </p:txBody>
      </p:sp>
      <p:sp>
        <p:nvSpPr>
          <p:cNvPr id="37892" name="Text Box 4"/>
          <p:cNvSpPr txBox="1">
            <a:spLocks noChangeArrowheads="1"/>
          </p:cNvSpPr>
          <p:nvPr/>
        </p:nvSpPr>
        <p:spPr bwMode="auto">
          <a:xfrm>
            <a:off x="4427984" y="4038600"/>
            <a:ext cx="4479479" cy="1372107"/>
          </a:xfrm>
          <a:prstGeom prst="rect">
            <a:avLst/>
          </a:prstGeom>
          <a:noFill/>
          <a:ln w="9525">
            <a:noFill/>
            <a:miter lim="800000"/>
          </a:ln>
        </p:spPr>
        <p:txBody>
          <a:bodyPr wrap="square">
            <a:spAutoFit/>
          </a:bodyPr>
          <a:lstStyle/>
          <a:p>
            <a:pPr defTabSz="449580" hangingPunct="0">
              <a:lnSpc>
                <a:spcPct val="99000"/>
              </a:lnSpc>
              <a:spcBef>
                <a:spcPct val="50000"/>
              </a:spcBef>
              <a:buClr>
                <a:srgbClr val="000000"/>
              </a:buClr>
              <a:buSzPct val="45000"/>
              <a:buFont typeface="Wingdings" panose="05000000000000000000" pitchFamily="2" charset="2"/>
              <a:buNone/>
            </a:pPr>
            <a:r>
              <a:rPr lang="zh-CN" altLang="en-US" sz="2800" b="1"/>
              <a:t>确保及时可靠地使用</a:t>
            </a:r>
            <a:r>
              <a:rPr lang="zh-CN" altLang="en-US" sz="2800" b="1" smtClean="0"/>
              <a:t>信息：</a:t>
            </a:r>
            <a:r>
              <a:rPr lang="zh-CN" altLang="en-US" sz="2800" b="1" smtClean="0">
                <a:solidFill>
                  <a:schemeClr val="accent2"/>
                </a:solidFill>
              </a:rPr>
              <a:t>确保</a:t>
            </a:r>
            <a:r>
              <a:rPr lang="zh-CN" altLang="en-US" sz="2800" b="1">
                <a:solidFill>
                  <a:schemeClr val="accent2"/>
                </a:solidFill>
              </a:rPr>
              <a:t>拥有授权的用户或程序可以及时、正常使用信息</a:t>
            </a:r>
            <a:endParaRPr lang="en-US" altLang="zh-CN" sz="2600" b="1">
              <a:solidFill>
                <a:schemeClr val="accent2"/>
              </a:solidFill>
              <a:latin typeface="Bitstream Vera Sans" panose="020B0603030804020204"/>
            </a:endParaRPr>
          </a:p>
        </p:txBody>
      </p:sp>
      <p:pic>
        <p:nvPicPr>
          <p:cNvPr id="37893" name="Picture 6" descr="塞车"/>
          <p:cNvPicPr>
            <a:picLocks noChangeAspect="1" noChangeArrowheads="1"/>
          </p:cNvPicPr>
          <p:nvPr/>
        </p:nvPicPr>
        <p:blipFill>
          <a:blip r:embed="rId1"/>
          <a:srcRect/>
          <a:stretch>
            <a:fillRect/>
          </a:stretch>
        </p:blipFill>
        <p:spPr bwMode="auto">
          <a:xfrm>
            <a:off x="304800" y="1143000"/>
            <a:ext cx="3725863" cy="2671763"/>
          </a:xfrm>
          <a:prstGeom prst="rect">
            <a:avLst/>
          </a:prstGeom>
          <a:noFill/>
          <a:ln w="9525">
            <a:noFill/>
            <a:miter lim="800000"/>
            <a:headEnd/>
            <a:tailEnd/>
          </a:ln>
        </p:spPr>
      </p:pic>
      <p:pic>
        <p:nvPicPr>
          <p:cNvPr id="37894" name="Picture 7" descr="排队"/>
          <p:cNvPicPr>
            <a:picLocks noChangeAspect="1" noChangeArrowheads="1"/>
          </p:cNvPicPr>
          <p:nvPr/>
        </p:nvPicPr>
        <p:blipFill>
          <a:blip r:embed="rId2"/>
          <a:srcRect/>
          <a:stretch>
            <a:fillRect/>
          </a:stretch>
        </p:blipFill>
        <p:spPr bwMode="auto">
          <a:xfrm>
            <a:off x="304800" y="3886200"/>
            <a:ext cx="3657600" cy="2922588"/>
          </a:xfrm>
          <a:prstGeom prst="rect">
            <a:avLst/>
          </a:prstGeom>
          <a:noFill/>
          <a:ln w="9525">
            <a:noFill/>
            <a:miter lim="800000"/>
            <a:headEnd/>
            <a:tailEnd/>
          </a:ln>
        </p:spPr>
      </p:pic>
      <p:sp>
        <p:nvSpPr>
          <p:cNvPr id="37895" name="灯片编号占位符 3"/>
          <p:cNvSpPr>
            <a:spLocks noGrp="1"/>
          </p:cNvSpPr>
          <p:nvPr>
            <p:ph type="sldNum" sz="quarter" idx="4294967295"/>
          </p:nvPr>
        </p:nvSpPr>
        <p:spPr bwMode="auto">
          <a:xfrm>
            <a:off x="4191000" y="6505575"/>
            <a:ext cx="838200" cy="261938"/>
          </a:xfrm>
          <a:prstGeom prst="rect">
            <a:avLst/>
          </a:prstGeom>
          <a:noFill/>
          <a:ln>
            <a:miter lim="800000"/>
          </a:ln>
        </p:spPr>
        <p:txBody>
          <a:bodyPr/>
          <a:lstStyle/>
          <a:p>
            <a:pPr algn="ctr"/>
            <a:fld id="{0B59F8A9-AC8F-41B0-81B4-CBD7747ABDFB}" type="slidenum">
              <a:rPr lang="zh-CN" altLang="en-US"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smtClean="0"/>
              <a:t>什么是信息安全？</a:t>
            </a:r>
            <a:endParaRPr lang="zh-CN" altLang="en-US" smtClean="0"/>
          </a:p>
        </p:txBody>
      </p:sp>
      <p:sp>
        <p:nvSpPr>
          <p:cNvPr id="512003" name="Rectangle 3"/>
          <p:cNvSpPr>
            <a:spLocks noGrp="1" noChangeArrowheads="1"/>
          </p:cNvSpPr>
          <p:nvPr>
            <p:ph idx="1"/>
          </p:nvPr>
        </p:nvSpPr>
        <p:spPr/>
        <p:txBody>
          <a:bodyPr>
            <a:normAutofit fontScale="92500" lnSpcReduction="10000"/>
          </a:bodyPr>
          <a:lstStyle/>
          <a:p>
            <a:pPr>
              <a:defRPr/>
            </a:pPr>
            <a:r>
              <a:rPr lang="zh-CN" altLang="en-US" smtClean="0"/>
              <a:t>信息安全的其他方面</a:t>
            </a:r>
            <a:endParaRPr lang="zh-CN" altLang="en-US" smtClean="0"/>
          </a:p>
          <a:p>
            <a:pPr lvl="1">
              <a:defRPr/>
            </a:pPr>
            <a:r>
              <a:rPr lang="zh-CN" altLang="en-US" smtClean="0"/>
              <a:t>信息的不可否认性（</a:t>
            </a:r>
            <a:r>
              <a:rPr lang="en-US" altLang="zh-CN" smtClean="0"/>
              <a:t>Non-repudiation </a:t>
            </a:r>
            <a:r>
              <a:rPr lang="zh-CN" altLang="en-US" smtClean="0"/>
              <a:t>）</a:t>
            </a:r>
            <a:endParaRPr lang="zh-CN" altLang="en-US" smtClean="0"/>
          </a:p>
          <a:p>
            <a:pPr lvl="2">
              <a:defRPr/>
            </a:pPr>
            <a:r>
              <a:rPr lang="zh-CN" altLang="en-US" smtClean="0"/>
              <a:t>要求无论发送方还是接收方都不能抵赖所进行的传输</a:t>
            </a:r>
            <a:endParaRPr lang="zh-CN" altLang="en-US" smtClean="0"/>
          </a:p>
          <a:p>
            <a:pPr lvl="1">
              <a:defRPr/>
            </a:pPr>
            <a:r>
              <a:rPr lang="zh-CN" altLang="en-US" smtClean="0"/>
              <a:t>真实性（</a:t>
            </a:r>
            <a:r>
              <a:rPr lang="en-US" altLang="zh-CN" smtClean="0"/>
              <a:t>truth</a:t>
            </a:r>
            <a:r>
              <a:rPr lang="zh-CN" altLang="en-US" smtClean="0"/>
              <a:t>）</a:t>
            </a:r>
            <a:endParaRPr lang="en-US" altLang="zh-CN" smtClean="0"/>
          </a:p>
          <a:p>
            <a:pPr lvl="2">
              <a:defRPr/>
            </a:pPr>
            <a:r>
              <a:rPr lang="zh-CN" altLang="en-US"/>
              <a:t>对信息的来源进行判断，能对伪造来源的信息予以鉴别</a:t>
            </a:r>
            <a:r>
              <a:rPr lang="zh-CN" altLang="en-US" smtClean="0"/>
              <a:t>。</a:t>
            </a:r>
            <a:endParaRPr lang="zh-CN" altLang="en-US" smtClean="0"/>
          </a:p>
          <a:p>
            <a:pPr lvl="1">
              <a:defRPr/>
            </a:pPr>
            <a:r>
              <a:rPr lang="zh-CN" altLang="en-US"/>
              <a:t>可</a:t>
            </a:r>
            <a:r>
              <a:rPr lang="zh-CN" altLang="en-US" smtClean="0"/>
              <a:t>控制性（</a:t>
            </a:r>
            <a:r>
              <a:rPr lang="en-US" altLang="zh-CN" smtClean="0"/>
              <a:t>controllability</a:t>
            </a:r>
            <a:r>
              <a:rPr lang="zh-CN" altLang="en-US" smtClean="0"/>
              <a:t>）</a:t>
            </a:r>
            <a:endParaRPr lang="en-US" altLang="zh-CN" smtClean="0"/>
          </a:p>
          <a:p>
            <a:pPr lvl="2">
              <a:defRPr/>
            </a:pPr>
            <a:r>
              <a:rPr lang="zh-CN" altLang="en-US" smtClean="0"/>
              <a:t>对</a:t>
            </a:r>
            <a:r>
              <a:rPr lang="zh-CN" altLang="en-US"/>
              <a:t>信息的传播及内容具有控制能力</a:t>
            </a:r>
            <a:r>
              <a:rPr lang="zh-CN" altLang="en-US" smtClean="0"/>
              <a:t>。</a:t>
            </a:r>
            <a:endParaRPr lang="en-US" altLang="zh-CN" smtClean="0"/>
          </a:p>
          <a:p>
            <a:pPr lvl="1">
              <a:defRPr/>
            </a:pPr>
            <a:r>
              <a:rPr lang="zh-CN" altLang="en-US" smtClean="0"/>
              <a:t>可审查（</a:t>
            </a:r>
            <a:r>
              <a:rPr lang="en-US" altLang="zh-CN" smtClean="0"/>
              <a:t>Accountability</a:t>
            </a:r>
            <a:r>
              <a:rPr lang="zh-CN" altLang="en-US" smtClean="0"/>
              <a:t>）</a:t>
            </a:r>
            <a:endParaRPr lang="zh-CN" altLang="en-US" smtClean="0"/>
          </a:p>
          <a:p>
            <a:pPr lvl="2">
              <a:defRPr/>
            </a:pPr>
            <a:r>
              <a:rPr lang="zh-CN" altLang="en-US" smtClean="0"/>
              <a:t>确保实体的活动可被跟踪</a:t>
            </a:r>
            <a:endParaRPr lang="zh-CN" altLang="en-US" smtClean="0"/>
          </a:p>
          <a:p>
            <a:pPr lvl="1">
              <a:defRPr/>
            </a:pPr>
            <a:r>
              <a:rPr lang="zh-CN" altLang="en-US" smtClean="0"/>
              <a:t>可靠性（</a:t>
            </a:r>
            <a:r>
              <a:rPr lang="en-US" altLang="zh-CN" smtClean="0"/>
              <a:t>Reliability</a:t>
            </a:r>
            <a:r>
              <a:rPr lang="zh-CN" altLang="en-US" smtClean="0"/>
              <a:t>）</a:t>
            </a:r>
            <a:endParaRPr lang="zh-CN" altLang="en-US" smtClean="0"/>
          </a:p>
          <a:p>
            <a:pPr lvl="2">
              <a:defRPr/>
            </a:pPr>
            <a:r>
              <a:rPr lang="zh-CN" altLang="en-US" smtClean="0"/>
              <a:t>系统在规定的条件下和规定的时间内完成指定功能的概率</a:t>
            </a:r>
            <a:endParaRPr lang="zh-CN" altLang="en-US"/>
          </a:p>
        </p:txBody>
      </p:sp>
      <p:sp>
        <p:nvSpPr>
          <p:cNvPr id="38916" name="日期占位符 3"/>
          <p:cNvSpPr>
            <a:spLocks noGrp="1"/>
          </p:cNvSpPr>
          <p:nvPr>
            <p:ph type="dt" sz="quarter" idx="4294967295"/>
          </p:nvPr>
        </p:nvSpPr>
        <p:spPr bwMode="auto">
          <a:xfrm>
            <a:off x="8116888" y="6408738"/>
            <a:ext cx="1027112" cy="449262"/>
          </a:xfrm>
          <a:prstGeom prst="rect">
            <a:avLst/>
          </a:prstGeom>
          <a:noFill/>
          <a:ln>
            <a:miter lim="800000"/>
          </a:ln>
        </p:spPr>
        <p:txBody>
          <a:bodyPr/>
          <a:lstStyle/>
          <a:p>
            <a:pPr eaLnBrk="0" hangingPunct="0"/>
            <a:fld id="{A3FAC0A3-F6EA-4F2E-A6A8-63DD1D152E7D}" type="datetime1">
              <a:rPr kumimoji="1" lang="zh-CN" altLang="en-US" sz="2400">
                <a:latin typeface="Tahoma" pitchFamily="34" charset="0"/>
              </a:rPr>
            </a:fld>
            <a:endParaRPr kumimoji="1" lang="en-US" altLang="zh-CN" sz="2400">
              <a:latin typeface="Tahoma" pitchFamily="34" charset="0"/>
            </a:endParaRPr>
          </a:p>
        </p:txBody>
      </p:sp>
      <p:sp>
        <p:nvSpPr>
          <p:cNvPr id="24" name="矩形 23"/>
          <p:cNvSpPr>
            <a:spLocks noChangeArrowheads="1"/>
          </p:cNvSpPr>
          <p:nvPr/>
        </p:nvSpPr>
        <p:spPr bwMode="auto">
          <a:xfrm>
            <a:off x="683418" y="4469746"/>
            <a:ext cx="7777163" cy="1938992"/>
          </a:xfrm>
          <a:prstGeom prst="rect">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defRPr/>
            </a:pPr>
            <a:r>
              <a:rPr lang="zh-CN" altLang="en-US" b="1">
                <a:solidFill>
                  <a:srgbClr val="FF0000"/>
                </a:solidFill>
              </a:rPr>
              <a:t>不同的系统或应用关注不同的安全属性，</a:t>
            </a:r>
            <a:endParaRPr lang="en-US" altLang="zh-CN" b="1">
              <a:solidFill>
                <a:srgbClr val="FF0000"/>
              </a:solidFill>
            </a:endParaRPr>
          </a:p>
          <a:p>
            <a:pPr>
              <a:defRPr/>
            </a:pPr>
            <a:r>
              <a:rPr lang="zh-CN" altLang="en-US" b="1">
                <a:solidFill>
                  <a:srgbClr val="FF0000"/>
                </a:solidFill>
              </a:rPr>
              <a:t>如用户关注可用、保密和完整，</a:t>
            </a:r>
            <a:endParaRPr lang="en-US" altLang="zh-CN" b="1">
              <a:solidFill>
                <a:srgbClr val="FF0000"/>
              </a:solidFill>
            </a:endParaRPr>
          </a:p>
          <a:p>
            <a:pPr>
              <a:defRPr/>
            </a:pPr>
            <a:r>
              <a:rPr lang="zh-CN" altLang="en-US" b="1">
                <a:solidFill>
                  <a:srgbClr val="FF0000"/>
                </a:solidFill>
              </a:rPr>
              <a:t>网警关注可控、可查；</a:t>
            </a:r>
            <a:endParaRPr lang="en-US" altLang="zh-CN" b="1">
              <a:solidFill>
                <a:srgbClr val="FF0000"/>
              </a:solidFill>
            </a:endParaRPr>
          </a:p>
          <a:p>
            <a:pPr>
              <a:defRPr/>
            </a:pPr>
            <a:r>
              <a:rPr lang="zh-CN" altLang="en-US" b="1">
                <a:solidFill>
                  <a:srgbClr val="FF0000"/>
                </a:solidFill>
              </a:rPr>
              <a:t>电子交易要求认证和不可否认。</a:t>
            </a:r>
            <a:endParaRPr lang="en-US" altLang="zh-CN" b="1">
              <a:solidFill>
                <a:srgbClr val="FF0000"/>
              </a:solidFill>
            </a:endParaRPr>
          </a:p>
          <a:p>
            <a:pPr>
              <a:defRPr/>
            </a:pPr>
            <a:r>
              <a:rPr lang="zh-CN" altLang="en-US" b="1">
                <a:solidFill>
                  <a:srgbClr val="FF0000"/>
                </a:solidFill>
              </a:rPr>
              <a:t>匿名</a:t>
            </a:r>
            <a:r>
              <a:rPr lang="en-US" altLang="zh-CN" b="1">
                <a:solidFill>
                  <a:srgbClr val="FF0000"/>
                </a:solidFill>
              </a:rPr>
              <a:t>BBS</a:t>
            </a:r>
            <a:r>
              <a:rPr lang="zh-CN" altLang="en-US" b="1">
                <a:solidFill>
                  <a:srgbClr val="FF0000"/>
                </a:solidFill>
              </a:rPr>
              <a:t>要求可否认</a:t>
            </a:r>
            <a:endParaRPr lang="zh-CN" altLang="en-US" b="1">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r>
              <a:rPr lang="zh-CN" altLang="en-US" smtClean="0"/>
              <a:t>信息技术的发展</a:t>
            </a:r>
            <a:endParaRPr lang="en-US" altLang="zh-CN" smtClean="0"/>
          </a:p>
        </p:txBody>
      </p:sp>
      <p:sp>
        <p:nvSpPr>
          <p:cNvPr id="685076" name="AutoShape 20"/>
          <p:cNvSpPr>
            <a:spLocks noChangeArrowheads="1"/>
          </p:cNvSpPr>
          <p:nvPr/>
        </p:nvSpPr>
        <p:spPr bwMode="auto">
          <a:xfrm>
            <a:off x="2913063" y="1700213"/>
            <a:ext cx="1965325" cy="436562"/>
          </a:xfrm>
          <a:prstGeom prst="curvedDownArrow">
            <a:avLst>
              <a:gd name="adj1" fmla="val 88473"/>
              <a:gd name="adj2" fmla="val 176926"/>
              <a:gd name="adj3" fmla="val 33333"/>
            </a:avLst>
          </a:prstGeom>
          <a:solidFill>
            <a:srgbClr val="00B8FF"/>
          </a:solidFill>
          <a:ln w="9525">
            <a:solidFill>
              <a:schemeClr val="tx1"/>
            </a:solidFill>
            <a:miter lim="800000"/>
          </a:ln>
        </p:spPr>
        <p:txBody>
          <a:bodyPr wrap="none" anchor="ctr"/>
          <a:lstStyle/>
          <a:p>
            <a:endParaRPr lang="zh-CN" altLang="en-US"/>
          </a:p>
        </p:txBody>
      </p:sp>
      <p:sp>
        <p:nvSpPr>
          <p:cNvPr id="685079" name="AutoShape 23"/>
          <p:cNvSpPr>
            <a:spLocks noChangeArrowheads="1"/>
          </p:cNvSpPr>
          <p:nvPr/>
        </p:nvSpPr>
        <p:spPr bwMode="auto">
          <a:xfrm rot="3296963">
            <a:off x="6183313" y="4456113"/>
            <a:ext cx="508000" cy="1676400"/>
          </a:xfrm>
          <a:prstGeom prst="curvedLeftArrow">
            <a:avLst>
              <a:gd name="adj1" fmla="val 39371"/>
              <a:gd name="adj2" fmla="val 109679"/>
              <a:gd name="adj3" fmla="val 33333"/>
            </a:avLst>
          </a:prstGeom>
          <a:solidFill>
            <a:srgbClr val="00B8FF"/>
          </a:solidFill>
          <a:ln w="9525">
            <a:solidFill>
              <a:schemeClr val="tx1"/>
            </a:solidFill>
            <a:miter lim="800000"/>
          </a:ln>
        </p:spPr>
        <p:txBody>
          <a:bodyPr wrap="none" anchor="ctr"/>
          <a:lstStyle/>
          <a:p>
            <a:endParaRPr lang="zh-CN" altLang="en-US"/>
          </a:p>
        </p:txBody>
      </p:sp>
      <p:grpSp>
        <p:nvGrpSpPr>
          <p:cNvPr id="2" name="Group 27"/>
          <p:cNvGrpSpPr/>
          <p:nvPr/>
        </p:nvGrpSpPr>
        <p:grpSpPr bwMode="auto">
          <a:xfrm>
            <a:off x="204788" y="1373188"/>
            <a:ext cx="3927475" cy="2560637"/>
            <a:chOff x="204" y="862"/>
            <a:chExt cx="2813" cy="1524"/>
          </a:xfrm>
        </p:grpSpPr>
        <p:pic>
          <p:nvPicPr>
            <p:cNvPr id="40972" name="Picture 8" descr="电报"/>
            <p:cNvPicPr>
              <a:picLocks noChangeAspect="1" noChangeArrowheads="1"/>
            </p:cNvPicPr>
            <p:nvPr/>
          </p:nvPicPr>
          <p:blipFill>
            <a:blip r:embed="rId1"/>
            <a:srcRect/>
            <a:stretch>
              <a:fillRect/>
            </a:stretch>
          </p:blipFill>
          <p:spPr bwMode="auto">
            <a:xfrm>
              <a:off x="204" y="862"/>
              <a:ext cx="907" cy="1270"/>
            </a:xfrm>
            <a:prstGeom prst="rect">
              <a:avLst/>
            </a:prstGeom>
            <a:noFill/>
            <a:ln w="9525">
              <a:noFill/>
              <a:miter lim="800000"/>
              <a:headEnd/>
              <a:tailEnd/>
            </a:ln>
          </p:spPr>
        </p:pic>
        <p:pic>
          <p:nvPicPr>
            <p:cNvPr id="40973" name="Picture 9" descr="电话"/>
            <p:cNvPicPr>
              <a:picLocks noChangeAspect="1" noChangeArrowheads="1"/>
            </p:cNvPicPr>
            <p:nvPr/>
          </p:nvPicPr>
          <p:blipFill>
            <a:blip r:embed="rId2"/>
            <a:srcRect/>
            <a:stretch>
              <a:fillRect/>
            </a:stretch>
          </p:blipFill>
          <p:spPr bwMode="auto">
            <a:xfrm>
              <a:off x="1066" y="862"/>
              <a:ext cx="862" cy="1270"/>
            </a:xfrm>
            <a:prstGeom prst="rect">
              <a:avLst/>
            </a:prstGeom>
            <a:noFill/>
            <a:ln w="9525">
              <a:noFill/>
              <a:miter lim="800000"/>
              <a:headEnd/>
              <a:tailEnd/>
            </a:ln>
          </p:spPr>
        </p:pic>
        <p:sp>
          <p:nvSpPr>
            <p:cNvPr id="40974" name="Rectangle 24"/>
            <p:cNvSpPr>
              <a:spLocks noChangeArrowheads="1"/>
            </p:cNvSpPr>
            <p:nvPr/>
          </p:nvSpPr>
          <p:spPr bwMode="auto">
            <a:xfrm>
              <a:off x="204" y="2177"/>
              <a:ext cx="2813" cy="209"/>
            </a:xfrm>
            <a:prstGeom prst="rect">
              <a:avLst/>
            </a:prstGeom>
            <a:noFill/>
            <a:ln w="38100">
              <a:noFill/>
              <a:miter lim="800000"/>
            </a:ln>
          </p:spPr>
          <p:txBody>
            <a:bodyPr lIns="88358" tIns="44179" rIns="88358" bIns="44179">
              <a:spAutoFit/>
            </a:bodyPr>
            <a:lstStyle/>
            <a:p>
              <a:pPr defTabSz="433705"/>
              <a:r>
                <a:rPr lang="zh-CN" altLang="en-US" sz="1700"/>
                <a:t>电报电话通信</a:t>
              </a:r>
              <a:endParaRPr lang="zh-CN" altLang="en-US" sz="1700"/>
            </a:p>
          </p:txBody>
        </p:sp>
      </p:grpSp>
      <p:pic>
        <p:nvPicPr>
          <p:cNvPr id="40966" name="Picture 21" descr="早期计算机"/>
          <p:cNvPicPr>
            <a:picLocks noChangeAspect="1" noChangeArrowheads="1"/>
          </p:cNvPicPr>
          <p:nvPr/>
        </p:nvPicPr>
        <p:blipFill>
          <a:blip r:embed="rId3"/>
          <a:srcRect/>
          <a:stretch>
            <a:fillRect/>
          </a:stretch>
        </p:blipFill>
        <p:spPr bwMode="auto">
          <a:xfrm>
            <a:off x="5384800" y="1524000"/>
            <a:ext cx="2636838" cy="2516188"/>
          </a:xfrm>
          <a:prstGeom prst="rect">
            <a:avLst/>
          </a:prstGeom>
          <a:noFill/>
          <a:ln w="9525">
            <a:noFill/>
            <a:miter lim="800000"/>
            <a:headEnd/>
            <a:tailEnd/>
          </a:ln>
        </p:spPr>
      </p:pic>
      <p:sp>
        <p:nvSpPr>
          <p:cNvPr id="40967" name="Rectangle 25"/>
          <p:cNvSpPr>
            <a:spLocks noChangeArrowheads="1"/>
          </p:cNvSpPr>
          <p:nvPr/>
        </p:nvSpPr>
        <p:spPr bwMode="auto">
          <a:xfrm>
            <a:off x="6081713" y="4114800"/>
            <a:ext cx="1838325" cy="350838"/>
          </a:xfrm>
          <a:prstGeom prst="rect">
            <a:avLst/>
          </a:prstGeom>
          <a:noFill/>
          <a:ln w="38100">
            <a:noFill/>
            <a:miter lim="800000"/>
          </a:ln>
        </p:spPr>
        <p:txBody>
          <a:bodyPr lIns="88358" tIns="44179" rIns="88358" bIns="44179">
            <a:spAutoFit/>
          </a:bodyPr>
          <a:lstStyle/>
          <a:p>
            <a:pPr defTabSz="433705"/>
            <a:r>
              <a:rPr lang="zh-CN" altLang="en-US" sz="1700"/>
              <a:t>计算机加工存储</a:t>
            </a:r>
            <a:endParaRPr lang="zh-CN" altLang="en-US" sz="1700"/>
          </a:p>
        </p:txBody>
      </p:sp>
      <p:grpSp>
        <p:nvGrpSpPr>
          <p:cNvPr id="3" name="Group 29"/>
          <p:cNvGrpSpPr/>
          <p:nvPr/>
        </p:nvGrpSpPr>
        <p:grpSpPr bwMode="auto">
          <a:xfrm>
            <a:off x="2201863" y="3608388"/>
            <a:ext cx="6435725" cy="3000375"/>
            <a:chOff x="1474" y="2268"/>
            <a:chExt cx="4310" cy="1786"/>
          </a:xfrm>
        </p:grpSpPr>
        <p:pic>
          <p:nvPicPr>
            <p:cNvPr id="40970" name="Picture 22" descr="复杂信息系统"/>
            <p:cNvPicPr>
              <a:picLocks noChangeAspect="1" noChangeArrowheads="1"/>
            </p:cNvPicPr>
            <p:nvPr/>
          </p:nvPicPr>
          <p:blipFill>
            <a:blip r:embed="rId4"/>
            <a:srcRect/>
            <a:stretch>
              <a:fillRect/>
            </a:stretch>
          </p:blipFill>
          <p:spPr bwMode="auto">
            <a:xfrm>
              <a:off x="1474" y="2268"/>
              <a:ext cx="2041" cy="1786"/>
            </a:xfrm>
            <a:prstGeom prst="rect">
              <a:avLst/>
            </a:prstGeom>
            <a:noFill/>
            <a:ln w="9525">
              <a:noFill/>
              <a:miter lim="800000"/>
              <a:headEnd/>
              <a:tailEnd/>
            </a:ln>
          </p:spPr>
        </p:pic>
        <p:sp>
          <p:nvSpPr>
            <p:cNvPr id="40971" name="Rectangle 26"/>
            <p:cNvSpPr>
              <a:spLocks noChangeArrowheads="1"/>
            </p:cNvSpPr>
            <p:nvPr/>
          </p:nvSpPr>
          <p:spPr bwMode="auto">
            <a:xfrm>
              <a:off x="2971" y="3719"/>
              <a:ext cx="2813" cy="209"/>
            </a:xfrm>
            <a:prstGeom prst="rect">
              <a:avLst/>
            </a:prstGeom>
            <a:noFill/>
            <a:ln w="38100">
              <a:noFill/>
              <a:miter lim="800000"/>
            </a:ln>
          </p:spPr>
          <p:txBody>
            <a:bodyPr lIns="88358" tIns="44179" rIns="88358" bIns="44179">
              <a:spAutoFit/>
            </a:bodyPr>
            <a:lstStyle/>
            <a:p>
              <a:pPr defTabSz="433705"/>
              <a:r>
                <a:rPr lang="zh-CN" altLang="en-US" sz="1700"/>
                <a:t>网络互联时代</a:t>
              </a:r>
              <a:endParaRPr lang="en-US" altLang="zh-CN" sz="1700"/>
            </a:p>
          </p:txBody>
        </p:sp>
      </p:grpSp>
      <p:sp>
        <p:nvSpPr>
          <p:cNvPr id="40969" name="灯片编号占位符 3"/>
          <p:cNvSpPr>
            <a:spLocks noGrp="1"/>
          </p:cNvSpPr>
          <p:nvPr>
            <p:ph type="sldNum" sz="quarter" idx="4294967295"/>
          </p:nvPr>
        </p:nvSpPr>
        <p:spPr bwMode="auto">
          <a:xfrm>
            <a:off x="684213" y="6245225"/>
            <a:ext cx="8135937" cy="476250"/>
          </a:xfrm>
          <a:prstGeom prst="rect">
            <a:avLst/>
          </a:prstGeom>
          <a:noFill/>
          <a:ln>
            <a:miter lim="800000"/>
          </a:ln>
        </p:spPr>
        <p:txBody>
          <a:bodyPr/>
          <a:lstStyle/>
          <a:p>
            <a:pPr algn="ctr"/>
            <a:fld id="{D24ADE6B-9716-4235-8C30-78395D68B50F}" type="slidenum">
              <a:rPr lang="zh-CN" altLang="en-US"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85076"/>
                                        </p:tgtEl>
                                        <p:attrNameLst>
                                          <p:attrName>style.visibility</p:attrName>
                                        </p:attrNameLst>
                                      </p:cBhvr>
                                      <p:to>
                                        <p:strVal val="visible"/>
                                      </p:to>
                                    </p:set>
                                    <p:anim calcmode="lin" valueType="num">
                                      <p:cBhvr additive="base">
                                        <p:cTn id="13" dur="500" fill="hold"/>
                                        <p:tgtEl>
                                          <p:spTgt spid="685076"/>
                                        </p:tgtEl>
                                        <p:attrNameLst>
                                          <p:attrName>ppt_x</p:attrName>
                                        </p:attrNameLst>
                                      </p:cBhvr>
                                      <p:tavLst>
                                        <p:tav tm="0">
                                          <p:val>
                                            <p:strVal val="#ppt_x"/>
                                          </p:val>
                                        </p:tav>
                                        <p:tav tm="100000">
                                          <p:val>
                                            <p:strVal val="#ppt_x"/>
                                          </p:val>
                                        </p:tav>
                                      </p:tavLst>
                                    </p:anim>
                                    <p:anim calcmode="lin" valueType="num">
                                      <p:cBhvr additive="base">
                                        <p:cTn id="14" dur="500" fill="hold"/>
                                        <p:tgtEl>
                                          <p:spTgt spid="68507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85079"/>
                                        </p:tgtEl>
                                        <p:attrNameLst>
                                          <p:attrName>style.visibility</p:attrName>
                                        </p:attrNameLst>
                                      </p:cBhvr>
                                      <p:to>
                                        <p:strVal val="visible"/>
                                      </p:to>
                                    </p:set>
                                    <p:anim calcmode="lin" valueType="num">
                                      <p:cBhvr additive="base">
                                        <p:cTn id="19" dur="500" fill="hold"/>
                                        <p:tgtEl>
                                          <p:spTgt spid="685079"/>
                                        </p:tgtEl>
                                        <p:attrNameLst>
                                          <p:attrName>ppt_x</p:attrName>
                                        </p:attrNameLst>
                                      </p:cBhvr>
                                      <p:tavLst>
                                        <p:tav tm="0">
                                          <p:val>
                                            <p:strVal val="#ppt_x"/>
                                          </p:val>
                                        </p:tav>
                                        <p:tav tm="100000">
                                          <p:val>
                                            <p:strVal val="#ppt_x"/>
                                          </p:val>
                                        </p:tav>
                                      </p:tavLst>
                                    </p:anim>
                                    <p:anim calcmode="lin" valueType="num">
                                      <p:cBhvr additive="base">
                                        <p:cTn id="20" dur="500" fill="hold"/>
                                        <p:tgtEl>
                                          <p:spTgt spid="6850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76" grpId="0" animBg="1"/>
      <p:bldP spid="68507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p:nvPr/>
        </p:nvGrpSpPr>
        <p:grpSpPr bwMode="auto">
          <a:xfrm>
            <a:off x="1030288" y="1301750"/>
            <a:ext cx="6551612" cy="4805363"/>
            <a:chOff x="1338" y="754"/>
            <a:chExt cx="4127" cy="3027"/>
          </a:xfrm>
        </p:grpSpPr>
        <p:sp>
          <p:nvSpPr>
            <p:cNvPr id="51" name="Freeform 3"/>
            <p:cNvSpPr>
              <a:spLocks noEditPoints="1"/>
            </p:cNvSpPr>
            <p:nvPr/>
          </p:nvSpPr>
          <p:spPr bwMode="gray">
            <a:xfrm>
              <a:off x="1338" y="935"/>
              <a:ext cx="4127" cy="2846"/>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20"/>
                <a:gd name="T145" fmla="*/ 0 h 2912"/>
                <a:gd name="T146" fmla="*/ 2820 w 2820"/>
                <a:gd name="T147" fmla="*/ 2912 h 2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bg2"/>
                </a:gs>
                <a:gs pos="100000">
                  <a:schemeClr val="folHlink"/>
                </a:gs>
              </a:gsLst>
              <a:lin ang="5400000" scaled="1"/>
            </a:gradFill>
            <a:ln w="0">
              <a:noFill/>
              <a:round/>
            </a:ln>
            <a:effectLst>
              <a:outerShdw dist="206741" dir="8249373" algn="ctr" rotWithShape="0">
                <a:srgbClr val="000000">
                  <a:alpha val="50000"/>
                </a:srgbClr>
              </a:outerShdw>
            </a:effectLst>
          </p:spPr>
          <p:txBody>
            <a:bodyPr/>
            <a:lstStyle/>
            <a:p>
              <a:pPr>
                <a:defRPr/>
              </a:pPr>
              <a:endParaRPr lang="zh-CN" altLang="en-US">
                <a:latin typeface="Arial" panose="020B0604020202020204" pitchFamily="34" charset="0"/>
                <a:ea typeface="+mn-ea"/>
              </a:endParaRPr>
            </a:p>
          </p:txBody>
        </p:sp>
        <p:sp>
          <p:nvSpPr>
            <p:cNvPr id="39987" name="Oval 5"/>
            <p:cNvSpPr>
              <a:spLocks noChangeArrowheads="1"/>
            </p:cNvSpPr>
            <p:nvPr/>
          </p:nvSpPr>
          <p:spPr bwMode="gray">
            <a:xfrm rot="-723406">
              <a:off x="3195" y="3092"/>
              <a:ext cx="1008" cy="466"/>
            </a:xfrm>
            <a:prstGeom prst="ellipse">
              <a:avLst/>
            </a:prstGeom>
            <a:solidFill>
              <a:srgbClr val="0F2145">
                <a:alpha val="30196"/>
              </a:srgbClr>
            </a:solidFill>
            <a:ln w="9525">
              <a:noFill/>
              <a:round/>
            </a:ln>
          </p:spPr>
          <p:txBody>
            <a:bodyPr wrap="none" anchor="ctr"/>
            <a:lstStyle/>
            <a:p>
              <a:endParaRPr lang="zh-CN" altLang="zh-CN"/>
            </a:p>
          </p:txBody>
        </p:sp>
        <p:sp>
          <p:nvSpPr>
            <p:cNvPr id="39988" name="Oval 6"/>
            <p:cNvSpPr>
              <a:spLocks noChangeArrowheads="1"/>
            </p:cNvSpPr>
            <p:nvPr/>
          </p:nvSpPr>
          <p:spPr bwMode="gray">
            <a:xfrm>
              <a:off x="3154" y="2245"/>
              <a:ext cx="1184" cy="1203"/>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89" name="Oval 7"/>
            <p:cNvSpPr>
              <a:spLocks noChangeArrowheads="1"/>
            </p:cNvSpPr>
            <p:nvPr/>
          </p:nvSpPr>
          <p:spPr bwMode="gray">
            <a:xfrm>
              <a:off x="3168" y="2255"/>
              <a:ext cx="1157" cy="1172"/>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90" name="Oval 8"/>
            <p:cNvSpPr>
              <a:spLocks noChangeArrowheads="1"/>
            </p:cNvSpPr>
            <p:nvPr/>
          </p:nvSpPr>
          <p:spPr bwMode="gray">
            <a:xfrm>
              <a:off x="3180" y="2273"/>
              <a:ext cx="1100" cy="1096"/>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91" name="Oval 9"/>
            <p:cNvSpPr>
              <a:spLocks noChangeArrowheads="1"/>
            </p:cNvSpPr>
            <p:nvPr/>
          </p:nvSpPr>
          <p:spPr bwMode="gray">
            <a:xfrm>
              <a:off x="3243" y="2323"/>
              <a:ext cx="979" cy="88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92" name="Text Box 10"/>
            <p:cNvSpPr txBox="1">
              <a:spLocks noChangeArrowheads="1"/>
            </p:cNvSpPr>
            <p:nvPr/>
          </p:nvSpPr>
          <p:spPr bwMode="gray">
            <a:xfrm>
              <a:off x="3323" y="2729"/>
              <a:ext cx="836" cy="231"/>
            </a:xfrm>
            <a:prstGeom prst="rect">
              <a:avLst/>
            </a:prstGeom>
            <a:noFill/>
            <a:ln w="9525" algn="ctr">
              <a:noFill/>
              <a:miter lim="800000"/>
            </a:ln>
          </p:spPr>
          <p:txBody>
            <a:bodyPr wrap="none">
              <a:spAutoFit/>
            </a:bodyPr>
            <a:lstStyle/>
            <a:p>
              <a:pPr algn="ctr"/>
              <a:r>
                <a:rPr lang="zh-CN" altLang="en-US" b="1">
                  <a:latin typeface="Arial" panose="020B0604020202020204" pitchFamily="34" charset="0"/>
                </a:rPr>
                <a:t>网络化社会</a:t>
              </a:r>
              <a:endParaRPr lang="zh-CN" altLang="en-US" b="1">
                <a:latin typeface="Arial" panose="020B0604020202020204" pitchFamily="34" charset="0"/>
              </a:endParaRPr>
            </a:p>
          </p:txBody>
        </p:sp>
        <p:sp>
          <p:nvSpPr>
            <p:cNvPr id="39993" name="Oval 11"/>
            <p:cNvSpPr>
              <a:spLocks noChangeArrowheads="1"/>
            </p:cNvSpPr>
            <p:nvPr/>
          </p:nvSpPr>
          <p:spPr bwMode="gray">
            <a:xfrm rot="-772996">
              <a:off x="1614" y="2713"/>
              <a:ext cx="796" cy="426"/>
            </a:xfrm>
            <a:prstGeom prst="ellipse">
              <a:avLst/>
            </a:prstGeom>
            <a:solidFill>
              <a:srgbClr val="0F2145">
                <a:alpha val="30196"/>
              </a:srgbClr>
            </a:solidFill>
            <a:ln w="9525">
              <a:noFill/>
              <a:round/>
            </a:ln>
          </p:spPr>
          <p:txBody>
            <a:bodyPr wrap="none" anchor="ctr"/>
            <a:lstStyle/>
            <a:p>
              <a:endParaRPr lang="zh-CN" altLang="zh-CN"/>
            </a:p>
          </p:txBody>
        </p:sp>
        <p:grpSp>
          <p:nvGrpSpPr>
            <p:cNvPr id="3" name="Group 12"/>
            <p:cNvGrpSpPr/>
            <p:nvPr/>
          </p:nvGrpSpPr>
          <p:grpSpPr bwMode="auto">
            <a:xfrm>
              <a:off x="1565" y="2024"/>
              <a:ext cx="952" cy="1016"/>
              <a:chOff x="732" y="2112"/>
              <a:chExt cx="842" cy="860"/>
            </a:xfrm>
          </p:grpSpPr>
          <p:sp>
            <p:nvSpPr>
              <p:cNvPr id="40008"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40009"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40010"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40011"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40012" name="Text Box 17"/>
              <p:cNvSpPr txBox="1">
                <a:spLocks noChangeArrowheads="1"/>
              </p:cNvSpPr>
              <p:nvPr/>
            </p:nvSpPr>
            <p:spPr bwMode="gray">
              <a:xfrm>
                <a:off x="965" y="2488"/>
                <a:ext cx="357" cy="195"/>
              </a:xfrm>
              <a:prstGeom prst="rect">
                <a:avLst/>
              </a:prstGeom>
              <a:noFill/>
              <a:ln w="9525" algn="ctr">
                <a:noFill/>
                <a:miter lim="800000"/>
              </a:ln>
            </p:spPr>
            <p:txBody>
              <a:bodyPr wrap="none">
                <a:spAutoFit/>
              </a:bodyPr>
              <a:lstStyle/>
              <a:p>
                <a:pPr algn="ctr"/>
                <a:r>
                  <a:rPr lang="zh-CN" altLang="en-US" b="1">
                    <a:latin typeface="Arial" panose="020B0604020202020204" pitchFamily="34" charset="0"/>
                  </a:rPr>
                  <a:t>网络</a:t>
                </a:r>
                <a:endParaRPr lang="zh-CN" altLang="en-US" b="1">
                  <a:latin typeface="Arial" panose="020B0604020202020204" pitchFamily="34" charset="0"/>
                </a:endParaRPr>
              </a:p>
            </p:txBody>
          </p:sp>
        </p:grpSp>
        <p:sp>
          <p:nvSpPr>
            <p:cNvPr id="39995" name="Oval 18"/>
            <p:cNvSpPr>
              <a:spLocks noChangeArrowheads="1"/>
            </p:cNvSpPr>
            <p:nvPr/>
          </p:nvSpPr>
          <p:spPr bwMode="gray">
            <a:xfrm>
              <a:off x="1390" y="1611"/>
              <a:ext cx="635" cy="376"/>
            </a:xfrm>
            <a:prstGeom prst="ellipse">
              <a:avLst/>
            </a:prstGeom>
            <a:solidFill>
              <a:srgbClr val="0F2145">
                <a:alpha val="30196"/>
              </a:srgbClr>
            </a:solidFill>
            <a:ln w="9525">
              <a:noFill/>
              <a:round/>
            </a:ln>
          </p:spPr>
          <p:txBody>
            <a:bodyPr wrap="none" anchor="ctr"/>
            <a:lstStyle/>
            <a:p>
              <a:endParaRPr lang="zh-CN" altLang="zh-CN"/>
            </a:p>
          </p:txBody>
        </p:sp>
        <p:sp>
          <p:nvSpPr>
            <p:cNvPr id="39996" name="Oval 19"/>
            <p:cNvSpPr>
              <a:spLocks noChangeArrowheads="1"/>
            </p:cNvSpPr>
            <p:nvPr/>
          </p:nvSpPr>
          <p:spPr bwMode="gray">
            <a:xfrm>
              <a:off x="1442" y="1192"/>
              <a:ext cx="711" cy="72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97" name="Oval 20"/>
            <p:cNvSpPr>
              <a:spLocks noChangeArrowheads="1"/>
            </p:cNvSpPr>
            <p:nvPr/>
          </p:nvSpPr>
          <p:spPr bwMode="gray">
            <a:xfrm>
              <a:off x="1451" y="1197"/>
              <a:ext cx="694" cy="705"/>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98" name="Oval 21"/>
            <p:cNvSpPr>
              <a:spLocks noChangeArrowheads="1"/>
            </p:cNvSpPr>
            <p:nvPr/>
          </p:nvSpPr>
          <p:spPr bwMode="gray">
            <a:xfrm>
              <a:off x="1458" y="1209"/>
              <a:ext cx="660" cy="658"/>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99" name="Oval 22"/>
            <p:cNvSpPr>
              <a:spLocks noChangeArrowheads="1"/>
            </p:cNvSpPr>
            <p:nvPr/>
          </p:nvSpPr>
          <p:spPr bwMode="gray">
            <a:xfrm>
              <a:off x="1495" y="1238"/>
              <a:ext cx="589" cy="534"/>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40000" name="Text Box 23"/>
            <p:cNvSpPr txBox="1">
              <a:spLocks noChangeArrowheads="1"/>
            </p:cNvSpPr>
            <p:nvPr/>
          </p:nvSpPr>
          <p:spPr bwMode="gray">
            <a:xfrm>
              <a:off x="1530" y="1498"/>
              <a:ext cx="548" cy="231"/>
            </a:xfrm>
            <a:prstGeom prst="rect">
              <a:avLst/>
            </a:prstGeom>
            <a:noFill/>
            <a:ln w="9525" algn="ctr">
              <a:noFill/>
              <a:miter lim="800000"/>
            </a:ln>
          </p:spPr>
          <p:txBody>
            <a:bodyPr wrap="none">
              <a:spAutoFit/>
            </a:bodyPr>
            <a:lstStyle/>
            <a:p>
              <a:pPr algn="ctr"/>
              <a:r>
                <a:rPr lang="zh-CN" altLang="en-US" b="1">
                  <a:latin typeface="Arial" panose="020B0604020202020204" pitchFamily="34" charset="0"/>
                </a:rPr>
                <a:t>计算机</a:t>
              </a:r>
              <a:endParaRPr lang="zh-CN" altLang="en-US" b="1">
                <a:latin typeface="Arial" panose="020B0604020202020204" pitchFamily="34" charset="0"/>
              </a:endParaRPr>
            </a:p>
          </p:txBody>
        </p:sp>
        <p:grpSp>
          <p:nvGrpSpPr>
            <p:cNvPr id="5" name="Group 24"/>
            <p:cNvGrpSpPr/>
            <p:nvPr/>
          </p:nvGrpSpPr>
          <p:grpSpPr bwMode="auto">
            <a:xfrm>
              <a:off x="2290" y="754"/>
              <a:ext cx="729" cy="582"/>
              <a:chOff x="1584" y="960"/>
              <a:chExt cx="507" cy="480"/>
            </a:xfrm>
          </p:grpSpPr>
          <p:sp>
            <p:nvSpPr>
              <p:cNvPr id="40003" name="Oval 25"/>
              <p:cNvSpPr>
                <a:spLocks noChangeArrowheads="1"/>
              </p:cNvSpPr>
              <p:nvPr/>
            </p:nvSpPr>
            <p:spPr bwMode="gray">
              <a:xfrm>
                <a:off x="1584" y="1296"/>
                <a:ext cx="432" cy="144"/>
              </a:xfrm>
              <a:prstGeom prst="ellipse">
                <a:avLst/>
              </a:prstGeom>
              <a:solidFill>
                <a:srgbClr val="0F2145">
                  <a:alpha val="30196"/>
                </a:srgbClr>
              </a:solidFill>
              <a:ln w="9525">
                <a:noFill/>
                <a:round/>
              </a:ln>
            </p:spPr>
            <p:txBody>
              <a:bodyPr wrap="none" anchor="ctr"/>
              <a:lstStyle/>
              <a:p>
                <a:endParaRPr lang="zh-CN" altLang="zh-CN"/>
              </a:p>
            </p:txBody>
          </p:sp>
          <p:sp>
            <p:nvSpPr>
              <p:cNvPr id="40004"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40005"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40006"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40007"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grpSp>
        <p:sp>
          <p:nvSpPr>
            <p:cNvPr id="40002" name="Text Box 30"/>
            <p:cNvSpPr txBox="1">
              <a:spLocks noChangeArrowheads="1"/>
            </p:cNvSpPr>
            <p:nvPr/>
          </p:nvSpPr>
          <p:spPr bwMode="gray">
            <a:xfrm>
              <a:off x="2200" y="799"/>
              <a:ext cx="1020" cy="404"/>
            </a:xfrm>
            <a:prstGeom prst="rect">
              <a:avLst/>
            </a:prstGeom>
            <a:noFill/>
            <a:ln w="9525" algn="ctr">
              <a:noFill/>
              <a:miter lim="800000"/>
            </a:ln>
          </p:spPr>
          <p:txBody>
            <a:bodyPr wrap="none">
              <a:spAutoFit/>
            </a:bodyPr>
            <a:lstStyle/>
            <a:p>
              <a:pPr algn="ctr"/>
              <a:r>
                <a:rPr lang="zh-CN" altLang="en-US" b="1">
                  <a:latin typeface="Arial" panose="020B0604020202020204" pitchFamily="34" charset="0"/>
                </a:rPr>
                <a:t>通信</a:t>
              </a:r>
              <a:endParaRPr lang="zh-CN" altLang="en-US" b="1">
                <a:latin typeface="Arial" panose="020B0604020202020204" pitchFamily="34" charset="0"/>
              </a:endParaRPr>
            </a:p>
            <a:p>
              <a:pPr algn="ctr"/>
              <a:r>
                <a:rPr lang="zh-CN" altLang="en-US" b="1">
                  <a:latin typeface="Arial" panose="020B0604020202020204" pitchFamily="34" charset="0"/>
                </a:rPr>
                <a:t>（电报</a:t>
              </a:r>
              <a:r>
                <a:rPr lang="en-US" altLang="zh-CN" b="1">
                  <a:latin typeface="Arial" panose="020B0604020202020204" pitchFamily="34" charset="0"/>
                </a:rPr>
                <a:t>\</a:t>
              </a:r>
              <a:r>
                <a:rPr lang="zh-CN" altLang="en-US" b="1">
                  <a:latin typeface="Arial" panose="020B0604020202020204" pitchFamily="34" charset="0"/>
                </a:rPr>
                <a:t>电话）</a:t>
              </a:r>
              <a:endParaRPr lang="zh-CN" altLang="en-US" b="1">
                <a:latin typeface="Arial" panose="020B0604020202020204" pitchFamily="34" charset="0"/>
              </a:endParaRPr>
            </a:p>
          </p:txBody>
        </p:sp>
      </p:grpSp>
      <p:sp>
        <p:nvSpPr>
          <p:cNvPr id="39939" name="标题 1"/>
          <p:cNvSpPr>
            <a:spLocks noGrp="1"/>
          </p:cNvSpPr>
          <p:nvPr>
            <p:ph type="title"/>
          </p:nvPr>
        </p:nvSpPr>
        <p:spPr/>
        <p:txBody>
          <a:bodyPr/>
          <a:lstStyle/>
          <a:p>
            <a:r>
              <a:rPr lang="zh-CN" altLang="en-US" smtClean="0"/>
              <a:t>信息安全发展阶段</a:t>
            </a:r>
            <a:endParaRPr lang="zh-CN" altLang="en-US" smtClean="0"/>
          </a:p>
        </p:txBody>
      </p:sp>
      <p:sp>
        <p:nvSpPr>
          <p:cNvPr id="4" name="灯片编号占位符 3"/>
          <p:cNvSpPr>
            <a:spLocks noGrp="1"/>
          </p:cNvSpPr>
          <p:nvPr>
            <p:ph type="sldNum" sz="quarter" idx="4294967295"/>
          </p:nvPr>
        </p:nvSpPr>
        <p:spPr bwMode="auto">
          <a:xfrm>
            <a:off x="684213" y="6245225"/>
            <a:ext cx="8135937"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fld id="{70F6BBC7-D66E-495F-9E56-493F00F2AF96}" type="slidenum">
              <a:rPr lang="zh-CN" altLang="en-US" sz="1400">
                <a:latin typeface="+mn-lt"/>
              </a:rPr>
            </a:fld>
            <a:endParaRPr lang="en-US" altLang="zh-CN" sz="1400">
              <a:latin typeface="+mn-lt"/>
            </a:endParaRPr>
          </a:p>
        </p:txBody>
      </p:sp>
      <p:sp>
        <p:nvSpPr>
          <p:cNvPr id="39941" name="日期占位符 4"/>
          <p:cNvSpPr>
            <a:spLocks noGrp="1"/>
          </p:cNvSpPr>
          <p:nvPr>
            <p:ph type="dt" sz="quarter" idx="4294967295"/>
          </p:nvPr>
        </p:nvSpPr>
        <p:spPr bwMode="auto">
          <a:xfrm>
            <a:off x="381000" y="6505575"/>
            <a:ext cx="1905000" cy="261938"/>
          </a:xfrm>
          <a:prstGeom prst="rect">
            <a:avLst/>
          </a:prstGeom>
          <a:noFill/>
          <a:ln>
            <a:miter lim="800000"/>
          </a:ln>
        </p:spPr>
        <p:txBody>
          <a:bodyPr/>
          <a:lstStyle/>
          <a:p>
            <a:endParaRPr lang="en-US" altLang="zh-CN"/>
          </a:p>
        </p:txBody>
      </p:sp>
      <p:grpSp>
        <p:nvGrpSpPr>
          <p:cNvPr id="7" name="组合 2"/>
          <p:cNvGrpSpPr/>
          <p:nvPr/>
        </p:nvGrpSpPr>
        <p:grpSpPr bwMode="auto">
          <a:xfrm>
            <a:off x="1008063" y="1304925"/>
            <a:ext cx="7346950" cy="4552950"/>
            <a:chOff x="1584325" y="1412875"/>
            <a:chExt cx="7346950" cy="4552950"/>
          </a:xfrm>
        </p:grpSpPr>
        <p:sp>
          <p:nvSpPr>
            <p:cNvPr id="6" name="Freeform 3"/>
            <p:cNvSpPr>
              <a:spLocks noEditPoints="1"/>
            </p:cNvSpPr>
            <p:nvPr/>
          </p:nvSpPr>
          <p:spPr bwMode="gray">
            <a:xfrm>
              <a:off x="1584325" y="1927225"/>
              <a:ext cx="64389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accent1"/>
                </a:gs>
                <a:gs pos="100000">
                  <a:schemeClr val="hlink"/>
                </a:gs>
              </a:gsLst>
              <a:lin ang="5400000" scaled="1"/>
            </a:gradFill>
            <a:ln w="0">
              <a:noFill/>
              <a:prstDash val="solid"/>
              <a:round/>
            </a:ln>
            <a:effectLst>
              <a:outerShdw dist="206741" dir="8249373" algn="ctr" rotWithShape="0">
                <a:srgbClr val="000000">
                  <a:alpha val="50000"/>
                </a:srgbClr>
              </a:outerShdw>
            </a:effectLst>
          </p:spPr>
          <p:txBody>
            <a:bodyPr/>
            <a:lstStyle/>
            <a:p>
              <a:pPr>
                <a:defRPr/>
              </a:pPr>
              <a:endParaRPr lang="zh-CN" altLang="en-US">
                <a:latin typeface="Arial" panose="020B0604020202020204" pitchFamily="34" charset="0"/>
                <a:ea typeface="+mn-ea"/>
              </a:endParaRPr>
            </a:p>
          </p:txBody>
        </p:sp>
        <p:sp>
          <p:nvSpPr>
            <p:cNvPr id="39944" name="Oval 18"/>
            <p:cNvSpPr>
              <a:spLocks noChangeArrowheads="1"/>
            </p:cNvSpPr>
            <p:nvPr/>
          </p:nvSpPr>
          <p:spPr bwMode="gray">
            <a:xfrm>
              <a:off x="1666875" y="2584450"/>
              <a:ext cx="990600" cy="533400"/>
            </a:xfrm>
            <a:prstGeom prst="ellipse">
              <a:avLst/>
            </a:prstGeom>
            <a:solidFill>
              <a:srgbClr val="0F2145">
                <a:alpha val="30196"/>
              </a:srgbClr>
            </a:solidFill>
            <a:ln w="9525">
              <a:noFill/>
              <a:round/>
            </a:ln>
          </p:spPr>
          <p:txBody>
            <a:bodyPr wrap="none" anchor="ctr"/>
            <a:lstStyle/>
            <a:p>
              <a:endParaRPr lang="zh-CN" altLang="zh-CN"/>
            </a:p>
          </p:txBody>
        </p:sp>
        <p:grpSp>
          <p:nvGrpSpPr>
            <p:cNvPr id="8" name="Group 47"/>
            <p:cNvGrpSpPr/>
            <p:nvPr/>
          </p:nvGrpSpPr>
          <p:grpSpPr bwMode="auto">
            <a:xfrm>
              <a:off x="3276600" y="1412875"/>
              <a:ext cx="2328863" cy="762000"/>
              <a:chOff x="1934" y="958"/>
              <a:chExt cx="1467" cy="480"/>
            </a:xfrm>
          </p:grpSpPr>
          <p:grpSp>
            <p:nvGrpSpPr>
              <p:cNvPr id="9" name="Group 24"/>
              <p:cNvGrpSpPr/>
              <p:nvPr/>
            </p:nvGrpSpPr>
            <p:grpSpPr bwMode="auto">
              <a:xfrm>
                <a:off x="1934" y="958"/>
                <a:ext cx="716" cy="480"/>
                <a:chOff x="1584" y="960"/>
                <a:chExt cx="507" cy="480"/>
              </a:xfrm>
            </p:grpSpPr>
            <p:sp>
              <p:nvSpPr>
                <p:cNvPr id="39981" name="Oval 25"/>
                <p:cNvSpPr>
                  <a:spLocks noChangeArrowheads="1"/>
                </p:cNvSpPr>
                <p:nvPr/>
              </p:nvSpPr>
              <p:spPr bwMode="gray">
                <a:xfrm>
                  <a:off x="1584" y="1296"/>
                  <a:ext cx="432" cy="144"/>
                </a:xfrm>
                <a:prstGeom prst="ellipse">
                  <a:avLst/>
                </a:prstGeom>
                <a:solidFill>
                  <a:srgbClr val="0F2145">
                    <a:alpha val="30196"/>
                  </a:srgbClr>
                </a:solidFill>
                <a:ln w="9525">
                  <a:noFill/>
                  <a:round/>
                </a:ln>
              </p:spPr>
              <p:txBody>
                <a:bodyPr wrap="none" anchor="ctr"/>
                <a:lstStyle/>
                <a:p>
                  <a:endParaRPr lang="zh-CN" altLang="zh-CN"/>
                </a:p>
              </p:txBody>
            </p:sp>
            <p:sp>
              <p:nvSpPr>
                <p:cNvPr id="39982"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83"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84"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85"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grpSp>
          <p:sp>
            <p:nvSpPr>
              <p:cNvPr id="39979" name="Text Box 30"/>
              <p:cNvSpPr txBox="1">
                <a:spLocks noChangeArrowheads="1"/>
              </p:cNvSpPr>
              <p:nvPr/>
            </p:nvSpPr>
            <p:spPr bwMode="gray">
              <a:xfrm>
                <a:off x="2036" y="1069"/>
                <a:ext cx="608" cy="192"/>
              </a:xfrm>
              <a:prstGeom prst="rect">
                <a:avLst/>
              </a:prstGeom>
              <a:noFill/>
              <a:ln w="9525" algn="ctr">
                <a:noFill/>
                <a:miter lim="800000"/>
              </a:ln>
            </p:spPr>
            <p:txBody>
              <a:bodyPr wrap="none">
                <a:spAutoFit/>
              </a:bodyPr>
              <a:lstStyle/>
              <a:p>
                <a:pPr algn="ctr"/>
                <a:r>
                  <a:rPr lang="en-US" altLang="zh-CN" sz="1400" b="1">
                    <a:solidFill>
                      <a:srgbClr val="000000"/>
                    </a:solidFill>
                    <a:latin typeface="Arial" panose="020B0604020202020204" pitchFamily="34" charset="0"/>
                  </a:rPr>
                  <a:t>COMSEC</a:t>
                </a:r>
                <a:endParaRPr lang="en-US" altLang="zh-CN">
                  <a:latin typeface="Arial" panose="020B0604020202020204" pitchFamily="34" charset="0"/>
                </a:endParaRPr>
              </a:p>
            </p:txBody>
          </p:sp>
          <p:sp>
            <p:nvSpPr>
              <p:cNvPr id="39980" name="Text Box 61"/>
              <p:cNvSpPr txBox="1">
                <a:spLocks noChangeArrowheads="1"/>
              </p:cNvSpPr>
              <p:nvPr/>
            </p:nvSpPr>
            <p:spPr bwMode="auto">
              <a:xfrm>
                <a:off x="2709" y="1082"/>
                <a:ext cx="692" cy="231"/>
              </a:xfrm>
              <a:prstGeom prst="rect">
                <a:avLst/>
              </a:prstGeom>
              <a:noFill/>
              <a:ln w="9525">
                <a:noFill/>
                <a:miter lim="800000"/>
              </a:ln>
            </p:spPr>
            <p:txBody>
              <a:bodyPr wrap="none">
                <a:spAutoFit/>
              </a:bodyPr>
              <a:lstStyle/>
              <a:p>
                <a:r>
                  <a:rPr lang="zh-CN" altLang="en-US">
                    <a:latin typeface="Arial" panose="020B0604020202020204" pitchFamily="34" charset="0"/>
                  </a:rPr>
                  <a:t>通信安全</a:t>
                </a:r>
                <a:endParaRPr lang="zh-CN" altLang="en-US">
                  <a:latin typeface="Arial" panose="020B0604020202020204" pitchFamily="34" charset="0"/>
                </a:endParaRPr>
              </a:p>
            </p:txBody>
          </p:sp>
        </p:grpSp>
        <p:grpSp>
          <p:nvGrpSpPr>
            <p:cNvPr id="10" name="Group 46"/>
            <p:cNvGrpSpPr/>
            <p:nvPr/>
          </p:nvGrpSpPr>
          <p:grpSpPr bwMode="auto">
            <a:xfrm>
              <a:off x="2051050" y="1844675"/>
              <a:ext cx="2571750" cy="1023938"/>
              <a:chOff x="1076" y="1246"/>
              <a:chExt cx="1620" cy="645"/>
            </a:xfrm>
          </p:grpSpPr>
          <p:sp>
            <p:nvSpPr>
              <p:cNvPr id="39972" name="Oval 19"/>
              <p:cNvSpPr>
                <a:spLocks noChangeArrowheads="1"/>
              </p:cNvSpPr>
              <p:nvPr/>
            </p:nvSpPr>
            <p:spPr bwMode="gray">
              <a:xfrm>
                <a:off x="1102" y="1246"/>
                <a:ext cx="699" cy="645"/>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73" name="Oval 20"/>
              <p:cNvSpPr>
                <a:spLocks noChangeArrowheads="1"/>
              </p:cNvSpPr>
              <p:nvPr/>
            </p:nvSpPr>
            <p:spPr bwMode="gray">
              <a:xfrm>
                <a:off x="1111" y="1249"/>
                <a:ext cx="682" cy="630"/>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74" name="Oval 21"/>
              <p:cNvSpPr>
                <a:spLocks noChangeArrowheads="1"/>
              </p:cNvSpPr>
              <p:nvPr/>
            </p:nvSpPr>
            <p:spPr bwMode="gray">
              <a:xfrm>
                <a:off x="1118" y="1256"/>
                <a:ext cx="649" cy="588"/>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75" name="Oval 22"/>
              <p:cNvSpPr>
                <a:spLocks noChangeArrowheads="1"/>
              </p:cNvSpPr>
              <p:nvPr/>
            </p:nvSpPr>
            <p:spPr bwMode="gray">
              <a:xfrm>
                <a:off x="1155" y="1272"/>
                <a:ext cx="579" cy="477"/>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76" name="Text Box 23"/>
              <p:cNvSpPr txBox="1">
                <a:spLocks noChangeArrowheads="1"/>
              </p:cNvSpPr>
              <p:nvPr/>
            </p:nvSpPr>
            <p:spPr bwMode="gray">
              <a:xfrm>
                <a:off x="1076" y="1498"/>
                <a:ext cx="764" cy="192"/>
              </a:xfrm>
              <a:prstGeom prst="rect">
                <a:avLst/>
              </a:prstGeom>
              <a:noFill/>
              <a:ln w="9525" algn="ctr">
                <a:noFill/>
                <a:miter lim="800000"/>
              </a:ln>
            </p:spPr>
            <p:txBody>
              <a:bodyPr wrap="none">
                <a:spAutoFit/>
              </a:bodyPr>
              <a:lstStyle/>
              <a:p>
                <a:pPr algn="ctr"/>
                <a:r>
                  <a:rPr lang="en-US" altLang="zh-CN" sz="1400" b="1">
                    <a:solidFill>
                      <a:srgbClr val="000000"/>
                    </a:solidFill>
                    <a:latin typeface="Arial" panose="020B0604020202020204" pitchFamily="34" charset="0"/>
                  </a:rPr>
                  <a:t>COMPUSEC</a:t>
                </a:r>
                <a:endParaRPr lang="en-US" altLang="zh-CN" sz="1400">
                  <a:latin typeface="Arial" panose="020B0604020202020204" pitchFamily="34" charset="0"/>
                </a:endParaRPr>
              </a:p>
            </p:txBody>
          </p:sp>
          <p:sp>
            <p:nvSpPr>
              <p:cNvPr id="39977" name="Text Box 62"/>
              <p:cNvSpPr txBox="1">
                <a:spLocks noChangeArrowheads="1"/>
              </p:cNvSpPr>
              <p:nvPr/>
            </p:nvSpPr>
            <p:spPr bwMode="auto">
              <a:xfrm>
                <a:off x="1860" y="1577"/>
                <a:ext cx="836" cy="231"/>
              </a:xfrm>
              <a:prstGeom prst="rect">
                <a:avLst/>
              </a:prstGeom>
              <a:noFill/>
              <a:ln w="9525">
                <a:noFill/>
                <a:miter lim="800000"/>
              </a:ln>
            </p:spPr>
            <p:txBody>
              <a:bodyPr wrap="none">
                <a:spAutoFit/>
              </a:bodyPr>
              <a:lstStyle/>
              <a:p>
                <a:r>
                  <a:rPr lang="zh-CN" altLang="en-US">
                    <a:latin typeface="Arial" panose="020B0604020202020204" pitchFamily="34" charset="0"/>
                  </a:rPr>
                  <a:t>计算机安全</a:t>
                </a:r>
                <a:endParaRPr lang="zh-CN" altLang="en-US">
                  <a:latin typeface="Arial" panose="020B0604020202020204" pitchFamily="34" charset="0"/>
                </a:endParaRPr>
              </a:p>
            </p:txBody>
          </p:sp>
        </p:grpSp>
        <p:grpSp>
          <p:nvGrpSpPr>
            <p:cNvPr id="11" name="Group 37"/>
            <p:cNvGrpSpPr/>
            <p:nvPr/>
          </p:nvGrpSpPr>
          <p:grpSpPr bwMode="auto">
            <a:xfrm>
              <a:off x="1619250" y="3033713"/>
              <a:ext cx="2606675" cy="1403350"/>
              <a:chOff x="1088" y="2047"/>
              <a:chExt cx="2019" cy="1008"/>
            </a:xfrm>
          </p:grpSpPr>
          <p:sp>
            <p:nvSpPr>
              <p:cNvPr id="39964" name="Oval 11"/>
              <p:cNvSpPr>
                <a:spLocks noChangeArrowheads="1"/>
              </p:cNvSpPr>
              <p:nvPr/>
            </p:nvSpPr>
            <p:spPr bwMode="gray">
              <a:xfrm rot="-772996">
                <a:off x="1140" y="2671"/>
                <a:ext cx="773" cy="384"/>
              </a:xfrm>
              <a:prstGeom prst="ellipse">
                <a:avLst/>
              </a:prstGeom>
              <a:solidFill>
                <a:srgbClr val="0F2145">
                  <a:alpha val="30196"/>
                </a:srgbClr>
              </a:solidFill>
              <a:ln w="9525">
                <a:noFill/>
                <a:round/>
              </a:ln>
            </p:spPr>
            <p:txBody>
              <a:bodyPr wrap="none" anchor="ctr"/>
              <a:lstStyle/>
              <a:p>
                <a:endParaRPr lang="zh-CN" altLang="zh-CN"/>
              </a:p>
            </p:txBody>
          </p:sp>
          <p:grpSp>
            <p:nvGrpSpPr>
              <p:cNvPr id="12" name="Group 12"/>
              <p:cNvGrpSpPr/>
              <p:nvPr/>
            </p:nvGrpSpPr>
            <p:grpSpPr bwMode="auto">
              <a:xfrm>
                <a:off x="1088" y="2047"/>
                <a:ext cx="936" cy="908"/>
                <a:chOff x="732" y="2112"/>
                <a:chExt cx="842" cy="860"/>
              </a:xfrm>
            </p:grpSpPr>
            <p:sp>
              <p:nvSpPr>
                <p:cNvPr id="39967"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68"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69"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70"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71" name="Text Box 17"/>
                <p:cNvSpPr txBox="1">
                  <a:spLocks noChangeArrowheads="1"/>
                </p:cNvSpPr>
                <p:nvPr/>
              </p:nvSpPr>
              <p:spPr bwMode="gray">
                <a:xfrm>
                  <a:off x="804" y="2488"/>
                  <a:ext cx="679" cy="207"/>
                </a:xfrm>
                <a:prstGeom prst="rect">
                  <a:avLst/>
                </a:prstGeom>
                <a:noFill/>
                <a:ln w="9525" algn="ctr">
                  <a:noFill/>
                  <a:miter lim="800000"/>
                </a:ln>
              </p:spPr>
              <p:txBody>
                <a:bodyPr wrap="none">
                  <a:spAutoFit/>
                </a:bodyPr>
                <a:lstStyle/>
                <a:p>
                  <a:pPr algn="ctr"/>
                  <a:r>
                    <a:rPr lang="en-US" altLang="zh-CN" sz="1400" b="1">
                      <a:solidFill>
                        <a:srgbClr val="000000"/>
                      </a:solidFill>
                      <a:latin typeface="Arial" panose="020B0604020202020204" pitchFamily="34" charset="0"/>
                    </a:rPr>
                    <a:t>INFOSEC</a:t>
                  </a:r>
                  <a:endParaRPr lang="en-US" altLang="zh-CN" sz="1400" b="1">
                    <a:latin typeface="Arial" panose="020B0604020202020204" pitchFamily="34" charset="0"/>
                  </a:endParaRPr>
                </a:p>
              </p:txBody>
            </p:sp>
          </p:grpSp>
          <p:sp>
            <p:nvSpPr>
              <p:cNvPr id="39966" name="Text Box 63"/>
              <p:cNvSpPr txBox="1">
                <a:spLocks noChangeArrowheads="1"/>
              </p:cNvSpPr>
              <p:nvPr/>
            </p:nvSpPr>
            <p:spPr bwMode="auto">
              <a:xfrm>
                <a:off x="1902" y="2060"/>
                <a:ext cx="1205" cy="263"/>
              </a:xfrm>
              <a:prstGeom prst="rect">
                <a:avLst/>
              </a:prstGeom>
              <a:noFill/>
              <a:ln w="9525">
                <a:noFill/>
                <a:miter lim="800000"/>
              </a:ln>
            </p:spPr>
            <p:txBody>
              <a:bodyPr wrap="none">
                <a:spAutoFit/>
              </a:bodyPr>
              <a:lstStyle/>
              <a:p>
                <a:r>
                  <a:rPr lang="zh-CN" altLang="en-US">
                    <a:latin typeface="Arial" panose="020B0604020202020204" pitchFamily="34" charset="0"/>
                  </a:rPr>
                  <a:t>信息系统安全</a:t>
                </a:r>
                <a:endParaRPr lang="zh-CN" altLang="en-US">
                  <a:latin typeface="Arial" panose="020B0604020202020204" pitchFamily="34" charset="0"/>
                </a:endParaRPr>
              </a:p>
            </p:txBody>
          </p:sp>
        </p:grpSp>
        <p:grpSp>
          <p:nvGrpSpPr>
            <p:cNvPr id="13" name="Group 49"/>
            <p:cNvGrpSpPr/>
            <p:nvPr/>
          </p:nvGrpSpPr>
          <p:grpSpPr bwMode="auto">
            <a:xfrm>
              <a:off x="2735264" y="3608390"/>
              <a:ext cx="2254250" cy="1865313"/>
              <a:chOff x="1723" y="2273"/>
              <a:chExt cx="1420" cy="1175"/>
            </a:xfrm>
          </p:grpSpPr>
          <p:sp>
            <p:nvSpPr>
              <p:cNvPr id="39957" name="Oval 5"/>
              <p:cNvSpPr>
                <a:spLocks noChangeArrowheads="1"/>
              </p:cNvSpPr>
              <p:nvPr/>
            </p:nvSpPr>
            <p:spPr bwMode="gray">
              <a:xfrm rot="-723406">
                <a:off x="1763" y="3065"/>
                <a:ext cx="838" cy="383"/>
              </a:xfrm>
              <a:prstGeom prst="ellipse">
                <a:avLst/>
              </a:prstGeom>
              <a:solidFill>
                <a:srgbClr val="0F2145">
                  <a:alpha val="30196"/>
                </a:srgbClr>
              </a:solidFill>
              <a:ln w="9525">
                <a:noFill/>
                <a:round/>
              </a:ln>
            </p:spPr>
            <p:txBody>
              <a:bodyPr wrap="none" anchor="ctr"/>
              <a:lstStyle/>
              <a:p>
                <a:endParaRPr lang="zh-CN" altLang="zh-CN"/>
              </a:p>
            </p:txBody>
          </p:sp>
          <p:sp>
            <p:nvSpPr>
              <p:cNvPr id="39958" name="Oval 6"/>
              <p:cNvSpPr>
                <a:spLocks noChangeArrowheads="1"/>
              </p:cNvSpPr>
              <p:nvPr/>
            </p:nvSpPr>
            <p:spPr bwMode="gray">
              <a:xfrm>
                <a:off x="1723" y="2366"/>
                <a:ext cx="994" cy="979"/>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59" name="Oval 7"/>
              <p:cNvSpPr>
                <a:spLocks noChangeArrowheads="1"/>
              </p:cNvSpPr>
              <p:nvPr/>
            </p:nvSpPr>
            <p:spPr bwMode="gray">
              <a:xfrm>
                <a:off x="1735" y="2371"/>
                <a:ext cx="971" cy="955"/>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60" name="Oval 8"/>
              <p:cNvSpPr>
                <a:spLocks noChangeArrowheads="1"/>
              </p:cNvSpPr>
              <p:nvPr/>
            </p:nvSpPr>
            <p:spPr bwMode="gray">
              <a:xfrm>
                <a:off x="1745" y="2380"/>
                <a:ext cx="924" cy="89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61" name="Oval 9"/>
              <p:cNvSpPr>
                <a:spLocks noChangeArrowheads="1"/>
              </p:cNvSpPr>
              <p:nvPr/>
            </p:nvSpPr>
            <p:spPr bwMode="gray">
              <a:xfrm>
                <a:off x="1799" y="2406"/>
                <a:ext cx="822" cy="724"/>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62" name="Text Box 10"/>
              <p:cNvSpPr txBox="1">
                <a:spLocks noChangeArrowheads="1"/>
              </p:cNvSpPr>
              <p:nvPr/>
            </p:nvSpPr>
            <p:spPr bwMode="gray">
              <a:xfrm>
                <a:off x="2059" y="2726"/>
                <a:ext cx="327" cy="327"/>
              </a:xfrm>
              <a:prstGeom prst="rect">
                <a:avLst/>
              </a:prstGeom>
              <a:noFill/>
              <a:ln w="9525" algn="ctr">
                <a:noFill/>
                <a:miter lim="800000"/>
              </a:ln>
            </p:spPr>
            <p:txBody>
              <a:bodyPr wrap="none">
                <a:spAutoFit/>
              </a:bodyPr>
              <a:lstStyle/>
              <a:p>
                <a:pPr algn="ctr"/>
                <a:r>
                  <a:rPr lang="en-US" altLang="zh-CN" sz="2800">
                    <a:solidFill>
                      <a:srgbClr val="000000"/>
                    </a:solidFill>
                    <a:latin typeface="Arial" panose="020B0604020202020204" pitchFamily="34" charset="0"/>
                  </a:rPr>
                  <a:t>IA</a:t>
                </a:r>
                <a:endParaRPr lang="en-US" altLang="zh-CN">
                  <a:latin typeface="Arial" panose="020B0604020202020204" pitchFamily="34" charset="0"/>
                </a:endParaRPr>
              </a:p>
            </p:txBody>
          </p:sp>
          <p:sp>
            <p:nvSpPr>
              <p:cNvPr id="39963" name="Text Box 64"/>
              <p:cNvSpPr txBox="1">
                <a:spLocks noChangeArrowheads="1"/>
              </p:cNvSpPr>
              <p:nvPr/>
            </p:nvSpPr>
            <p:spPr bwMode="auto">
              <a:xfrm>
                <a:off x="2163" y="2273"/>
                <a:ext cx="980" cy="231"/>
              </a:xfrm>
              <a:prstGeom prst="rect">
                <a:avLst/>
              </a:prstGeom>
              <a:noFill/>
              <a:ln w="9525">
                <a:noFill/>
                <a:miter lim="800000"/>
              </a:ln>
            </p:spPr>
            <p:txBody>
              <a:bodyPr wrap="none">
                <a:spAutoFit/>
              </a:bodyPr>
              <a:lstStyle/>
              <a:p>
                <a:r>
                  <a:rPr lang="zh-CN" altLang="en-US">
                    <a:latin typeface="Arial" panose="020B0604020202020204" pitchFamily="34" charset="0"/>
                  </a:rPr>
                  <a:t>信息安全保障</a:t>
                </a:r>
                <a:endParaRPr lang="zh-CN" altLang="en-US">
                  <a:latin typeface="Arial" panose="020B0604020202020204" pitchFamily="34" charset="0"/>
                </a:endParaRPr>
              </a:p>
            </p:txBody>
          </p:sp>
        </p:grpSp>
        <p:grpSp>
          <p:nvGrpSpPr>
            <p:cNvPr id="14" name="Group 50"/>
            <p:cNvGrpSpPr/>
            <p:nvPr/>
          </p:nvGrpSpPr>
          <p:grpSpPr bwMode="auto">
            <a:xfrm>
              <a:off x="4824413" y="3573463"/>
              <a:ext cx="4106862" cy="2260600"/>
              <a:chOff x="3039" y="2251"/>
              <a:chExt cx="2587" cy="1424"/>
            </a:xfrm>
          </p:grpSpPr>
          <p:sp>
            <p:nvSpPr>
              <p:cNvPr id="39950" name="Oval 5"/>
              <p:cNvSpPr>
                <a:spLocks noChangeArrowheads="1"/>
              </p:cNvSpPr>
              <p:nvPr/>
            </p:nvSpPr>
            <p:spPr bwMode="gray">
              <a:xfrm rot="-723406">
                <a:off x="3088" y="3220"/>
                <a:ext cx="1012" cy="455"/>
              </a:xfrm>
              <a:prstGeom prst="ellipse">
                <a:avLst/>
              </a:prstGeom>
              <a:solidFill>
                <a:srgbClr val="0F2145">
                  <a:alpha val="30196"/>
                </a:srgbClr>
              </a:solidFill>
              <a:ln w="9525">
                <a:noFill/>
                <a:round/>
              </a:ln>
            </p:spPr>
            <p:txBody>
              <a:bodyPr wrap="none" anchor="ctr"/>
              <a:lstStyle/>
              <a:p>
                <a:endParaRPr lang="zh-CN" altLang="zh-CN"/>
              </a:p>
            </p:txBody>
          </p:sp>
          <p:sp>
            <p:nvSpPr>
              <p:cNvPr id="39951" name="Oval 6"/>
              <p:cNvSpPr>
                <a:spLocks noChangeArrowheads="1"/>
              </p:cNvSpPr>
              <p:nvPr/>
            </p:nvSpPr>
            <p:spPr bwMode="gray">
              <a:xfrm>
                <a:off x="3039" y="2389"/>
                <a:ext cx="1202" cy="1164"/>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52" name="Oval 7"/>
              <p:cNvSpPr>
                <a:spLocks noChangeArrowheads="1"/>
              </p:cNvSpPr>
              <p:nvPr/>
            </p:nvSpPr>
            <p:spPr bwMode="gray">
              <a:xfrm>
                <a:off x="3053" y="2396"/>
                <a:ext cx="1174" cy="113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53" name="Oval 8"/>
              <p:cNvSpPr>
                <a:spLocks noChangeArrowheads="1"/>
              </p:cNvSpPr>
              <p:nvPr/>
            </p:nvSpPr>
            <p:spPr bwMode="gray">
              <a:xfrm>
                <a:off x="3066" y="2406"/>
                <a:ext cx="1116" cy="1061"/>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54" name="Oval 9"/>
              <p:cNvSpPr>
                <a:spLocks noChangeArrowheads="1"/>
              </p:cNvSpPr>
              <p:nvPr/>
            </p:nvSpPr>
            <p:spPr bwMode="gray">
              <a:xfrm>
                <a:off x="3131" y="2437"/>
                <a:ext cx="993" cy="86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55" name="Text Box 10"/>
              <p:cNvSpPr txBox="1">
                <a:spLocks noChangeArrowheads="1"/>
              </p:cNvSpPr>
              <p:nvPr/>
            </p:nvSpPr>
            <p:spPr bwMode="gray">
              <a:xfrm>
                <a:off x="3293" y="2817"/>
                <a:ext cx="700" cy="327"/>
              </a:xfrm>
              <a:prstGeom prst="rect">
                <a:avLst/>
              </a:prstGeom>
              <a:noFill/>
              <a:ln w="9525" algn="ctr">
                <a:noFill/>
                <a:miter lim="800000"/>
              </a:ln>
            </p:spPr>
            <p:txBody>
              <a:bodyPr wrap="none">
                <a:spAutoFit/>
              </a:bodyPr>
              <a:lstStyle/>
              <a:p>
                <a:pPr algn="ctr"/>
                <a:r>
                  <a:rPr lang="en-US" altLang="zh-CN" sz="2800">
                    <a:solidFill>
                      <a:srgbClr val="000000"/>
                    </a:solidFill>
                    <a:latin typeface="Arial" panose="020B0604020202020204" pitchFamily="34" charset="0"/>
                  </a:rPr>
                  <a:t>CS/IA</a:t>
                </a:r>
                <a:endParaRPr lang="en-US" altLang="zh-CN">
                  <a:latin typeface="Arial" panose="020B0604020202020204" pitchFamily="34" charset="0"/>
                </a:endParaRPr>
              </a:p>
            </p:txBody>
          </p:sp>
          <p:sp>
            <p:nvSpPr>
              <p:cNvPr id="39956" name="Text Box 64"/>
              <p:cNvSpPr txBox="1">
                <a:spLocks noChangeArrowheads="1"/>
              </p:cNvSpPr>
              <p:nvPr/>
            </p:nvSpPr>
            <p:spPr bwMode="auto">
              <a:xfrm>
                <a:off x="3742" y="2251"/>
                <a:ext cx="1884" cy="231"/>
              </a:xfrm>
              <a:prstGeom prst="rect">
                <a:avLst/>
              </a:prstGeom>
              <a:noFill/>
              <a:ln w="9525">
                <a:noFill/>
                <a:miter lim="800000"/>
              </a:ln>
            </p:spPr>
            <p:txBody>
              <a:bodyPr wrap="none">
                <a:spAutoFit/>
              </a:bodyPr>
              <a:lstStyle/>
              <a:p>
                <a:r>
                  <a:rPr lang="zh-CN" altLang="en-US">
                    <a:latin typeface="Arial" panose="020B0604020202020204" pitchFamily="34" charset="0"/>
                  </a:rPr>
                  <a:t>网络空间安全</a:t>
                </a:r>
                <a:r>
                  <a:rPr lang="en-US" altLang="zh-CN">
                    <a:latin typeface="Arial" panose="020B0604020202020204" pitchFamily="34" charset="0"/>
                  </a:rPr>
                  <a:t>/</a:t>
                </a:r>
                <a:r>
                  <a:rPr lang="zh-CN" altLang="en-US">
                    <a:latin typeface="Arial" panose="020B0604020202020204" pitchFamily="34" charset="0"/>
                  </a:rPr>
                  <a:t>信息安全保障</a:t>
                </a:r>
                <a:endParaRPr lang="zh-CN" altLang="en-US">
                  <a:latin typeface="Arial" panose="020B0604020202020204" pitchFamily="34" charset="0"/>
                </a:endParaRP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通信安全</a:t>
            </a:r>
            <a:endParaRPr lang="zh-CN" altLang="en-US" smtClean="0"/>
          </a:p>
        </p:txBody>
      </p:sp>
      <p:sp>
        <p:nvSpPr>
          <p:cNvPr id="17410" name="Rectangle 3"/>
          <p:cNvSpPr>
            <a:spLocks noGrp="1" noChangeArrowheads="1"/>
          </p:cNvSpPr>
          <p:nvPr>
            <p:ph idx="1"/>
          </p:nvPr>
        </p:nvSpPr>
        <p:spPr/>
        <p:txBody>
          <a:bodyPr>
            <a:normAutofit/>
          </a:bodyPr>
          <a:lstStyle/>
          <a:p>
            <a:pPr>
              <a:defRPr/>
            </a:pPr>
            <a:r>
              <a:rPr lang="en-US" altLang="zh-CN" sz="2400" b="1" smtClean="0"/>
              <a:t>COMSEC</a:t>
            </a:r>
            <a:r>
              <a:rPr lang="zh-CN" altLang="en-US" sz="2400" b="1" smtClean="0"/>
              <a:t>：</a:t>
            </a:r>
            <a:r>
              <a:rPr lang="en-US" altLang="zh-CN" sz="2400" b="1" smtClean="0"/>
              <a:t>Communication Security</a:t>
            </a:r>
            <a:endParaRPr lang="en-US" altLang="zh-CN" sz="2400" b="1" smtClean="0"/>
          </a:p>
          <a:p>
            <a:pPr>
              <a:defRPr/>
            </a:pPr>
            <a:r>
              <a:rPr lang="en-US" altLang="zh-CN" sz="2400" b="1" smtClean="0"/>
              <a:t>20</a:t>
            </a:r>
            <a:r>
              <a:rPr lang="zh-CN" altLang="en-US" sz="2400" b="1" smtClean="0"/>
              <a:t>世纪，</a:t>
            </a:r>
            <a:r>
              <a:rPr lang="en-US" altLang="zh-CN" sz="2400" b="1" smtClean="0"/>
              <a:t>40</a:t>
            </a:r>
            <a:r>
              <a:rPr lang="zh-CN" altLang="en-US" sz="2400" b="1" smtClean="0"/>
              <a:t>年代</a:t>
            </a:r>
            <a:r>
              <a:rPr lang="en-US" altLang="zh-CN" sz="2400" b="1" smtClean="0"/>
              <a:t>-70</a:t>
            </a:r>
            <a:r>
              <a:rPr lang="zh-CN" altLang="en-US" sz="2400" b="1" smtClean="0"/>
              <a:t>年代</a:t>
            </a:r>
            <a:endParaRPr lang="zh-CN" altLang="en-US" sz="2400" b="1" smtClean="0"/>
          </a:p>
          <a:p>
            <a:pPr lvl="1">
              <a:defRPr/>
            </a:pPr>
            <a:r>
              <a:rPr lang="zh-CN" altLang="en-US" sz="2200" smtClean="0"/>
              <a:t>安全威胁：搭线窃听、密码学分析</a:t>
            </a:r>
            <a:endParaRPr lang="zh-CN" altLang="en-US" sz="2200" smtClean="0"/>
          </a:p>
          <a:p>
            <a:pPr lvl="1">
              <a:defRPr/>
            </a:pPr>
            <a:r>
              <a:rPr lang="zh-CN" altLang="en-US" sz="2200" smtClean="0">
                <a:solidFill>
                  <a:srgbClr val="CC0000"/>
                </a:solidFill>
              </a:rPr>
              <a:t>核心思想：</a:t>
            </a:r>
            <a:endParaRPr lang="zh-CN" altLang="en-US" sz="2200" smtClean="0">
              <a:solidFill>
                <a:srgbClr val="CC0000"/>
              </a:solidFill>
            </a:endParaRPr>
          </a:p>
          <a:p>
            <a:pPr lvl="2">
              <a:defRPr/>
            </a:pPr>
            <a:r>
              <a:rPr lang="zh-CN" altLang="en-US" sz="2000" smtClean="0"/>
              <a:t>通过密码技术解决通信保密，保证数据的保密性和完整性</a:t>
            </a:r>
            <a:endParaRPr lang="zh-CN" altLang="en-US" sz="2000" smtClean="0"/>
          </a:p>
          <a:p>
            <a:pPr lvl="2">
              <a:defRPr/>
            </a:pPr>
            <a:r>
              <a:rPr lang="zh-CN" altLang="en-US" sz="2000" smtClean="0"/>
              <a:t>主要关注传输过程中的数据保护 </a:t>
            </a:r>
            <a:endParaRPr lang="zh-CN" altLang="en-US" sz="2000" smtClean="0"/>
          </a:p>
          <a:p>
            <a:pPr lvl="1">
              <a:defRPr/>
            </a:pPr>
            <a:r>
              <a:rPr lang="zh-CN" altLang="en-US" sz="2200" smtClean="0"/>
              <a:t>安全措施：加密</a:t>
            </a:r>
            <a:endParaRPr lang="zh-CN" altLang="en-US" sz="2200" smtClean="0"/>
          </a:p>
          <a:p>
            <a:pPr lvl="1">
              <a:defRPr/>
            </a:pPr>
            <a:r>
              <a:rPr lang="zh-CN" altLang="en-US" sz="2200" smtClean="0"/>
              <a:t>标志</a:t>
            </a:r>
            <a:endParaRPr lang="zh-CN" altLang="en-US" sz="2200" smtClean="0"/>
          </a:p>
          <a:p>
            <a:pPr lvl="2">
              <a:defRPr/>
            </a:pPr>
            <a:r>
              <a:rPr lang="en-US" altLang="zh-CN" sz="2000" smtClean="0"/>
              <a:t>1949</a:t>
            </a:r>
            <a:r>
              <a:rPr lang="zh-CN" altLang="en-US" sz="2000" smtClean="0"/>
              <a:t>年：</a:t>
            </a:r>
            <a:r>
              <a:rPr lang="en-US" altLang="zh-CN" sz="2000" smtClean="0"/>
              <a:t>shannon</a:t>
            </a:r>
            <a:r>
              <a:rPr lang="zh-CN" altLang="en-US" sz="2000" smtClean="0"/>
              <a:t>发表</a:t>
            </a:r>
            <a:r>
              <a:rPr lang="en-US" altLang="zh-CN" sz="2000" smtClean="0"/>
              <a:t>《</a:t>
            </a:r>
            <a:r>
              <a:rPr lang="zh-CN" altLang="en-US" sz="2000" smtClean="0"/>
              <a:t>保密通信的信息理论</a:t>
            </a:r>
            <a:r>
              <a:rPr lang="en-US" altLang="zh-CN" sz="2000" smtClean="0"/>
              <a:t>》</a:t>
            </a:r>
            <a:endParaRPr lang="en-US" altLang="zh-CN" sz="2000" smtClean="0"/>
          </a:p>
          <a:p>
            <a:pPr lvl="2">
              <a:defRPr/>
            </a:pPr>
            <a:r>
              <a:rPr lang="en-US" altLang="zh-CN" sz="2000" smtClean="0"/>
              <a:t>1977</a:t>
            </a:r>
            <a:r>
              <a:rPr lang="zh-CN" altLang="en-US" sz="2000" smtClean="0"/>
              <a:t>年：美国国家标准局公布数据加密标准</a:t>
            </a:r>
            <a:r>
              <a:rPr lang="en-US" altLang="zh-CN" sz="2000" smtClean="0"/>
              <a:t>DES</a:t>
            </a:r>
            <a:endParaRPr lang="en-US" altLang="zh-CN" sz="2000" smtClean="0"/>
          </a:p>
          <a:p>
            <a:pPr lvl="2">
              <a:defRPr/>
            </a:pPr>
            <a:r>
              <a:rPr lang="en-US" altLang="zh-CN" sz="2000" smtClean="0"/>
              <a:t>1976</a:t>
            </a:r>
            <a:r>
              <a:rPr lang="zh-CN" altLang="en-US" sz="2000" smtClean="0"/>
              <a:t>年：</a:t>
            </a:r>
            <a:r>
              <a:rPr lang="en-US" altLang="zh-CN" sz="2000" smtClean="0"/>
              <a:t>Diffle</a:t>
            </a:r>
            <a:r>
              <a:rPr lang="zh-CN" altLang="en-US" sz="2000" smtClean="0"/>
              <a:t>和</a:t>
            </a:r>
            <a:r>
              <a:rPr lang="en-US" altLang="zh-CN" sz="2000" smtClean="0"/>
              <a:t>Hellman</a:t>
            </a:r>
            <a:r>
              <a:rPr lang="zh-CN" altLang="en-US" sz="2000" smtClean="0"/>
              <a:t>在“</a:t>
            </a:r>
            <a:r>
              <a:rPr lang="en-US" altLang="zh-CN" sz="2000" smtClean="0"/>
              <a:t>New Directions in Cryptography”</a:t>
            </a:r>
            <a:r>
              <a:rPr lang="zh-CN" altLang="en-US" sz="2000" smtClean="0"/>
              <a:t>一文中提出公钥密码体系</a:t>
            </a:r>
            <a:endParaRPr lang="zh-CN" altLang="en-US" sz="2000" smtClean="0"/>
          </a:p>
        </p:txBody>
      </p:sp>
      <p:sp>
        <p:nvSpPr>
          <p:cNvPr id="41988" name="灯片编号占位符 3"/>
          <p:cNvSpPr>
            <a:spLocks noGrp="1"/>
          </p:cNvSpPr>
          <p:nvPr>
            <p:ph type="sldNum" sz="quarter" idx="4294967295"/>
          </p:nvPr>
        </p:nvSpPr>
        <p:spPr bwMode="auto">
          <a:xfrm>
            <a:off x="1008063" y="6245225"/>
            <a:ext cx="8135937" cy="476250"/>
          </a:xfrm>
          <a:prstGeom prst="rect">
            <a:avLst/>
          </a:prstGeom>
          <a:noFill/>
          <a:ln>
            <a:miter lim="800000"/>
          </a:ln>
        </p:spPr>
        <p:txBody>
          <a:bodyPr/>
          <a:lstStyle/>
          <a:p>
            <a:fld id="{622A82CC-4C30-4C37-90A5-868E7CDFF27F}" type="slidenum">
              <a:rPr lang="zh-CN" altLang="en-US">
                <a:latin typeface="Arial" panose="020B0604020202020204" pitchFamily="34" charset="0"/>
              </a:rPr>
            </a:fld>
            <a:endParaRPr lang="en-US" altLang="zh-CN">
              <a:latin typeface="Arial" panose="020B0604020202020204" pitchFamily="34" charset="0"/>
            </a:endParaRPr>
          </a:p>
        </p:txBody>
      </p:sp>
      <p:grpSp>
        <p:nvGrpSpPr>
          <p:cNvPr id="2" name="Group 4"/>
          <p:cNvGrpSpPr>
            <a:grpSpLocks noChangeAspect="1"/>
          </p:cNvGrpSpPr>
          <p:nvPr/>
        </p:nvGrpSpPr>
        <p:grpSpPr bwMode="auto">
          <a:xfrm>
            <a:off x="7216775" y="3432175"/>
            <a:ext cx="1692275" cy="1152525"/>
            <a:chOff x="4815" y="1661"/>
            <a:chExt cx="1155" cy="726"/>
          </a:xfrm>
        </p:grpSpPr>
        <p:sp>
          <p:nvSpPr>
            <p:cNvPr id="41990" name="AutoShape 5"/>
            <p:cNvSpPr>
              <a:spLocks noChangeAspect="1" noChangeArrowheads="1" noTextEdit="1"/>
            </p:cNvSpPr>
            <p:nvPr/>
          </p:nvSpPr>
          <p:spPr bwMode="auto">
            <a:xfrm>
              <a:off x="4815" y="1661"/>
              <a:ext cx="1155" cy="726"/>
            </a:xfrm>
            <a:prstGeom prst="rect">
              <a:avLst/>
            </a:prstGeom>
            <a:solidFill>
              <a:schemeClr val="bg1"/>
            </a:solidFill>
            <a:ln w="9525">
              <a:noFill/>
              <a:miter lim="800000"/>
            </a:ln>
          </p:spPr>
          <p:txBody>
            <a:bodyPr/>
            <a:lstStyle/>
            <a:p>
              <a:endParaRPr lang="zh-CN" altLang="en-US"/>
            </a:p>
          </p:txBody>
        </p:sp>
        <p:grpSp>
          <p:nvGrpSpPr>
            <p:cNvPr id="3" name="Group 6"/>
            <p:cNvGrpSpPr/>
            <p:nvPr/>
          </p:nvGrpSpPr>
          <p:grpSpPr bwMode="auto">
            <a:xfrm>
              <a:off x="4815" y="1665"/>
              <a:ext cx="727" cy="714"/>
              <a:chOff x="4815" y="1665"/>
              <a:chExt cx="727" cy="714"/>
            </a:xfrm>
          </p:grpSpPr>
          <p:grpSp>
            <p:nvGrpSpPr>
              <p:cNvPr id="4" name="Group 7"/>
              <p:cNvGrpSpPr/>
              <p:nvPr/>
            </p:nvGrpSpPr>
            <p:grpSpPr bwMode="auto">
              <a:xfrm>
                <a:off x="4815" y="1665"/>
                <a:ext cx="375" cy="310"/>
                <a:chOff x="4815" y="1665"/>
                <a:chExt cx="375" cy="310"/>
              </a:xfrm>
            </p:grpSpPr>
            <p:sp>
              <p:nvSpPr>
                <p:cNvPr id="42059" name="Freeform 8"/>
                <p:cNvSpPr/>
                <p:nvPr/>
              </p:nvSpPr>
              <p:spPr bwMode="auto">
                <a:xfrm>
                  <a:off x="4815" y="1665"/>
                  <a:ext cx="375" cy="310"/>
                </a:xfrm>
                <a:custGeom>
                  <a:avLst/>
                  <a:gdLst>
                    <a:gd name="T0" fmla="*/ 0 w 1499"/>
                    <a:gd name="T1" fmla="*/ 0 h 930"/>
                    <a:gd name="T2" fmla="*/ 0 w 1499"/>
                    <a:gd name="T3" fmla="*/ 0 h 930"/>
                    <a:gd name="T4" fmla="*/ 0 w 1499"/>
                    <a:gd name="T5" fmla="*/ 0 h 930"/>
                    <a:gd name="T6" fmla="*/ 0 w 1499"/>
                    <a:gd name="T7" fmla="*/ 0 h 930"/>
                    <a:gd name="T8" fmla="*/ 0 w 1499"/>
                    <a:gd name="T9" fmla="*/ 0 h 930"/>
                    <a:gd name="T10" fmla="*/ 0 w 1499"/>
                    <a:gd name="T11" fmla="*/ 0 h 930"/>
                    <a:gd name="T12" fmla="*/ 0 w 1499"/>
                    <a:gd name="T13" fmla="*/ 0 h 930"/>
                    <a:gd name="T14" fmla="*/ 0 w 1499"/>
                    <a:gd name="T15" fmla="*/ 0 h 930"/>
                    <a:gd name="T16" fmla="*/ 0 w 1499"/>
                    <a:gd name="T17" fmla="*/ 0 h 930"/>
                    <a:gd name="T18" fmla="*/ 0 w 1499"/>
                    <a:gd name="T19" fmla="*/ 0 h 930"/>
                    <a:gd name="T20" fmla="*/ 0 w 1499"/>
                    <a:gd name="T21" fmla="*/ 0 h 930"/>
                    <a:gd name="T22" fmla="*/ 0 w 1499"/>
                    <a:gd name="T23" fmla="*/ 0 h 930"/>
                    <a:gd name="T24" fmla="*/ 0 w 1499"/>
                    <a:gd name="T25" fmla="*/ 0 h 930"/>
                    <a:gd name="T26" fmla="*/ 0 w 1499"/>
                    <a:gd name="T27" fmla="*/ 0 h 930"/>
                    <a:gd name="T28" fmla="*/ 0 w 1499"/>
                    <a:gd name="T29" fmla="*/ 0 h 930"/>
                    <a:gd name="T30" fmla="*/ 0 w 1499"/>
                    <a:gd name="T31" fmla="*/ 0 h 930"/>
                    <a:gd name="T32" fmla="*/ 0 w 1499"/>
                    <a:gd name="T33" fmla="*/ 0 h 930"/>
                    <a:gd name="T34" fmla="*/ 0 w 1499"/>
                    <a:gd name="T35" fmla="*/ 0 h 930"/>
                    <a:gd name="T36" fmla="*/ 0 w 1499"/>
                    <a:gd name="T37" fmla="*/ 0 h 930"/>
                    <a:gd name="T38" fmla="*/ 0 w 1499"/>
                    <a:gd name="T39" fmla="*/ 0 h 930"/>
                    <a:gd name="T40" fmla="*/ 0 w 1499"/>
                    <a:gd name="T41" fmla="*/ 0 h 930"/>
                    <a:gd name="T42" fmla="*/ 0 w 1499"/>
                    <a:gd name="T43" fmla="*/ 0 h 930"/>
                    <a:gd name="T44" fmla="*/ 0 w 1499"/>
                    <a:gd name="T45" fmla="*/ 0 h 930"/>
                    <a:gd name="T46" fmla="*/ 0 w 1499"/>
                    <a:gd name="T47" fmla="*/ 0 h 930"/>
                    <a:gd name="T48" fmla="*/ 0 w 1499"/>
                    <a:gd name="T49" fmla="*/ 0 h 930"/>
                    <a:gd name="T50" fmla="*/ 0 w 1499"/>
                    <a:gd name="T51" fmla="*/ 0 h 930"/>
                    <a:gd name="T52" fmla="*/ 0 w 1499"/>
                    <a:gd name="T53" fmla="*/ 0 h 930"/>
                    <a:gd name="T54" fmla="*/ 0 w 1499"/>
                    <a:gd name="T55" fmla="*/ 0 h 930"/>
                    <a:gd name="T56" fmla="*/ 0 w 1499"/>
                    <a:gd name="T57" fmla="*/ 0 h 930"/>
                    <a:gd name="T58" fmla="*/ 0 w 1499"/>
                    <a:gd name="T59" fmla="*/ 0 h 930"/>
                    <a:gd name="T60" fmla="*/ 0 w 1499"/>
                    <a:gd name="T61" fmla="*/ 0 h 930"/>
                    <a:gd name="T62" fmla="*/ 0 w 1499"/>
                    <a:gd name="T63" fmla="*/ 0 h 930"/>
                    <a:gd name="T64" fmla="*/ 0 w 1499"/>
                    <a:gd name="T65" fmla="*/ 0 h 930"/>
                    <a:gd name="T66" fmla="*/ 0 w 1499"/>
                    <a:gd name="T67" fmla="*/ 0 h 930"/>
                    <a:gd name="T68" fmla="*/ 0 w 1499"/>
                    <a:gd name="T69" fmla="*/ 0 h 930"/>
                    <a:gd name="T70" fmla="*/ 0 w 1499"/>
                    <a:gd name="T71" fmla="*/ 0 h 930"/>
                    <a:gd name="T72" fmla="*/ 0 w 1499"/>
                    <a:gd name="T73" fmla="*/ 0 h 930"/>
                    <a:gd name="T74" fmla="*/ 0 w 1499"/>
                    <a:gd name="T75" fmla="*/ 0 h 930"/>
                    <a:gd name="T76" fmla="*/ 0 w 1499"/>
                    <a:gd name="T77" fmla="*/ 0 h 930"/>
                    <a:gd name="T78" fmla="*/ 0 w 1499"/>
                    <a:gd name="T79" fmla="*/ 0 h 930"/>
                    <a:gd name="T80" fmla="*/ 0 w 1499"/>
                    <a:gd name="T81" fmla="*/ 0 h 930"/>
                    <a:gd name="T82" fmla="*/ 0 w 1499"/>
                    <a:gd name="T83" fmla="*/ 0 h 9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99"/>
                    <a:gd name="T127" fmla="*/ 0 h 930"/>
                    <a:gd name="T128" fmla="*/ 1499 w 1499"/>
                    <a:gd name="T129" fmla="*/ 930 h 9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99" h="930">
                      <a:moveTo>
                        <a:pt x="1499" y="169"/>
                      </a:moveTo>
                      <a:lnTo>
                        <a:pt x="1420" y="119"/>
                      </a:lnTo>
                      <a:lnTo>
                        <a:pt x="1364" y="94"/>
                      </a:lnTo>
                      <a:lnTo>
                        <a:pt x="1329" y="81"/>
                      </a:lnTo>
                      <a:lnTo>
                        <a:pt x="1286" y="67"/>
                      </a:lnTo>
                      <a:lnTo>
                        <a:pt x="1248" y="53"/>
                      </a:lnTo>
                      <a:lnTo>
                        <a:pt x="1199" y="39"/>
                      </a:lnTo>
                      <a:lnTo>
                        <a:pt x="1146" y="28"/>
                      </a:lnTo>
                      <a:lnTo>
                        <a:pt x="1085" y="17"/>
                      </a:lnTo>
                      <a:lnTo>
                        <a:pt x="1026" y="9"/>
                      </a:lnTo>
                      <a:lnTo>
                        <a:pt x="986" y="3"/>
                      </a:lnTo>
                      <a:lnTo>
                        <a:pt x="936" y="0"/>
                      </a:lnTo>
                      <a:lnTo>
                        <a:pt x="893" y="1"/>
                      </a:lnTo>
                      <a:lnTo>
                        <a:pt x="833" y="1"/>
                      </a:lnTo>
                      <a:lnTo>
                        <a:pt x="769" y="3"/>
                      </a:lnTo>
                      <a:lnTo>
                        <a:pt x="718" y="6"/>
                      </a:lnTo>
                      <a:lnTo>
                        <a:pt x="661" y="12"/>
                      </a:lnTo>
                      <a:lnTo>
                        <a:pt x="594" y="21"/>
                      </a:lnTo>
                      <a:lnTo>
                        <a:pt x="530" y="35"/>
                      </a:lnTo>
                      <a:lnTo>
                        <a:pt x="465" y="50"/>
                      </a:lnTo>
                      <a:lnTo>
                        <a:pt x="389" y="74"/>
                      </a:lnTo>
                      <a:lnTo>
                        <a:pt x="317" y="101"/>
                      </a:lnTo>
                      <a:lnTo>
                        <a:pt x="248" y="132"/>
                      </a:lnTo>
                      <a:lnTo>
                        <a:pt x="192" y="168"/>
                      </a:lnTo>
                      <a:lnTo>
                        <a:pt x="138" y="210"/>
                      </a:lnTo>
                      <a:lnTo>
                        <a:pt x="97" y="247"/>
                      </a:lnTo>
                      <a:lnTo>
                        <a:pt x="64" y="283"/>
                      </a:lnTo>
                      <a:lnTo>
                        <a:pt x="39" y="323"/>
                      </a:lnTo>
                      <a:lnTo>
                        <a:pt x="25" y="350"/>
                      </a:lnTo>
                      <a:lnTo>
                        <a:pt x="16" y="376"/>
                      </a:lnTo>
                      <a:lnTo>
                        <a:pt x="5" y="414"/>
                      </a:lnTo>
                      <a:lnTo>
                        <a:pt x="0" y="446"/>
                      </a:lnTo>
                      <a:lnTo>
                        <a:pt x="0" y="477"/>
                      </a:lnTo>
                      <a:lnTo>
                        <a:pt x="3" y="500"/>
                      </a:lnTo>
                      <a:lnTo>
                        <a:pt x="5" y="530"/>
                      </a:lnTo>
                      <a:lnTo>
                        <a:pt x="8" y="561"/>
                      </a:lnTo>
                      <a:lnTo>
                        <a:pt x="17" y="588"/>
                      </a:lnTo>
                      <a:lnTo>
                        <a:pt x="21" y="607"/>
                      </a:lnTo>
                      <a:lnTo>
                        <a:pt x="27" y="625"/>
                      </a:lnTo>
                      <a:lnTo>
                        <a:pt x="40" y="652"/>
                      </a:lnTo>
                      <a:lnTo>
                        <a:pt x="61" y="682"/>
                      </a:lnTo>
                      <a:lnTo>
                        <a:pt x="99" y="731"/>
                      </a:lnTo>
                      <a:lnTo>
                        <a:pt x="131" y="765"/>
                      </a:lnTo>
                      <a:lnTo>
                        <a:pt x="225" y="839"/>
                      </a:lnTo>
                      <a:lnTo>
                        <a:pt x="356" y="930"/>
                      </a:lnTo>
                      <a:lnTo>
                        <a:pt x="600" y="826"/>
                      </a:lnTo>
                      <a:lnTo>
                        <a:pt x="337" y="666"/>
                      </a:lnTo>
                      <a:lnTo>
                        <a:pt x="317" y="647"/>
                      </a:lnTo>
                      <a:lnTo>
                        <a:pt x="304" y="632"/>
                      </a:lnTo>
                      <a:lnTo>
                        <a:pt x="286" y="612"/>
                      </a:lnTo>
                      <a:lnTo>
                        <a:pt x="271" y="590"/>
                      </a:lnTo>
                      <a:lnTo>
                        <a:pt x="260" y="564"/>
                      </a:lnTo>
                      <a:lnTo>
                        <a:pt x="253" y="540"/>
                      </a:lnTo>
                      <a:lnTo>
                        <a:pt x="247" y="511"/>
                      </a:lnTo>
                      <a:lnTo>
                        <a:pt x="247" y="485"/>
                      </a:lnTo>
                      <a:lnTo>
                        <a:pt x="253" y="446"/>
                      </a:lnTo>
                      <a:lnTo>
                        <a:pt x="260" y="417"/>
                      </a:lnTo>
                      <a:lnTo>
                        <a:pt x="270" y="396"/>
                      </a:lnTo>
                      <a:lnTo>
                        <a:pt x="285" y="369"/>
                      </a:lnTo>
                      <a:lnTo>
                        <a:pt x="308" y="341"/>
                      </a:lnTo>
                      <a:lnTo>
                        <a:pt x="343" y="309"/>
                      </a:lnTo>
                      <a:lnTo>
                        <a:pt x="389" y="279"/>
                      </a:lnTo>
                      <a:lnTo>
                        <a:pt x="455" y="251"/>
                      </a:lnTo>
                      <a:lnTo>
                        <a:pt x="502" y="236"/>
                      </a:lnTo>
                      <a:lnTo>
                        <a:pt x="553" y="220"/>
                      </a:lnTo>
                      <a:lnTo>
                        <a:pt x="600" y="210"/>
                      </a:lnTo>
                      <a:lnTo>
                        <a:pt x="629" y="206"/>
                      </a:lnTo>
                      <a:lnTo>
                        <a:pt x="666" y="197"/>
                      </a:lnTo>
                      <a:lnTo>
                        <a:pt x="698" y="192"/>
                      </a:lnTo>
                      <a:lnTo>
                        <a:pt x="750" y="188"/>
                      </a:lnTo>
                      <a:lnTo>
                        <a:pt x="782" y="187"/>
                      </a:lnTo>
                      <a:lnTo>
                        <a:pt x="820" y="182"/>
                      </a:lnTo>
                      <a:lnTo>
                        <a:pt x="859" y="184"/>
                      </a:lnTo>
                      <a:lnTo>
                        <a:pt x="886" y="184"/>
                      </a:lnTo>
                      <a:lnTo>
                        <a:pt x="953" y="188"/>
                      </a:lnTo>
                      <a:lnTo>
                        <a:pt x="1019" y="195"/>
                      </a:lnTo>
                      <a:lnTo>
                        <a:pt x="1068" y="203"/>
                      </a:lnTo>
                      <a:lnTo>
                        <a:pt x="1100" y="211"/>
                      </a:lnTo>
                      <a:lnTo>
                        <a:pt x="1139" y="221"/>
                      </a:lnTo>
                      <a:lnTo>
                        <a:pt x="1176" y="232"/>
                      </a:lnTo>
                      <a:lnTo>
                        <a:pt x="1201" y="240"/>
                      </a:lnTo>
                      <a:lnTo>
                        <a:pt x="1228" y="250"/>
                      </a:lnTo>
                      <a:lnTo>
                        <a:pt x="1270" y="264"/>
                      </a:lnTo>
                      <a:lnTo>
                        <a:pt x="1499" y="169"/>
                      </a:lnTo>
                      <a:close/>
                    </a:path>
                  </a:pathLst>
                </a:custGeom>
                <a:solidFill>
                  <a:srgbClr val="606060"/>
                </a:solidFill>
                <a:ln w="9525">
                  <a:noFill/>
                  <a:round/>
                </a:ln>
              </p:spPr>
              <p:txBody>
                <a:bodyPr/>
                <a:lstStyle/>
                <a:p>
                  <a:endParaRPr lang="zh-CN" altLang="en-US"/>
                </a:p>
              </p:txBody>
            </p:sp>
            <p:sp>
              <p:nvSpPr>
                <p:cNvPr id="42060" name="Freeform 9"/>
                <p:cNvSpPr/>
                <p:nvPr/>
              </p:nvSpPr>
              <p:spPr bwMode="auto">
                <a:xfrm>
                  <a:off x="4871" y="1709"/>
                  <a:ext cx="315" cy="135"/>
                </a:xfrm>
                <a:custGeom>
                  <a:avLst/>
                  <a:gdLst>
                    <a:gd name="T0" fmla="*/ 0 w 1263"/>
                    <a:gd name="T1" fmla="*/ 0 h 405"/>
                    <a:gd name="T2" fmla="*/ 0 w 1263"/>
                    <a:gd name="T3" fmla="*/ 0 h 405"/>
                    <a:gd name="T4" fmla="*/ 0 w 1263"/>
                    <a:gd name="T5" fmla="*/ 0 h 405"/>
                    <a:gd name="T6" fmla="*/ 0 w 1263"/>
                    <a:gd name="T7" fmla="*/ 0 h 405"/>
                    <a:gd name="T8" fmla="*/ 0 w 1263"/>
                    <a:gd name="T9" fmla="*/ 0 h 405"/>
                    <a:gd name="T10" fmla="*/ 0 w 1263"/>
                    <a:gd name="T11" fmla="*/ 0 h 405"/>
                    <a:gd name="T12" fmla="*/ 0 w 1263"/>
                    <a:gd name="T13" fmla="*/ 0 h 405"/>
                    <a:gd name="T14" fmla="*/ 0 w 1263"/>
                    <a:gd name="T15" fmla="*/ 0 h 405"/>
                    <a:gd name="T16" fmla="*/ 0 w 1263"/>
                    <a:gd name="T17" fmla="*/ 0 h 405"/>
                    <a:gd name="T18" fmla="*/ 0 w 1263"/>
                    <a:gd name="T19" fmla="*/ 0 h 405"/>
                    <a:gd name="T20" fmla="*/ 0 w 1263"/>
                    <a:gd name="T21" fmla="*/ 0 h 405"/>
                    <a:gd name="T22" fmla="*/ 0 w 1263"/>
                    <a:gd name="T23" fmla="*/ 0 h 405"/>
                    <a:gd name="T24" fmla="*/ 0 w 1263"/>
                    <a:gd name="T25" fmla="*/ 0 h 405"/>
                    <a:gd name="T26" fmla="*/ 0 w 1263"/>
                    <a:gd name="T27" fmla="*/ 0 h 405"/>
                    <a:gd name="T28" fmla="*/ 0 w 1263"/>
                    <a:gd name="T29" fmla="*/ 0 h 405"/>
                    <a:gd name="T30" fmla="*/ 0 w 1263"/>
                    <a:gd name="T31" fmla="*/ 0 h 405"/>
                    <a:gd name="T32" fmla="*/ 0 w 1263"/>
                    <a:gd name="T33" fmla="*/ 0 h 405"/>
                    <a:gd name="T34" fmla="*/ 0 w 1263"/>
                    <a:gd name="T35" fmla="*/ 0 h 405"/>
                    <a:gd name="T36" fmla="*/ 0 w 1263"/>
                    <a:gd name="T37" fmla="*/ 0 h 405"/>
                    <a:gd name="T38" fmla="*/ 0 w 1263"/>
                    <a:gd name="T39" fmla="*/ 0 h 405"/>
                    <a:gd name="T40" fmla="*/ 0 w 1263"/>
                    <a:gd name="T41" fmla="*/ 0 h 405"/>
                    <a:gd name="T42" fmla="*/ 0 w 1263"/>
                    <a:gd name="T43" fmla="*/ 0 h 405"/>
                    <a:gd name="T44" fmla="*/ 0 w 1263"/>
                    <a:gd name="T45" fmla="*/ 0 h 405"/>
                    <a:gd name="T46" fmla="*/ 0 w 1263"/>
                    <a:gd name="T47" fmla="*/ 0 h 405"/>
                    <a:gd name="T48" fmla="*/ 0 w 1263"/>
                    <a:gd name="T49" fmla="*/ 0 h 405"/>
                    <a:gd name="T50" fmla="*/ 0 w 1263"/>
                    <a:gd name="T51" fmla="*/ 0 h 405"/>
                    <a:gd name="T52" fmla="*/ 0 w 1263"/>
                    <a:gd name="T53" fmla="*/ 0 h 405"/>
                    <a:gd name="T54" fmla="*/ 0 w 1263"/>
                    <a:gd name="T55" fmla="*/ 0 h 405"/>
                    <a:gd name="T56" fmla="*/ 0 w 1263"/>
                    <a:gd name="T57" fmla="*/ 0 h 405"/>
                    <a:gd name="T58" fmla="*/ 0 w 1263"/>
                    <a:gd name="T59" fmla="*/ 0 h 405"/>
                    <a:gd name="T60" fmla="*/ 0 w 1263"/>
                    <a:gd name="T61" fmla="*/ 0 h 405"/>
                    <a:gd name="T62" fmla="*/ 0 w 1263"/>
                    <a:gd name="T63" fmla="*/ 0 h 405"/>
                    <a:gd name="T64" fmla="*/ 0 w 1263"/>
                    <a:gd name="T65" fmla="*/ 0 h 405"/>
                    <a:gd name="T66" fmla="*/ 0 w 1263"/>
                    <a:gd name="T67" fmla="*/ 0 h 405"/>
                    <a:gd name="T68" fmla="*/ 0 w 1263"/>
                    <a:gd name="T69" fmla="*/ 0 h 405"/>
                    <a:gd name="T70" fmla="*/ 0 w 1263"/>
                    <a:gd name="T71" fmla="*/ 0 h 405"/>
                    <a:gd name="T72" fmla="*/ 0 w 1263"/>
                    <a:gd name="T73" fmla="*/ 0 h 405"/>
                    <a:gd name="T74" fmla="*/ 0 w 1263"/>
                    <a:gd name="T75" fmla="*/ 0 h 405"/>
                    <a:gd name="T76" fmla="*/ 0 w 1263"/>
                    <a:gd name="T77" fmla="*/ 0 h 405"/>
                    <a:gd name="T78" fmla="*/ 0 w 1263"/>
                    <a:gd name="T79" fmla="*/ 0 h 405"/>
                    <a:gd name="T80" fmla="*/ 0 w 1263"/>
                    <a:gd name="T81" fmla="*/ 0 h 405"/>
                    <a:gd name="T82" fmla="*/ 0 w 1263"/>
                    <a:gd name="T83" fmla="*/ 0 h 405"/>
                    <a:gd name="T84" fmla="*/ 0 w 1263"/>
                    <a:gd name="T85" fmla="*/ 0 h 405"/>
                    <a:gd name="T86" fmla="*/ 0 w 1263"/>
                    <a:gd name="T87" fmla="*/ 0 h 4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3"/>
                    <a:gd name="T133" fmla="*/ 0 h 405"/>
                    <a:gd name="T134" fmla="*/ 1263 w 1263"/>
                    <a:gd name="T135" fmla="*/ 405 h 4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3" h="405">
                      <a:moveTo>
                        <a:pt x="1263" y="43"/>
                      </a:moveTo>
                      <a:lnTo>
                        <a:pt x="1022" y="146"/>
                      </a:lnTo>
                      <a:lnTo>
                        <a:pt x="966" y="122"/>
                      </a:lnTo>
                      <a:lnTo>
                        <a:pt x="893" y="100"/>
                      </a:lnTo>
                      <a:lnTo>
                        <a:pt x="818" y="83"/>
                      </a:lnTo>
                      <a:lnTo>
                        <a:pt x="725" y="73"/>
                      </a:lnTo>
                      <a:lnTo>
                        <a:pt x="628" y="69"/>
                      </a:lnTo>
                      <a:lnTo>
                        <a:pt x="507" y="73"/>
                      </a:lnTo>
                      <a:lnTo>
                        <a:pt x="427" y="83"/>
                      </a:lnTo>
                      <a:lnTo>
                        <a:pt x="325" y="103"/>
                      </a:lnTo>
                      <a:lnTo>
                        <a:pt x="241" y="130"/>
                      </a:lnTo>
                      <a:lnTo>
                        <a:pt x="180" y="156"/>
                      </a:lnTo>
                      <a:lnTo>
                        <a:pt x="131" y="183"/>
                      </a:lnTo>
                      <a:lnTo>
                        <a:pt x="90" y="219"/>
                      </a:lnTo>
                      <a:lnTo>
                        <a:pt x="55" y="262"/>
                      </a:lnTo>
                      <a:lnTo>
                        <a:pt x="35" y="312"/>
                      </a:lnTo>
                      <a:lnTo>
                        <a:pt x="24" y="359"/>
                      </a:lnTo>
                      <a:lnTo>
                        <a:pt x="21" y="405"/>
                      </a:lnTo>
                      <a:lnTo>
                        <a:pt x="4" y="355"/>
                      </a:lnTo>
                      <a:lnTo>
                        <a:pt x="0" y="315"/>
                      </a:lnTo>
                      <a:lnTo>
                        <a:pt x="10" y="262"/>
                      </a:lnTo>
                      <a:lnTo>
                        <a:pt x="31" y="219"/>
                      </a:lnTo>
                      <a:lnTo>
                        <a:pt x="69" y="169"/>
                      </a:lnTo>
                      <a:lnTo>
                        <a:pt x="114" y="126"/>
                      </a:lnTo>
                      <a:lnTo>
                        <a:pt x="166" y="93"/>
                      </a:lnTo>
                      <a:lnTo>
                        <a:pt x="214" y="69"/>
                      </a:lnTo>
                      <a:lnTo>
                        <a:pt x="276" y="50"/>
                      </a:lnTo>
                      <a:lnTo>
                        <a:pt x="345" y="30"/>
                      </a:lnTo>
                      <a:lnTo>
                        <a:pt x="411" y="20"/>
                      </a:lnTo>
                      <a:lnTo>
                        <a:pt x="486" y="7"/>
                      </a:lnTo>
                      <a:lnTo>
                        <a:pt x="538" y="3"/>
                      </a:lnTo>
                      <a:lnTo>
                        <a:pt x="603" y="0"/>
                      </a:lnTo>
                      <a:lnTo>
                        <a:pt x="680" y="0"/>
                      </a:lnTo>
                      <a:lnTo>
                        <a:pt x="756" y="3"/>
                      </a:lnTo>
                      <a:lnTo>
                        <a:pt x="852" y="16"/>
                      </a:lnTo>
                      <a:lnTo>
                        <a:pt x="928" y="30"/>
                      </a:lnTo>
                      <a:lnTo>
                        <a:pt x="997" y="47"/>
                      </a:lnTo>
                      <a:lnTo>
                        <a:pt x="1052" y="63"/>
                      </a:lnTo>
                      <a:lnTo>
                        <a:pt x="1063" y="66"/>
                      </a:lnTo>
                      <a:lnTo>
                        <a:pt x="1087" y="43"/>
                      </a:lnTo>
                      <a:lnTo>
                        <a:pt x="1122" y="27"/>
                      </a:lnTo>
                      <a:lnTo>
                        <a:pt x="1156" y="13"/>
                      </a:lnTo>
                      <a:lnTo>
                        <a:pt x="1211" y="13"/>
                      </a:lnTo>
                      <a:lnTo>
                        <a:pt x="1263" y="43"/>
                      </a:lnTo>
                      <a:close/>
                    </a:path>
                  </a:pathLst>
                </a:custGeom>
                <a:solidFill>
                  <a:srgbClr val="404040"/>
                </a:solidFill>
                <a:ln w="9525">
                  <a:noFill/>
                  <a:round/>
                </a:ln>
              </p:spPr>
              <p:txBody>
                <a:bodyPr/>
                <a:lstStyle/>
                <a:p>
                  <a:endParaRPr lang="zh-CN" altLang="en-US"/>
                </a:p>
              </p:txBody>
            </p:sp>
            <p:sp>
              <p:nvSpPr>
                <p:cNvPr id="42061" name="Arc 10"/>
                <p:cNvSpPr/>
                <p:nvPr/>
              </p:nvSpPr>
              <p:spPr bwMode="auto">
                <a:xfrm>
                  <a:off x="4830" y="1772"/>
                  <a:ext cx="17" cy="62"/>
                </a:xfrm>
                <a:custGeom>
                  <a:avLst/>
                  <a:gdLst>
                    <a:gd name="T0" fmla="*/ 0 w 21423"/>
                    <a:gd name="T1" fmla="*/ 0 h 20297"/>
                    <a:gd name="T2" fmla="*/ 0 w 21423"/>
                    <a:gd name="T3" fmla="*/ 0 h 20297"/>
                    <a:gd name="T4" fmla="*/ 0 w 21423"/>
                    <a:gd name="T5" fmla="*/ 0 h 20297"/>
                    <a:gd name="T6" fmla="*/ 0 60000 65536"/>
                    <a:gd name="T7" fmla="*/ 0 60000 65536"/>
                    <a:gd name="T8" fmla="*/ 0 60000 65536"/>
                    <a:gd name="T9" fmla="*/ 0 w 21423"/>
                    <a:gd name="T10" fmla="*/ 0 h 20297"/>
                    <a:gd name="T11" fmla="*/ 21423 w 21423"/>
                    <a:gd name="T12" fmla="*/ 20297 h 20297"/>
                  </a:gdLst>
                  <a:ahLst/>
                  <a:cxnLst>
                    <a:cxn ang="T6">
                      <a:pos x="T0" y="T1"/>
                    </a:cxn>
                    <a:cxn ang="T7">
                      <a:pos x="T2" y="T3"/>
                    </a:cxn>
                    <a:cxn ang="T8">
                      <a:pos x="T4" y="T5"/>
                    </a:cxn>
                  </a:cxnLst>
                  <a:rect l="T9" t="T10" r="T11" b="T12"/>
                  <a:pathLst>
                    <a:path w="21423" h="20297" fill="none" extrusionOk="0">
                      <a:moveTo>
                        <a:pt x="-1" y="17537"/>
                      </a:moveTo>
                      <a:cubicBezTo>
                        <a:pt x="1031" y="9527"/>
                        <a:pt x="6445" y="2762"/>
                        <a:pt x="14034" y="-1"/>
                      </a:cubicBezTo>
                    </a:path>
                    <a:path w="21423" h="20297" stroke="0" extrusionOk="0">
                      <a:moveTo>
                        <a:pt x="-1" y="17537"/>
                      </a:moveTo>
                      <a:cubicBezTo>
                        <a:pt x="1031" y="9527"/>
                        <a:pt x="6445" y="2762"/>
                        <a:pt x="14034" y="-1"/>
                      </a:cubicBezTo>
                      <a:lnTo>
                        <a:pt x="21423" y="20297"/>
                      </a:lnTo>
                      <a:lnTo>
                        <a:pt x="-1" y="17537"/>
                      </a:lnTo>
                      <a:close/>
                    </a:path>
                  </a:pathLst>
                </a:custGeom>
                <a:noFill/>
                <a:ln w="4763">
                  <a:solidFill>
                    <a:srgbClr val="E0E0E0"/>
                  </a:solidFill>
                  <a:round/>
                </a:ln>
              </p:spPr>
              <p:txBody>
                <a:bodyPr/>
                <a:lstStyle/>
                <a:p>
                  <a:endParaRPr lang="zh-CN" altLang="en-US"/>
                </a:p>
              </p:txBody>
            </p:sp>
          </p:grpSp>
          <p:grpSp>
            <p:nvGrpSpPr>
              <p:cNvPr id="5" name="Group 11"/>
              <p:cNvGrpSpPr/>
              <p:nvPr/>
            </p:nvGrpSpPr>
            <p:grpSpPr bwMode="auto">
              <a:xfrm>
                <a:off x="4872" y="1665"/>
                <a:ext cx="670" cy="714"/>
                <a:chOff x="4872" y="1665"/>
                <a:chExt cx="670" cy="714"/>
              </a:xfrm>
            </p:grpSpPr>
            <p:grpSp>
              <p:nvGrpSpPr>
                <p:cNvPr id="6" name="Group 12"/>
                <p:cNvGrpSpPr/>
                <p:nvPr/>
              </p:nvGrpSpPr>
              <p:grpSpPr bwMode="auto">
                <a:xfrm>
                  <a:off x="4872" y="1665"/>
                  <a:ext cx="670" cy="714"/>
                  <a:chOff x="4872" y="1665"/>
                  <a:chExt cx="670" cy="714"/>
                </a:xfrm>
              </p:grpSpPr>
              <p:grpSp>
                <p:nvGrpSpPr>
                  <p:cNvPr id="7" name="Group 13"/>
                  <p:cNvGrpSpPr/>
                  <p:nvPr/>
                </p:nvGrpSpPr>
                <p:grpSpPr bwMode="auto">
                  <a:xfrm>
                    <a:off x="4872" y="1665"/>
                    <a:ext cx="399" cy="477"/>
                    <a:chOff x="4872" y="1665"/>
                    <a:chExt cx="399" cy="477"/>
                  </a:xfrm>
                </p:grpSpPr>
                <p:sp>
                  <p:nvSpPr>
                    <p:cNvPr id="42056" name="Freeform 14"/>
                    <p:cNvSpPr/>
                    <p:nvPr/>
                  </p:nvSpPr>
                  <p:spPr bwMode="auto">
                    <a:xfrm>
                      <a:off x="4903" y="1691"/>
                      <a:ext cx="368" cy="451"/>
                    </a:xfrm>
                    <a:custGeom>
                      <a:avLst/>
                      <a:gdLst>
                        <a:gd name="T0" fmla="*/ 0 w 1470"/>
                        <a:gd name="T1" fmla="*/ 0 h 1352"/>
                        <a:gd name="T2" fmla="*/ 0 w 1470"/>
                        <a:gd name="T3" fmla="*/ 0 h 1352"/>
                        <a:gd name="T4" fmla="*/ 0 w 1470"/>
                        <a:gd name="T5" fmla="*/ 0 h 1352"/>
                        <a:gd name="T6" fmla="*/ 0 w 1470"/>
                        <a:gd name="T7" fmla="*/ 0 h 1352"/>
                        <a:gd name="T8" fmla="*/ 0 w 1470"/>
                        <a:gd name="T9" fmla="*/ 0 h 1352"/>
                        <a:gd name="T10" fmla="*/ 0 60000 65536"/>
                        <a:gd name="T11" fmla="*/ 0 60000 65536"/>
                        <a:gd name="T12" fmla="*/ 0 60000 65536"/>
                        <a:gd name="T13" fmla="*/ 0 60000 65536"/>
                        <a:gd name="T14" fmla="*/ 0 60000 65536"/>
                        <a:gd name="T15" fmla="*/ 0 w 1470"/>
                        <a:gd name="T16" fmla="*/ 0 h 1352"/>
                        <a:gd name="T17" fmla="*/ 1470 w 1470"/>
                        <a:gd name="T18" fmla="*/ 1352 h 1352"/>
                      </a:gdLst>
                      <a:ahLst/>
                      <a:cxnLst>
                        <a:cxn ang="T10">
                          <a:pos x="T0" y="T1"/>
                        </a:cxn>
                        <a:cxn ang="T11">
                          <a:pos x="T2" y="T3"/>
                        </a:cxn>
                        <a:cxn ang="T12">
                          <a:pos x="T4" y="T5"/>
                        </a:cxn>
                        <a:cxn ang="T13">
                          <a:pos x="T6" y="T7"/>
                        </a:cxn>
                        <a:cxn ang="T14">
                          <a:pos x="T8" y="T9"/>
                        </a:cxn>
                      </a:cxnLst>
                      <a:rect l="T15" t="T16" r="T17" b="T18"/>
                      <a:pathLst>
                        <a:path w="1470" h="1352">
                          <a:moveTo>
                            <a:pt x="0" y="1352"/>
                          </a:moveTo>
                          <a:lnTo>
                            <a:pt x="0" y="616"/>
                          </a:lnTo>
                          <a:lnTo>
                            <a:pt x="1470" y="0"/>
                          </a:lnTo>
                          <a:lnTo>
                            <a:pt x="1468" y="693"/>
                          </a:lnTo>
                          <a:lnTo>
                            <a:pt x="0" y="1352"/>
                          </a:lnTo>
                          <a:close/>
                        </a:path>
                      </a:pathLst>
                    </a:custGeom>
                    <a:solidFill>
                      <a:srgbClr val="404040"/>
                    </a:solidFill>
                    <a:ln w="4763">
                      <a:solidFill>
                        <a:srgbClr val="C0C0C0"/>
                      </a:solidFill>
                      <a:round/>
                    </a:ln>
                  </p:spPr>
                  <p:txBody>
                    <a:bodyPr/>
                    <a:lstStyle/>
                    <a:p>
                      <a:endParaRPr lang="zh-CN" altLang="en-US"/>
                    </a:p>
                  </p:txBody>
                </p:sp>
                <p:sp>
                  <p:nvSpPr>
                    <p:cNvPr id="42057" name="Freeform 15"/>
                    <p:cNvSpPr/>
                    <p:nvPr/>
                  </p:nvSpPr>
                  <p:spPr bwMode="auto">
                    <a:xfrm>
                      <a:off x="4872" y="1871"/>
                      <a:ext cx="31" cy="271"/>
                    </a:xfrm>
                    <a:custGeom>
                      <a:avLst/>
                      <a:gdLst>
                        <a:gd name="T0" fmla="*/ 0 w 122"/>
                        <a:gd name="T1" fmla="*/ 0 h 813"/>
                        <a:gd name="T2" fmla="*/ 0 w 122"/>
                        <a:gd name="T3" fmla="*/ 0 h 813"/>
                        <a:gd name="T4" fmla="*/ 0 w 122"/>
                        <a:gd name="T5" fmla="*/ 0 h 813"/>
                        <a:gd name="T6" fmla="*/ 0 w 122"/>
                        <a:gd name="T7" fmla="*/ 0 h 813"/>
                        <a:gd name="T8" fmla="*/ 0 w 122"/>
                        <a:gd name="T9" fmla="*/ 0 h 813"/>
                        <a:gd name="T10" fmla="*/ 0 60000 65536"/>
                        <a:gd name="T11" fmla="*/ 0 60000 65536"/>
                        <a:gd name="T12" fmla="*/ 0 60000 65536"/>
                        <a:gd name="T13" fmla="*/ 0 60000 65536"/>
                        <a:gd name="T14" fmla="*/ 0 60000 65536"/>
                        <a:gd name="T15" fmla="*/ 0 w 122"/>
                        <a:gd name="T16" fmla="*/ 0 h 813"/>
                        <a:gd name="T17" fmla="*/ 122 w 122"/>
                        <a:gd name="T18" fmla="*/ 813 h 813"/>
                      </a:gdLst>
                      <a:ahLst/>
                      <a:cxnLst>
                        <a:cxn ang="T10">
                          <a:pos x="T0" y="T1"/>
                        </a:cxn>
                        <a:cxn ang="T11">
                          <a:pos x="T2" y="T3"/>
                        </a:cxn>
                        <a:cxn ang="T12">
                          <a:pos x="T4" y="T5"/>
                        </a:cxn>
                        <a:cxn ang="T13">
                          <a:pos x="T6" y="T7"/>
                        </a:cxn>
                        <a:cxn ang="T14">
                          <a:pos x="T8" y="T9"/>
                        </a:cxn>
                      </a:cxnLst>
                      <a:rect l="T15" t="T16" r="T17" b="T18"/>
                      <a:pathLst>
                        <a:path w="122" h="813">
                          <a:moveTo>
                            <a:pt x="0" y="0"/>
                          </a:moveTo>
                          <a:lnTo>
                            <a:pt x="122" y="77"/>
                          </a:lnTo>
                          <a:lnTo>
                            <a:pt x="122" y="813"/>
                          </a:lnTo>
                          <a:lnTo>
                            <a:pt x="0" y="736"/>
                          </a:lnTo>
                          <a:lnTo>
                            <a:pt x="0" y="0"/>
                          </a:lnTo>
                          <a:close/>
                        </a:path>
                      </a:pathLst>
                    </a:custGeom>
                    <a:solidFill>
                      <a:srgbClr val="606060"/>
                    </a:solidFill>
                    <a:ln w="4763">
                      <a:solidFill>
                        <a:srgbClr val="C0C0C0"/>
                      </a:solidFill>
                      <a:round/>
                    </a:ln>
                  </p:spPr>
                  <p:txBody>
                    <a:bodyPr/>
                    <a:lstStyle/>
                    <a:p>
                      <a:endParaRPr lang="zh-CN" altLang="en-US"/>
                    </a:p>
                  </p:txBody>
                </p:sp>
                <p:sp>
                  <p:nvSpPr>
                    <p:cNvPr id="42058" name="Freeform 16"/>
                    <p:cNvSpPr/>
                    <p:nvPr/>
                  </p:nvSpPr>
                  <p:spPr bwMode="auto">
                    <a:xfrm>
                      <a:off x="4872" y="1665"/>
                      <a:ext cx="399" cy="232"/>
                    </a:xfrm>
                    <a:custGeom>
                      <a:avLst/>
                      <a:gdLst>
                        <a:gd name="T0" fmla="*/ 0 w 1592"/>
                        <a:gd name="T1" fmla="*/ 0 h 695"/>
                        <a:gd name="T2" fmla="*/ 0 w 1592"/>
                        <a:gd name="T3" fmla="*/ 0 h 695"/>
                        <a:gd name="T4" fmla="*/ 0 w 1592"/>
                        <a:gd name="T5" fmla="*/ 0 h 695"/>
                        <a:gd name="T6" fmla="*/ 0 w 1592"/>
                        <a:gd name="T7" fmla="*/ 0 h 695"/>
                        <a:gd name="T8" fmla="*/ 0 w 1592"/>
                        <a:gd name="T9" fmla="*/ 0 h 695"/>
                        <a:gd name="T10" fmla="*/ 0 60000 65536"/>
                        <a:gd name="T11" fmla="*/ 0 60000 65536"/>
                        <a:gd name="T12" fmla="*/ 0 60000 65536"/>
                        <a:gd name="T13" fmla="*/ 0 60000 65536"/>
                        <a:gd name="T14" fmla="*/ 0 60000 65536"/>
                        <a:gd name="T15" fmla="*/ 0 w 1592"/>
                        <a:gd name="T16" fmla="*/ 0 h 695"/>
                        <a:gd name="T17" fmla="*/ 1592 w 1592"/>
                        <a:gd name="T18" fmla="*/ 695 h 695"/>
                      </a:gdLst>
                      <a:ahLst/>
                      <a:cxnLst>
                        <a:cxn ang="T10">
                          <a:pos x="T0" y="T1"/>
                        </a:cxn>
                        <a:cxn ang="T11">
                          <a:pos x="T2" y="T3"/>
                        </a:cxn>
                        <a:cxn ang="T12">
                          <a:pos x="T4" y="T5"/>
                        </a:cxn>
                        <a:cxn ang="T13">
                          <a:pos x="T6" y="T7"/>
                        </a:cxn>
                        <a:cxn ang="T14">
                          <a:pos x="T8" y="T9"/>
                        </a:cxn>
                      </a:cxnLst>
                      <a:rect l="T15" t="T16" r="T17" b="T18"/>
                      <a:pathLst>
                        <a:path w="1592" h="695">
                          <a:moveTo>
                            <a:pt x="0" y="618"/>
                          </a:moveTo>
                          <a:lnTo>
                            <a:pt x="123" y="695"/>
                          </a:lnTo>
                          <a:lnTo>
                            <a:pt x="1592" y="79"/>
                          </a:lnTo>
                          <a:lnTo>
                            <a:pt x="1474" y="0"/>
                          </a:lnTo>
                          <a:lnTo>
                            <a:pt x="0" y="618"/>
                          </a:lnTo>
                          <a:close/>
                        </a:path>
                      </a:pathLst>
                    </a:custGeom>
                    <a:solidFill>
                      <a:srgbClr val="A0A0A0"/>
                    </a:solidFill>
                    <a:ln w="4763">
                      <a:solidFill>
                        <a:srgbClr val="C0C0C0"/>
                      </a:solidFill>
                      <a:round/>
                    </a:ln>
                  </p:spPr>
                  <p:txBody>
                    <a:bodyPr/>
                    <a:lstStyle/>
                    <a:p>
                      <a:endParaRPr lang="zh-CN" altLang="en-US"/>
                    </a:p>
                  </p:txBody>
                </p:sp>
              </p:grpSp>
              <p:grpSp>
                <p:nvGrpSpPr>
                  <p:cNvPr id="8" name="Group 17"/>
                  <p:cNvGrpSpPr/>
                  <p:nvPr/>
                </p:nvGrpSpPr>
                <p:grpSpPr bwMode="auto">
                  <a:xfrm>
                    <a:off x="4911" y="1697"/>
                    <a:ext cx="398" cy="477"/>
                    <a:chOff x="4911" y="1697"/>
                    <a:chExt cx="398" cy="477"/>
                  </a:xfrm>
                </p:grpSpPr>
                <p:sp>
                  <p:nvSpPr>
                    <p:cNvPr id="42053" name="Freeform 18"/>
                    <p:cNvSpPr/>
                    <p:nvPr/>
                  </p:nvSpPr>
                  <p:spPr bwMode="auto">
                    <a:xfrm>
                      <a:off x="4942" y="1724"/>
                      <a:ext cx="367" cy="450"/>
                    </a:xfrm>
                    <a:custGeom>
                      <a:avLst/>
                      <a:gdLst>
                        <a:gd name="T0" fmla="*/ 0 w 1468"/>
                        <a:gd name="T1" fmla="*/ 0 h 1350"/>
                        <a:gd name="T2" fmla="*/ 0 w 1468"/>
                        <a:gd name="T3" fmla="*/ 0 h 1350"/>
                        <a:gd name="T4" fmla="*/ 0 w 1468"/>
                        <a:gd name="T5" fmla="*/ 0 h 1350"/>
                        <a:gd name="T6" fmla="*/ 0 w 1468"/>
                        <a:gd name="T7" fmla="*/ 0 h 1350"/>
                        <a:gd name="T8" fmla="*/ 0 w 1468"/>
                        <a:gd name="T9" fmla="*/ 0 h 1350"/>
                        <a:gd name="T10" fmla="*/ 0 60000 65536"/>
                        <a:gd name="T11" fmla="*/ 0 60000 65536"/>
                        <a:gd name="T12" fmla="*/ 0 60000 65536"/>
                        <a:gd name="T13" fmla="*/ 0 60000 65536"/>
                        <a:gd name="T14" fmla="*/ 0 60000 65536"/>
                        <a:gd name="T15" fmla="*/ 0 w 1468"/>
                        <a:gd name="T16" fmla="*/ 0 h 1350"/>
                        <a:gd name="T17" fmla="*/ 1468 w 1468"/>
                        <a:gd name="T18" fmla="*/ 1350 h 1350"/>
                      </a:gdLst>
                      <a:ahLst/>
                      <a:cxnLst>
                        <a:cxn ang="T10">
                          <a:pos x="T0" y="T1"/>
                        </a:cxn>
                        <a:cxn ang="T11">
                          <a:pos x="T2" y="T3"/>
                        </a:cxn>
                        <a:cxn ang="T12">
                          <a:pos x="T4" y="T5"/>
                        </a:cxn>
                        <a:cxn ang="T13">
                          <a:pos x="T6" y="T7"/>
                        </a:cxn>
                        <a:cxn ang="T14">
                          <a:pos x="T8" y="T9"/>
                        </a:cxn>
                      </a:cxnLst>
                      <a:rect l="T15" t="T16" r="T17" b="T18"/>
                      <a:pathLst>
                        <a:path w="1468" h="1350">
                          <a:moveTo>
                            <a:pt x="0" y="1350"/>
                          </a:moveTo>
                          <a:lnTo>
                            <a:pt x="0" y="614"/>
                          </a:lnTo>
                          <a:lnTo>
                            <a:pt x="1466" y="0"/>
                          </a:lnTo>
                          <a:lnTo>
                            <a:pt x="1468" y="689"/>
                          </a:lnTo>
                          <a:lnTo>
                            <a:pt x="0" y="1350"/>
                          </a:lnTo>
                          <a:close/>
                        </a:path>
                      </a:pathLst>
                    </a:custGeom>
                    <a:solidFill>
                      <a:srgbClr val="404040"/>
                    </a:solidFill>
                    <a:ln w="4763">
                      <a:solidFill>
                        <a:srgbClr val="C0C0C0"/>
                      </a:solidFill>
                      <a:round/>
                    </a:ln>
                  </p:spPr>
                  <p:txBody>
                    <a:bodyPr/>
                    <a:lstStyle/>
                    <a:p>
                      <a:endParaRPr lang="zh-CN" altLang="en-US"/>
                    </a:p>
                  </p:txBody>
                </p:sp>
                <p:sp>
                  <p:nvSpPr>
                    <p:cNvPr id="42054" name="Freeform 19"/>
                    <p:cNvSpPr/>
                    <p:nvPr/>
                  </p:nvSpPr>
                  <p:spPr bwMode="auto">
                    <a:xfrm>
                      <a:off x="4911" y="1904"/>
                      <a:ext cx="31" cy="270"/>
                    </a:xfrm>
                    <a:custGeom>
                      <a:avLst/>
                      <a:gdLst>
                        <a:gd name="T0" fmla="*/ 0 w 123"/>
                        <a:gd name="T1" fmla="*/ 0 h 812"/>
                        <a:gd name="T2" fmla="*/ 0 w 123"/>
                        <a:gd name="T3" fmla="*/ 0 h 812"/>
                        <a:gd name="T4" fmla="*/ 0 w 123"/>
                        <a:gd name="T5" fmla="*/ 0 h 812"/>
                        <a:gd name="T6" fmla="*/ 0 w 123"/>
                        <a:gd name="T7" fmla="*/ 0 h 812"/>
                        <a:gd name="T8" fmla="*/ 0 w 123"/>
                        <a:gd name="T9" fmla="*/ 0 h 812"/>
                        <a:gd name="T10" fmla="*/ 0 60000 65536"/>
                        <a:gd name="T11" fmla="*/ 0 60000 65536"/>
                        <a:gd name="T12" fmla="*/ 0 60000 65536"/>
                        <a:gd name="T13" fmla="*/ 0 60000 65536"/>
                        <a:gd name="T14" fmla="*/ 0 60000 65536"/>
                        <a:gd name="T15" fmla="*/ 0 w 123"/>
                        <a:gd name="T16" fmla="*/ 0 h 812"/>
                        <a:gd name="T17" fmla="*/ 123 w 123"/>
                        <a:gd name="T18" fmla="*/ 812 h 812"/>
                      </a:gdLst>
                      <a:ahLst/>
                      <a:cxnLst>
                        <a:cxn ang="T10">
                          <a:pos x="T0" y="T1"/>
                        </a:cxn>
                        <a:cxn ang="T11">
                          <a:pos x="T2" y="T3"/>
                        </a:cxn>
                        <a:cxn ang="T12">
                          <a:pos x="T4" y="T5"/>
                        </a:cxn>
                        <a:cxn ang="T13">
                          <a:pos x="T6" y="T7"/>
                        </a:cxn>
                        <a:cxn ang="T14">
                          <a:pos x="T8" y="T9"/>
                        </a:cxn>
                      </a:cxnLst>
                      <a:rect l="T15" t="T16" r="T17" b="T18"/>
                      <a:pathLst>
                        <a:path w="123" h="812">
                          <a:moveTo>
                            <a:pt x="1" y="0"/>
                          </a:moveTo>
                          <a:lnTo>
                            <a:pt x="123" y="76"/>
                          </a:lnTo>
                          <a:lnTo>
                            <a:pt x="123" y="812"/>
                          </a:lnTo>
                          <a:lnTo>
                            <a:pt x="0" y="734"/>
                          </a:lnTo>
                          <a:lnTo>
                            <a:pt x="1" y="0"/>
                          </a:lnTo>
                          <a:close/>
                        </a:path>
                      </a:pathLst>
                    </a:custGeom>
                    <a:solidFill>
                      <a:srgbClr val="606060"/>
                    </a:solidFill>
                    <a:ln w="4763">
                      <a:solidFill>
                        <a:srgbClr val="C0C0C0"/>
                      </a:solidFill>
                      <a:round/>
                    </a:ln>
                  </p:spPr>
                  <p:txBody>
                    <a:bodyPr/>
                    <a:lstStyle/>
                    <a:p>
                      <a:endParaRPr lang="zh-CN" altLang="en-US"/>
                    </a:p>
                  </p:txBody>
                </p:sp>
                <p:sp>
                  <p:nvSpPr>
                    <p:cNvPr id="42055" name="Freeform 20"/>
                    <p:cNvSpPr/>
                    <p:nvPr/>
                  </p:nvSpPr>
                  <p:spPr bwMode="auto">
                    <a:xfrm>
                      <a:off x="4911" y="1697"/>
                      <a:ext cx="398" cy="232"/>
                    </a:xfrm>
                    <a:custGeom>
                      <a:avLst/>
                      <a:gdLst>
                        <a:gd name="T0" fmla="*/ 0 w 1590"/>
                        <a:gd name="T1" fmla="*/ 0 h 696"/>
                        <a:gd name="T2" fmla="*/ 0 w 1590"/>
                        <a:gd name="T3" fmla="*/ 0 h 696"/>
                        <a:gd name="T4" fmla="*/ 0 w 1590"/>
                        <a:gd name="T5" fmla="*/ 0 h 696"/>
                        <a:gd name="T6" fmla="*/ 0 w 1590"/>
                        <a:gd name="T7" fmla="*/ 0 h 696"/>
                        <a:gd name="T8" fmla="*/ 0 w 1590"/>
                        <a:gd name="T9" fmla="*/ 0 h 696"/>
                        <a:gd name="T10" fmla="*/ 0 60000 65536"/>
                        <a:gd name="T11" fmla="*/ 0 60000 65536"/>
                        <a:gd name="T12" fmla="*/ 0 60000 65536"/>
                        <a:gd name="T13" fmla="*/ 0 60000 65536"/>
                        <a:gd name="T14" fmla="*/ 0 60000 65536"/>
                        <a:gd name="T15" fmla="*/ 0 w 1590"/>
                        <a:gd name="T16" fmla="*/ 0 h 696"/>
                        <a:gd name="T17" fmla="*/ 1590 w 1590"/>
                        <a:gd name="T18" fmla="*/ 696 h 696"/>
                      </a:gdLst>
                      <a:ahLst/>
                      <a:cxnLst>
                        <a:cxn ang="T10">
                          <a:pos x="T0" y="T1"/>
                        </a:cxn>
                        <a:cxn ang="T11">
                          <a:pos x="T2" y="T3"/>
                        </a:cxn>
                        <a:cxn ang="T12">
                          <a:pos x="T4" y="T5"/>
                        </a:cxn>
                        <a:cxn ang="T13">
                          <a:pos x="T6" y="T7"/>
                        </a:cxn>
                        <a:cxn ang="T14">
                          <a:pos x="T8" y="T9"/>
                        </a:cxn>
                      </a:cxnLst>
                      <a:rect l="T15" t="T16" r="T17" b="T18"/>
                      <a:pathLst>
                        <a:path w="1590" h="696">
                          <a:moveTo>
                            <a:pt x="0" y="619"/>
                          </a:moveTo>
                          <a:lnTo>
                            <a:pt x="124" y="696"/>
                          </a:lnTo>
                          <a:lnTo>
                            <a:pt x="1590" y="82"/>
                          </a:lnTo>
                          <a:lnTo>
                            <a:pt x="1467" y="0"/>
                          </a:lnTo>
                          <a:lnTo>
                            <a:pt x="0" y="619"/>
                          </a:lnTo>
                          <a:close/>
                        </a:path>
                      </a:pathLst>
                    </a:custGeom>
                    <a:solidFill>
                      <a:srgbClr val="A0A0A0"/>
                    </a:solidFill>
                    <a:ln w="4763">
                      <a:solidFill>
                        <a:srgbClr val="C0C0C0"/>
                      </a:solidFill>
                      <a:round/>
                    </a:ln>
                  </p:spPr>
                  <p:txBody>
                    <a:bodyPr/>
                    <a:lstStyle/>
                    <a:p>
                      <a:endParaRPr lang="zh-CN" altLang="en-US"/>
                    </a:p>
                  </p:txBody>
                </p:sp>
              </p:grpSp>
              <p:grpSp>
                <p:nvGrpSpPr>
                  <p:cNvPr id="9" name="Group 21"/>
                  <p:cNvGrpSpPr/>
                  <p:nvPr/>
                </p:nvGrpSpPr>
                <p:grpSpPr bwMode="auto">
                  <a:xfrm>
                    <a:off x="4949" y="1730"/>
                    <a:ext cx="398" cy="478"/>
                    <a:chOff x="4949" y="1730"/>
                    <a:chExt cx="398" cy="478"/>
                  </a:xfrm>
                </p:grpSpPr>
                <p:sp>
                  <p:nvSpPr>
                    <p:cNvPr id="42050" name="Freeform 22"/>
                    <p:cNvSpPr/>
                    <p:nvPr/>
                  </p:nvSpPr>
                  <p:spPr bwMode="auto">
                    <a:xfrm>
                      <a:off x="4979" y="1757"/>
                      <a:ext cx="368" cy="451"/>
                    </a:xfrm>
                    <a:custGeom>
                      <a:avLst/>
                      <a:gdLst>
                        <a:gd name="T0" fmla="*/ 0 w 1472"/>
                        <a:gd name="T1" fmla="*/ 0 h 1352"/>
                        <a:gd name="T2" fmla="*/ 0 w 1472"/>
                        <a:gd name="T3" fmla="*/ 0 h 1352"/>
                        <a:gd name="T4" fmla="*/ 0 w 1472"/>
                        <a:gd name="T5" fmla="*/ 0 h 1352"/>
                        <a:gd name="T6" fmla="*/ 0 w 1472"/>
                        <a:gd name="T7" fmla="*/ 0 h 1352"/>
                        <a:gd name="T8" fmla="*/ 0 w 1472"/>
                        <a:gd name="T9" fmla="*/ 0 h 1352"/>
                        <a:gd name="T10" fmla="*/ 0 60000 65536"/>
                        <a:gd name="T11" fmla="*/ 0 60000 65536"/>
                        <a:gd name="T12" fmla="*/ 0 60000 65536"/>
                        <a:gd name="T13" fmla="*/ 0 60000 65536"/>
                        <a:gd name="T14" fmla="*/ 0 60000 65536"/>
                        <a:gd name="T15" fmla="*/ 0 w 1472"/>
                        <a:gd name="T16" fmla="*/ 0 h 1352"/>
                        <a:gd name="T17" fmla="*/ 1472 w 1472"/>
                        <a:gd name="T18" fmla="*/ 1352 h 1352"/>
                      </a:gdLst>
                      <a:ahLst/>
                      <a:cxnLst>
                        <a:cxn ang="T10">
                          <a:pos x="T0" y="T1"/>
                        </a:cxn>
                        <a:cxn ang="T11">
                          <a:pos x="T2" y="T3"/>
                        </a:cxn>
                        <a:cxn ang="T12">
                          <a:pos x="T4" y="T5"/>
                        </a:cxn>
                        <a:cxn ang="T13">
                          <a:pos x="T6" y="T7"/>
                        </a:cxn>
                        <a:cxn ang="T14">
                          <a:pos x="T8" y="T9"/>
                        </a:cxn>
                      </a:cxnLst>
                      <a:rect l="T15" t="T16" r="T17" b="T18"/>
                      <a:pathLst>
                        <a:path w="1472" h="1352">
                          <a:moveTo>
                            <a:pt x="0" y="1352"/>
                          </a:moveTo>
                          <a:lnTo>
                            <a:pt x="0" y="616"/>
                          </a:lnTo>
                          <a:lnTo>
                            <a:pt x="1472" y="0"/>
                          </a:lnTo>
                          <a:lnTo>
                            <a:pt x="1469" y="693"/>
                          </a:lnTo>
                          <a:lnTo>
                            <a:pt x="0" y="1352"/>
                          </a:lnTo>
                          <a:close/>
                        </a:path>
                      </a:pathLst>
                    </a:custGeom>
                    <a:solidFill>
                      <a:srgbClr val="404040"/>
                    </a:solidFill>
                    <a:ln w="4763">
                      <a:solidFill>
                        <a:srgbClr val="C0C0C0"/>
                      </a:solidFill>
                      <a:round/>
                    </a:ln>
                  </p:spPr>
                  <p:txBody>
                    <a:bodyPr/>
                    <a:lstStyle/>
                    <a:p>
                      <a:endParaRPr lang="zh-CN" altLang="en-US"/>
                    </a:p>
                  </p:txBody>
                </p:sp>
                <p:sp>
                  <p:nvSpPr>
                    <p:cNvPr id="42051" name="Freeform 23"/>
                    <p:cNvSpPr/>
                    <p:nvPr/>
                  </p:nvSpPr>
                  <p:spPr bwMode="auto">
                    <a:xfrm>
                      <a:off x="4949" y="1936"/>
                      <a:ext cx="30" cy="272"/>
                    </a:xfrm>
                    <a:custGeom>
                      <a:avLst/>
                      <a:gdLst>
                        <a:gd name="T0" fmla="*/ 0 w 122"/>
                        <a:gd name="T1" fmla="*/ 0 h 814"/>
                        <a:gd name="T2" fmla="*/ 0 w 122"/>
                        <a:gd name="T3" fmla="*/ 0 h 814"/>
                        <a:gd name="T4" fmla="*/ 0 w 122"/>
                        <a:gd name="T5" fmla="*/ 0 h 814"/>
                        <a:gd name="T6" fmla="*/ 0 w 122"/>
                        <a:gd name="T7" fmla="*/ 0 h 814"/>
                        <a:gd name="T8" fmla="*/ 0 w 122"/>
                        <a:gd name="T9" fmla="*/ 0 h 814"/>
                        <a:gd name="T10" fmla="*/ 0 60000 65536"/>
                        <a:gd name="T11" fmla="*/ 0 60000 65536"/>
                        <a:gd name="T12" fmla="*/ 0 60000 65536"/>
                        <a:gd name="T13" fmla="*/ 0 60000 65536"/>
                        <a:gd name="T14" fmla="*/ 0 60000 65536"/>
                        <a:gd name="T15" fmla="*/ 0 w 122"/>
                        <a:gd name="T16" fmla="*/ 0 h 814"/>
                        <a:gd name="T17" fmla="*/ 122 w 122"/>
                        <a:gd name="T18" fmla="*/ 814 h 814"/>
                      </a:gdLst>
                      <a:ahLst/>
                      <a:cxnLst>
                        <a:cxn ang="T10">
                          <a:pos x="T0" y="T1"/>
                        </a:cxn>
                        <a:cxn ang="T11">
                          <a:pos x="T2" y="T3"/>
                        </a:cxn>
                        <a:cxn ang="T12">
                          <a:pos x="T4" y="T5"/>
                        </a:cxn>
                        <a:cxn ang="T13">
                          <a:pos x="T6" y="T7"/>
                        </a:cxn>
                        <a:cxn ang="T14">
                          <a:pos x="T8" y="T9"/>
                        </a:cxn>
                      </a:cxnLst>
                      <a:rect l="T15" t="T16" r="T17" b="T18"/>
                      <a:pathLst>
                        <a:path w="122" h="814">
                          <a:moveTo>
                            <a:pt x="0" y="0"/>
                          </a:moveTo>
                          <a:lnTo>
                            <a:pt x="122" y="78"/>
                          </a:lnTo>
                          <a:lnTo>
                            <a:pt x="122" y="814"/>
                          </a:lnTo>
                          <a:lnTo>
                            <a:pt x="0" y="736"/>
                          </a:lnTo>
                          <a:lnTo>
                            <a:pt x="0" y="0"/>
                          </a:lnTo>
                          <a:close/>
                        </a:path>
                      </a:pathLst>
                    </a:custGeom>
                    <a:solidFill>
                      <a:srgbClr val="606060"/>
                    </a:solidFill>
                    <a:ln w="4763">
                      <a:solidFill>
                        <a:srgbClr val="C0C0C0"/>
                      </a:solidFill>
                      <a:round/>
                    </a:ln>
                  </p:spPr>
                  <p:txBody>
                    <a:bodyPr/>
                    <a:lstStyle/>
                    <a:p>
                      <a:endParaRPr lang="zh-CN" altLang="en-US"/>
                    </a:p>
                  </p:txBody>
                </p:sp>
                <p:sp>
                  <p:nvSpPr>
                    <p:cNvPr id="42052" name="Freeform 24"/>
                    <p:cNvSpPr/>
                    <p:nvPr/>
                  </p:nvSpPr>
                  <p:spPr bwMode="auto">
                    <a:xfrm>
                      <a:off x="4949" y="1730"/>
                      <a:ext cx="398" cy="232"/>
                    </a:xfrm>
                    <a:custGeom>
                      <a:avLst/>
                      <a:gdLst>
                        <a:gd name="T0" fmla="*/ 0 w 1594"/>
                        <a:gd name="T1" fmla="*/ 0 h 696"/>
                        <a:gd name="T2" fmla="*/ 0 w 1594"/>
                        <a:gd name="T3" fmla="*/ 0 h 696"/>
                        <a:gd name="T4" fmla="*/ 0 w 1594"/>
                        <a:gd name="T5" fmla="*/ 0 h 696"/>
                        <a:gd name="T6" fmla="*/ 0 w 1594"/>
                        <a:gd name="T7" fmla="*/ 0 h 696"/>
                        <a:gd name="T8" fmla="*/ 0 w 1594"/>
                        <a:gd name="T9" fmla="*/ 0 h 696"/>
                        <a:gd name="T10" fmla="*/ 0 60000 65536"/>
                        <a:gd name="T11" fmla="*/ 0 60000 65536"/>
                        <a:gd name="T12" fmla="*/ 0 60000 65536"/>
                        <a:gd name="T13" fmla="*/ 0 60000 65536"/>
                        <a:gd name="T14" fmla="*/ 0 60000 65536"/>
                        <a:gd name="T15" fmla="*/ 0 w 1594"/>
                        <a:gd name="T16" fmla="*/ 0 h 696"/>
                        <a:gd name="T17" fmla="*/ 1594 w 1594"/>
                        <a:gd name="T18" fmla="*/ 696 h 696"/>
                      </a:gdLst>
                      <a:ahLst/>
                      <a:cxnLst>
                        <a:cxn ang="T10">
                          <a:pos x="T0" y="T1"/>
                        </a:cxn>
                        <a:cxn ang="T11">
                          <a:pos x="T2" y="T3"/>
                        </a:cxn>
                        <a:cxn ang="T12">
                          <a:pos x="T4" y="T5"/>
                        </a:cxn>
                        <a:cxn ang="T13">
                          <a:pos x="T6" y="T7"/>
                        </a:cxn>
                        <a:cxn ang="T14">
                          <a:pos x="T8" y="T9"/>
                        </a:cxn>
                      </a:cxnLst>
                      <a:rect l="T15" t="T16" r="T17" b="T18"/>
                      <a:pathLst>
                        <a:path w="1594" h="696">
                          <a:moveTo>
                            <a:pt x="0" y="618"/>
                          </a:moveTo>
                          <a:lnTo>
                            <a:pt x="123" y="696"/>
                          </a:lnTo>
                          <a:lnTo>
                            <a:pt x="1594" y="80"/>
                          </a:lnTo>
                          <a:lnTo>
                            <a:pt x="1476" y="0"/>
                          </a:lnTo>
                          <a:lnTo>
                            <a:pt x="0" y="618"/>
                          </a:lnTo>
                          <a:close/>
                        </a:path>
                      </a:pathLst>
                    </a:custGeom>
                    <a:solidFill>
                      <a:srgbClr val="A0A0A0"/>
                    </a:solidFill>
                    <a:ln w="4763">
                      <a:solidFill>
                        <a:srgbClr val="C0C0C0"/>
                      </a:solidFill>
                      <a:round/>
                    </a:ln>
                  </p:spPr>
                  <p:txBody>
                    <a:bodyPr/>
                    <a:lstStyle/>
                    <a:p>
                      <a:endParaRPr lang="zh-CN" altLang="en-US"/>
                    </a:p>
                  </p:txBody>
                </p:sp>
              </p:grpSp>
              <p:grpSp>
                <p:nvGrpSpPr>
                  <p:cNvPr id="10" name="Group 25"/>
                  <p:cNvGrpSpPr/>
                  <p:nvPr/>
                </p:nvGrpSpPr>
                <p:grpSpPr bwMode="auto">
                  <a:xfrm>
                    <a:off x="4988" y="1765"/>
                    <a:ext cx="397" cy="477"/>
                    <a:chOff x="4988" y="1765"/>
                    <a:chExt cx="397" cy="477"/>
                  </a:xfrm>
                </p:grpSpPr>
                <p:sp>
                  <p:nvSpPr>
                    <p:cNvPr id="42047" name="Freeform 26"/>
                    <p:cNvSpPr/>
                    <p:nvPr/>
                  </p:nvSpPr>
                  <p:spPr bwMode="auto">
                    <a:xfrm>
                      <a:off x="5019" y="1792"/>
                      <a:ext cx="366" cy="450"/>
                    </a:xfrm>
                    <a:custGeom>
                      <a:avLst/>
                      <a:gdLst>
                        <a:gd name="T0" fmla="*/ 0 w 1465"/>
                        <a:gd name="T1" fmla="*/ 0 h 1349"/>
                        <a:gd name="T2" fmla="*/ 0 w 1465"/>
                        <a:gd name="T3" fmla="*/ 0 h 1349"/>
                        <a:gd name="T4" fmla="*/ 0 w 1465"/>
                        <a:gd name="T5" fmla="*/ 0 h 1349"/>
                        <a:gd name="T6" fmla="*/ 0 w 1465"/>
                        <a:gd name="T7" fmla="*/ 0 h 1349"/>
                        <a:gd name="T8" fmla="*/ 0 w 1465"/>
                        <a:gd name="T9" fmla="*/ 0 h 1349"/>
                        <a:gd name="T10" fmla="*/ 0 60000 65536"/>
                        <a:gd name="T11" fmla="*/ 0 60000 65536"/>
                        <a:gd name="T12" fmla="*/ 0 60000 65536"/>
                        <a:gd name="T13" fmla="*/ 0 60000 65536"/>
                        <a:gd name="T14" fmla="*/ 0 60000 65536"/>
                        <a:gd name="T15" fmla="*/ 0 w 1465"/>
                        <a:gd name="T16" fmla="*/ 0 h 1349"/>
                        <a:gd name="T17" fmla="*/ 1465 w 1465"/>
                        <a:gd name="T18" fmla="*/ 1349 h 1349"/>
                      </a:gdLst>
                      <a:ahLst/>
                      <a:cxnLst>
                        <a:cxn ang="T10">
                          <a:pos x="T0" y="T1"/>
                        </a:cxn>
                        <a:cxn ang="T11">
                          <a:pos x="T2" y="T3"/>
                        </a:cxn>
                        <a:cxn ang="T12">
                          <a:pos x="T4" y="T5"/>
                        </a:cxn>
                        <a:cxn ang="T13">
                          <a:pos x="T6" y="T7"/>
                        </a:cxn>
                        <a:cxn ang="T14">
                          <a:pos x="T8" y="T9"/>
                        </a:cxn>
                      </a:cxnLst>
                      <a:rect l="T15" t="T16" r="T17" b="T18"/>
                      <a:pathLst>
                        <a:path w="1465" h="1349">
                          <a:moveTo>
                            <a:pt x="0" y="1349"/>
                          </a:moveTo>
                          <a:lnTo>
                            <a:pt x="0" y="613"/>
                          </a:lnTo>
                          <a:lnTo>
                            <a:pt x="1465" y="0"/>
                          </a:lnTo>
                          <a:lnTo>
                            <a:pt x="1460" y="689"/>
                          </a:lnTo>
                          <a:lnTo>
                            <a:pt x="0" y="1349"/>
                          </a:lnTo>
                          <a:close/>
                        </a:path>
                      </a:pathLst>
                    </a:custGeom>
                    <a:solidFill>
                      <a:srgbClr val="404040"/>
                    </a:solidFill>
                    <a:ln w="4763">
                      <a:solidFill>
                        <a:srgbClr val="C0C0C0"/>
                      </a:solidFill>
                      <a:round/>
                    </a:ln>
                  </p:spPr>
                  <p:txBody>
                    <a:bodyPr/>
                    <a:lstStyle/>
                    <a:p>
                      <a:endParaRPr lang="zh-CN" altLang="en-US"/>
                    </a:p>
                  </p:txBody>
                </p:sp>
                <p:sp>
                  <p:nvSpPr>
                    <p:cNvPr id="42048" name="Freeform 27"/>
                    <p:cNvSpPr/>
                    <p:nvPr/>
                  </p:nvSpPr>
                  <p:spPr bwMode="auto">
                    <a:xfrm>
                      <a:off x="4988" y="1971"/>
                      <a:ext cx="31" cy="271"/>
                    </a:xfrm>
                    <a:custGeom>
                      <a:avLst/>
                      <a:gdLst>
                        <a:gd name="T0" fmla="*/ 0 w 125"/>
                        <a:gd name="T1" fmla="*/ 0 h 813"/>
                        <a:gd name="T2" fmla="*/ 0 w 125"/>
                        <a:gd name="T3" fmla="*/ 0 h 813"/>
                        <a:gd name="T4" fmla="*/ 0 w 125"/>
                        <a:gd name="T5" fmla="*/ 0 h 813"/>
                        <a:gd name="T6" fmla="*/ 0 w 125"/>
                        <a:gd name="T7" fmla="*/ 0 h 813"/>
                        <a:gd name="T8" fmla="*/ 0 w 125"/>
                        <a:gd name="T9" fmla="*/ 0 h 813"/>
                        <a:gd name="T10" fmla="*/ 0 60000 65536"/>
                        <a:gd name="T11" fmla="*/ 0 60000 65536"/>
                        <a:gd name="T12" fmla="*/ 0 60000 65536"/>
                        <a:gd name="T13" fmla="*/ 0 60000 65536"/>
                        <a:gd name="T14" fmla="*/ 0 60000 65536"/>
                        <a:gd name="T15" fmla="*/ 0 w 125"/>
                        <a:gd name="T16" fmla="*/ 0 h 813"/>
                        <a:gd name="T17" fmla="*/ 125 w 125"/>
                        <a:gd name="T18" fmla="*/ 813 h 813"/>
                      </a:gdLst>
                      <a:ahLst/>
                      <a:cxnLst>
                        <a:cxn ang="T10">
                          <a:pos x="T0" y="T1"/>
                        </a:cxn>
                        <a:cxn ang="T11">
                          <a:pos x="T2" y="T3"/>
                        </a:cxn>
                        <a:cxn ang="T12">
                          <a:pos x="T4" y="T5"/>
                        </a:cxn>
                        <a:cxn ang="T13">
                          <a:pos x="T6" y="T7"/>
                        </a:cxn>
                        <a:cxn ang="T14">
                          <a:pos x="T8" y="T9"/>
                        </a:cxn>
                      </a:cxnLst>
                      <a:rect l="T15" t="T16" r="T17" b="T18"/>
                      <a:pathLst>
                        <a:path w="125" h="813">
                          <a:moveTo>
                            <a:pt x="0" y="0"/>
                          </a:moveTo>
                          <a:lnTo>
                            <a:pt x="125" y="77"/>
                          </a:lnTo>
                          <a:lnTo>
                            <a:pt x="125" y="813"/>
                          </a:lnTo>
                          <a:lnTo>
                            <a:pt x="2" y="736"/>
                          </a:lnTo>
                          <a:lnTo>
                            <a:pt x="0" y="0"/>
                          </a:lnTo>
                          <a:close/>
                        </a:path>
                      </a:pathLst>
                    </a:custGeom>
                    <a:solidFill>
                      <a:srgbClr val="606060"/>
                    </a:solidFill>
                    <a:ln w="4763">
                      <a:solidFill>
                        <a:srgbClr val="C0C0C0"/>
                      </a:solidFill>
                      <a:round/>
                    </a:ln>
                  </p:spPr>
                  <p:txBody>
                    <a:bodyPr/>
                    <a:lstStyle/>
                    <a:p>
                      <a:endParaRPr lang="zh-CN" altLang="en-US"/>
                    </a:p>
                  </p:txBody>
                </p:sp>
                <p:sp>
                  <p:nvSpPr>
                    <p:cNvPr id="42049" name="Freeform 28"/>
                    <p:cNvSpPr/>
                    <p:nvPr/>
                  </p:nvSpPr>
                  <p:spPr bwMode="auto">
                    <a:xfrm>
                      <a:off x="4988" y="1765"/>
                      <a:ext cx="397" cy="232"/>
                    </a:xfrm>
                    <a:custGeom>
                      <a:avLst/>
                      <a:gdLst>
                        <a:gd name="T0" fmla="*/ 0 w 1588"/>
                        <a:gd name="T1" fmla="*/ 0 h 696"/>
                        <a:gd name="T2" fmla="*/ 0 w 1588"/>
                        <a:gd name="T3" fmla="*/ 0 h 696"/>
                        <a:gd name="T4" fmla="*/ 0 w 1588"/>
                        <a:gd name="T5" fmla="*/ 0 h 696"/>
                        <a:gd name="T6" fmla="*/ 0 w 1588"/>
                        <a:gd name="T7" fmla="*/ 0 h 696"/>
                        <a:gd name="T8" fmla="*/ 0 w 1588"/>
                        <a:gd name="T9" fmla="*/ 0 h 696"/>
                        <a:gd name="T10" fmla="*/ 0 60000 65536"/>
                        <a:gd name="T11" fmla="*/ 0 60000 65536"/>
                        <a:gd name="T12" fmla="*/ 0 60000 65536"/>
                        <a:gd name="T13" fmla="*/ 0 60000 65536"/>
                        <a:gd name="T14" fmla="*/ 0 60000 65536"/>
                        <a:gd name="T15" fmla="*/ 0 w 1588"/>
                        <a:gd name="T16" fmla="*/ 0 h 696"/>
                        <a:gd name="T17" fmla="*/ 1588 w 1588"/>
                        <a:gd name="T18" fmla="*/ 696 h 696"/>
                      </a:gdLst>
                      <a:ahLst/>
                      <a:cxnLst>
                        <a:cxn ang="T10">
                          <a:pos x="T0" y="T1"/>
                        </a:cxn>
                        <a:cxn ang="T11">
                          <a:pos x="T2" y="T3"/>
                        </a:cxn>
                        <a:cxn ang="T12">
                          <a:pos x="T4" y="T5"/>
                        </a:cxn>
                        <a:cxn ang="T13">
                          <a:pos x="T6" y="T7"/>
                        </a:cxn>
                        <a:cxn ang="T14">
                          <a:pos x="T8" y="T9"/>
                        </a:cxn>
                      </a:cxnLst>
                      <a:rect l="T15" t="T16" r="T17" b="T18"/>
                      <a:pathLst>
                        <a:path w="1588" h="696">
                          <a:moveTo>
                            <a:pt x="0" y="619"/>
                          </a:moveTo>
                          <a:lnTo>
                            <a:pt x="124" y="696"/>
                          </a:lnTo>
                          <a:lnTo>
                            <a:pt x="1588" y="83"/>
                          </a:lnTo>
                          <a:lnTo>
                            <a:pt x="1467" y="0"/>
                          </a:lnTo>
                          <a:lnTo>
                            <a:pt x="0" y="619"/>
                          </a:lnTo>
                          <a:close/>
                        </a:path>
                      </a:pathLst>
                    </a:custGeom>
                    <a:solidFill>
                      <a:srgbClr val="A0A0A0"/>
                    </a:solidFill>
                    <a:ln w="4763">
                      <a:solidFill>
                        <a:srgbClr val="C0C0C0"/>
                      </a:solidFill>
                      <a:round/>
                    </a:ln>
                  </p:spPr>
                  <p:txBody>
                    <a:bodyPr/>
                    <a:lstStyle/>
                    <a:p>
                      <a:endParaRPr lang="zh-CN" altLang="en-US"/>
                    </a:p>
                  </p:txBody>
                </p:sp>
              </p:grpSp>
              <p:grpSp>
                <p:nvGrpSpPr>
                  <p:cNvPr id="11" name="Group 29"/>
                  <p:cNvGrpSpPr/>
                  <p:nvPr/>
                </p:nvGrpSpPr>
                <p:grpSpPr bwMode="auto">
                  <a:xfrm>
                    <a:off x="5027" y="1800"/>
                    <a:ext cx="398" cy="478"/>
                    <a:chOff x="5027" y="1800"/>
                    <a:chExt cx="398" cy="478"/>
                  </a:xfrm>
                </p:grpSpPr>
                <p:sp>
                  <p:nvSpPr>
                    <p:cNvPr id="42044" name="Freeform 30"/>
                    <p:cNvSpPr/>
                    <p:nvPr/>
                  </p:nvSpPr>
                  <p:spPr bwMode="auto">
                    <a:xfrm>
                      <a:off x="5058" y="1827"/>
                      <a:ext cx="367" cy="451"/>
                    </a:xfrm>
                    <a:custGeom>
                      <a:avLst/>
                      <a:gdLst>
                        <a:gd name="T0" fmla="*/ 0 w 1471"/>
                        <a:gd name="T1" fmla="*/ 0 h 1353"/>
                        <a:gd name="T2" fmla="*/ 0 w 1471"/>
                        <a:gd name="T3" fmla="*/ 0 h 1353"/>
                        <a:gd name="T4" fmla="*/ 0 w 1471"/>
                        <a:gd name="T5" fmla="*/ 0 h 1353"/>
                        <a:gd name="T6" fmla="*/ 0 w 1471"/>
                        <a:gd name="T7" fmla="*/ 0 h 1353"/>
                        <a:gd name="T8" fmla="*/ 0 w 1471"/>
                        <a:gd name="T9" fmla="*/ 0 h 1353"/>
                        <a:gd name="T10" fmla="*/ 0 60000 65536"/>
                        <a:gd name="T11" fmla="*/ 0 60000 65536"/>
                        <a:gd name="T12" fmla="*/ 0 60000 65536"/>
                        <a:gd name="T13" fmla="*/ 0 60000 65536"/>
                        <a:gd name="T14" fmla="*/ 0 60000 65536"/>
                        <a:gd name="T15" fmla="*/ 0 w 1471"/>
                        <a:gd name="T16" fmla="*/ 0 h 1353"/>
                        <a:gd name="T17" fmla="*/ 1471 w 1471"/>
                        <a:gd name="T18" fmla="*/ 1353 h 1353"/>
                      </a:gdLst>
                      <a:ahLst/>
                      <a:cxnLst>
                        <a:cxn ang="T10">
                          <a:pos x="T0" y="T1"/>
                        </a:cxn>
                        <a:cxn ang="T11">
                          <a:pos x="T2" y="T3"/>
                        </a:cxn>
                        <a:cxn ang="T12">
                          <a:pos x="T4" y="T5"/>
                        </a:cxn>
                        <a:cxn ang="T13">
                          <a:pos x="T6" y="T7"/>
                        </a:cxn>
                        <a:cxn ang="T14">
                          <a:pos x="T8" y="T9"/>
                        </a:cxn>
                      </a:cxnLst>
                      <a:rect l="T15" t="T16" r="T17" b="T18"/>
                      <a:pathLst>
                        <a:path w="1471" h="1353">
                          <a:moveTo>
                            <a:pt x="0" y="1353"/>
                          </a:moveTo>
                          <a:lnTo>
                            <a:pt x="0" y="616"/>
                          </a:lnTo>
                          <a:lnTo>
                            <a:pt x="1471" y="0"/>
                          </a:lnTo>
                          <a:lnTo>
                            <a:pt x="1468" y="694"/>
                          </a:lnTo>
                          <a:lnTo>
                            <a:pt x="0" y="1353"/>
                          </a:lnTo>
                          <a:close/>
                        </a:path>
                      </a:pathLst>
                    </a:custGeom>
                    <a:solidFill>
                      <a:srgbClr val="404040"/>
                    </a:solidFill>
                    <a:ln w="4763">
                      <a:solidFill>
                        <a:srgbClr val="C0C0C0"/>
                      </a:solidFill>
                      <a:round/>
                    </a:ln>
                  </p:spPr>
                  <p:txBody>
                    <a:bodyPr/>
                    <a:lstStyle/>
                    <a:p>
                      <a:endParaRPr lang="zh-CN" altLang="en-US"/>
                    </a:p>
                  </p:txBody>
                </p:sp>
                <p:sp>
                  <p:nvSpPr>
                    <p:cNvPr id="42045" name="Freeform 31"/>
                    <p:cNvSpPr/>
                    <p:nvPr/>
                  </p:nvSpPr>
                  <p:spPr bwMode="auto">
                    <a:xfrm>
                      <a:off x="5027" y="2006"/>
                      <a:ext cx="31" cy="272"/>
                    </a:xfrm>
                    <a:custGeom>
                      <a:avLst/>
                      <a:gdLst>
                        <a:gd name="T0" fmla="*/ 0 w 122"/>
                        <a:gd name="T1" fmla="*/ 0 h 814"/>
                        <a:gd name="T2" fmla="*/ 0 w 122"/>
                        <a:gd name="T3" fmla="*/ 0 h 814"/>
                        <a:gd name="T4" fmla="*/ 0 w 122"/>
                        <a:gd name="T5" fmla="*/ 0 h 814"/>
                        <a:gd name="T6" fmla="*/ 0 w 122"/>
                        <a:gd name="T7" fmla="*/ 0 h 814"/>
                        <a:gd name="T8" fmla="*/ 0 w 122"/>
                        <a:gd name="T9" fmla="*/ 0 h 814"/>
                        <a:gd name="T10" fmla="*/ 0 60000 65536"/>
                        <a:gd name="T11" fmla="*/ 0 60000 65536"/>
                        <a:gd name="T12" fmla="*/ 0 60000 65536"/>
                        <a:gd name="T13" fmla="*/ 0 60000 65536"/>
                        <a:gd name="T14" fmla="*/ 0 60000 65536"/>
                        <a:gd name="T15" fmla="*/ 0 w 122"/>
                        <a:gd name="T16" fmla="*/ 0 h 814"/>
                        <a:gd name="T17" fmla="*/ 122 w 122"/>
                        <a:gd name="T18" fmla="*/ 814 h 814"/>
                      </a:gdLst>
                      <a:ahLst/>
                      <a:cxnLst>
                        <a:cxn ang="T10">
                          <a:pos x="T0" y="T1"/>
                        </a:cxn>
                        <a:cxn ang="T11">
                          <a:pos x="T2" y="T3"/>
                        </a:cxn>
                        <a:cxn ang="T12">
                          <a:pos x="T4" y="T5"/>
                        </a:cxn>
                        <a:cxn ang="T13">
                          <a:pos x="T6" y="T7"/>
                        </a:cxn>
                        <a:cxn ang="T14">
                          <a:pos x="T8" y="T9"/>
                        </a:cxn>
                      </a:cxnLst>
                      <a:rect l="T15" t="T16" r="T17" b="T18"/>
                      <a:pathLst>
                        <a:path w="122" h="814">
                          <a:moveTo>
                            <a:pt x="0" y="0"/>
                          </a:moveTo>
                          <a:lnTo>
                            <a:pt x="122" y="77"/>
                          </a:lnTo>
                          <a:lnTo>
                            <a:pt x="122" y="814"/>
                          </a:lnTo>
                          <a:lnTo>
                            <a:pt x="0" y="736"/>
                          </a:lnTo>
                          <a:lnTo>
                            <a:pt x="0" y="0"/>
                          </a:lnTo>
                          <a:close/>
                        </a:path>
                      </a:pathLst>
                    </a:custGeom>
                    <a:solidFill>
                      <a:srgbClr val="606060"/>
                    </a:solidFill>
                    <a:ln w="4763">
                      <a:solidFill>
                        <a:srgbClr val="C0C0C0"/>
                      </a:solidFill>
                      <a:round/>
                    </a:ln>
                  </p:spPr>
                  <p:txBody>
                    <a:bodyPr/>
                    <a:lstStyle/>
                    <a:p>
                      <a:endParaRPr lang="zh-CN" altLang="en-US"/>
                    </a:p>
                  </p:txBody>
                </p:sp>
                <p:sp>
                  <p:nvSpPr>
                    <p:cNvPr id="42046" name="Freeform 32"/>
                    <p:cNvSpPr/>
                    <p:nvPr/>
                  </p:nvSpPr>
                  <p:spPr bwMode="auto">
                    <a:xfrm>
                      <a:off x="5027" y="1800"/>
                      <a:ext cx="398" cy="232"/>
                    </a:xfrm>
                    <a:custGeom>
                      <a:avLst/>
                      <a:gdLst>
                        <a:gd name="T0" fmla="*/ 0 w 1593"/>
                        <a:gd name="T1" fmla="*/ 0 h 695"/>
                        <a:gd name="T2" fmla="*/ 0 w 1593"/>
                        <a:gd name="T3" fmla="*/ 0 h 695"/>
                        <a:gd name="T4" fmla="*/ 0 w 1593"/>
                        <a:gd name="T5" fmla="*/ 0 h 695"/>
                        <a:gd name="T6" fmla="*/ 0 w 1593"/>
                        <a:gd name="T7" fmla="*/ 0 h 695"/>
                        <a:gd name="T8" fmla="*/ 0 w 1593"/>
                        <a:gd name="T9" fmla="*/ 0 h 695"/>
                        <a:gd name="T10" fmla="*/ 0 60000 65536"/>
                        <a:gd name="T11" fmla="*/ 0 60000 65536"/>
                        <a:gd name="T12" fmla="*/ 0 60000 65536"/>
                        <a:gd name="T13" fmla="*/ 0 60000 65536"/>
                        <a:gd name="T14" fmla="*/ 0 60000 65536"/>
                        <a:gd name="T15" fmla="*/ 0 w 1593"/>
                        <a:gd name="T16" fmla="*/ 0 h 695"/>
                        <a:gd name="T17" fmla="*/ 1593 w 1593"/>
                        <a:gd name="T18" fmla="*/ 695 h 695"/>
                      </a:gdLst>
                      <a:ahLst/>
                      <a:cxnLst>
                        <a:cxn ang="T10">
                          <a:pos x="T0" y="T1"/>
                        </a:cxn>
                        <a:cxn ang="T11">
                          <a:pos x="T2" y="T3"/>
                        </a:cxn>
                        <a:cxn ang="T12">
                          <a:pos x="T4" y="T5"/>
                        </a:cxn>
                        <a:cxn ang="T13">
                          <a:pos x="T6" y="T7"/>
                        </a:cxn>
                        <a:cxn ang="T14">
                          <a:pos x="T8" y="T9"/>
                        </a:cxn>
                      </a:cxnLst>
                      <a:rect l="T15" t="T16" r="T17" b="T18"/>
                      <a:pathLst>
                        <a:path w="1593" h="695">
                          <a:moveTo>
                            <a:pt x="0" y="618"/>
                          </a:moveTo>
                          <a:lnTo>
                            <a:pt x="122" y="695"/>
                          </a:lnTo>
                          <a:lnTo>
                            <a:pt x="1593" y="79"/>
                          </a:lnTo>
                          <a:lnTo>
                            <a:pt x="1475" y="0"/>
                          </a:lnTo>
                          <a:lnTo>
                            <a:pt x="0" y="618"/>
                          </a:lnTo>
                          <a:close/>
                        </a:path>
                      </a:pathLst>
                    </a:custGeom>
                    <a:solidFill>
                      <a:srgbClr val="A0A0A0"/>
                    </a:solidFill>
                    <a:ln w="4763">
                      <a:solidFill>
                        <a:srgbClr val="C0C0C0"/>
                      </a:solidFill>
                      <a:round/>
                    </a:ln>
                  </p:spPr>
                  <p:txBody>
                    <a:bodyPr/>
                    <a:lstStyle/>
                    <a:p>
                      <a:endParaRPr lang="zh-CN" altLang="en-US"/>
                    </a:p>
                  </p:txBody>
                </p:sp>
              </p:grpSp>
              <p:grpSp>
                <p:nvGrpSpPr>
                  <p:cNvPr id="12" name="Group 33"/>
                  <p:cNvGrpSpPr/>
                  <p:nvPr/>
                </p:nvGrpSpPr>
                <p:grpSpPr bwMode="auto">
                  <a:xfrm>
                    <a:off x="5066" y="1835"/>
                    <a:ext cx="397" cy="477"/>
                    <a:chOff x="5066" y="1835"/>
                    <a:chExt cx="397" cy="477"/>
                  </a:xfrm>
                </p:grpSpPr>
                <p:sp>
                  <p:nvSpPr>
                    <p:cNvPr id="42041" name="Freeform 34"/>
                    <p:cNvSpPr/>
                    <p:nvPr/>
                  </p:nvSpPr>
                  <p:spPr bwMode="auto">
                    <a:xfrm>
                      <a:off x="5097" y="1862"/>
                      <a:ext cx="366" cy="450"/>
                    </a:xfrm>
                    <a:custGeom>
                      <a:avLst/>
                      <a:gdLst>
                        <a:gd name="T0" fmla="*/ 0 w 1467"/>
                        <a:gd name="T1" fmla="*/ 0 h 1350"/>
                        <a:gd name="T2" fmla="*/ 0 w 1467"/>
                        <a:gd name="T3" fmla="*/ 0 h 1350"/>
                        <a:gd name="T4" fmla="*/ 0 w 1467"/>
                        <a:gd name="T5" fmla="*/ 0 h 1350"/>
                        <a:gd name="T6" fmla="*/ 0 w 1467"/>
                        <a:gd name="T7" fmla="*/ 0 h 1350"/>
                        <a:gd name="T8" fmla="*/ 0 w 1467"/>
                        <a:gd name="T9" fmla="*/ 0 h 1350"/>
                        <a:gd name="T10" fmla="*/ 0 60000 65536"/>
                        <a:gd name="T11" fmla="*/ 0 60000 65536"/>
                        <a:gd name="T12" fmla="*/ 0 60000 65536"/>
                        <a:gd name="T13" fmla="*/ 0 60000 65536"/>
                        <a:gd name="T14" fmla="*/ 0 60000 65536"/>
                        <a:gd name="T15" fmla="*/ 0 w 1467"/>
                        <a:gd name="T16" fmla="*/ 0 h 1350"/>
                        <a:gd name="T17" fmla="*/ 1467 w 1467"/>
                        <a:gd name="T18" fmla="*/ 1350 h 1350"/>
                      </a:gdLst>
                      <a:ahLst/>
                      <a:cxnLst>
                        <a:cxn ang="T10">
                          <a:pos x="T0" y="T1"/>
                        </a:cxn>
                        <a:cxn ang="T11">
                          <a:pos x="T2" y="T3"/>
                        </a:cxn>
                        <a:cxn ang="T12">
                          <a:pos x="T4" y="T5"/>
                        </a:cxn>
                        <a:cxn ang="T13">
                          <a:pos x="T6" y="T7"/>
                        </a:cxn>
                        <a:cxn ang="T14">
                          <a:pos x="T8" y="T9"/>
                        </a:cxn>
                      </a:cxnLst>
                      <a:rect l="T15" t="T16" r="T17" b="T18"/>
                      <a:pathLst>
                        <a:path w="1467" h="1350">
                          <a:moveTo>
                            <a:pt x="0" y="1350"/>
                          </a:moveTo>
                          <a:lnTo>
                            <a:pt x="0" y="614"/>
                          </a:lnTo>
                          <a:lnTo>
                            <a:pt x="1467" y="0"/>
                          </a:lnTo>
                          <a:lnTo>
                            <a:pt x="1461" y="689"/>
                          </a:lnTo>
                          <a:lnTo>
                            <a:pt x="0" y="1350"/>
                          </a:lnTo>
                          <a:close/>
                        </a:path>
                      </a:pathLst>
                    </a:custGeom>
                    <a:solidFill>
                      <a:srgbClr val="404040"/>
                    </a:solidFill>
                    <a:ln w="4763">
                      <a:solidFill>
                        <a:srgbClr val="C0C0C0"/>
                      </a:solidFill>
                      <a:round/>
                    </a:ln>
                  </p:spPr>
                  <p:txBody>
                    <a:bodyPr/>
                    <a:lstStyle/>
                    <a:p>
                      <a:endParaRPr lang="zh-CN" altLang="en-US"/>
                    </a:p>
                  </p:txBody>
                </p:sp>
                <p:sp>
                  <p:nvSpPr>
                    <p:cNvPr id="42042" name="Freeform 35"/>
                    <p:cNvSpPr/>
                    <p:nvPr/>
                  </p:nvSpPr>
                  <p:spPr bwMode="auto">
                    <a:xfrm>
                      <a:off x="5066" y="2041"/>
                      <a:ext cx="31" cy="271"/>
                    </a:xfrm>
                    <a:custGeom>
                      <a:avLst/>
                      <a:gdLst>
                        <a:gd name="T0" fmla="*/ 0 w 123"/>
                        <a:gd name="T1" fmla="*/ 0 h 813"/>
                        <a:gd name="T2" fmla="*/ 0 w 123"/>
                        <a:gd name="T3" fmla="*/ 0 h 813"/>
                        <a:gd name="T4" fmla="*/ 0 w 123"/>
                        <a:gd name="T5" fmla="*/ 0 h 813"/>
                        <a:gd name="T6" fmla="*/ 0 w 123"/>
                        <a:gd name="T7" fmla="*/ 0 h 813"/>
                        <a:gd name="T8" fmla="*/ 0 w 123"/>
                        <a:gd name="T9" fmla="*/ 0 h 813"/>
                        <a:gd name="T10" fmla="*/ 0 60000 65536"/>
                        <a:gd name="T11" fmla="*/ 0 60000 65536"/>
                        <a:gd name="T12" fmla="*/ 0 60000 65536"/>
                        <a:gd name="T13" fmla="*/ 0 60000 65536"/>
                        <a:gd name="T14" fmla="*/ 0 60000 65536"/>
                        <a:gd name="T15" fmla="*/ 0 w 123"/>
                        <a:gd name="T16" fmla="*/ 0 h 813"/>
                        <a:gd name="T17" fmla="*/ 123 w 123"/>
                        <a:gd name="T18" fmla="*/ 813 h 813"/>
                      </a:gdLst>
                      <a:ahLst/>
                      <a:cxnLst>
                        <a:cxn ang="T10">
                          <a:pos x="T0" y="T1"/>
                        </a:cxn>
                        <a:cxn ang="T11">
                          <a:pos x="T2" y="T3"/>
                        </a:cxn>
                        <a:cxn ang="T12">
                          <a:pos x="T4" y="T5"/>
                        </a:cxn>
                        <a:cxn ang="T13">
                          <a:pos x="T6" y="T7"/>
                        </a:cxn>
                        <a:cxn ang="T14">
                          <a:pos x="T8" y="T9"/>
                        </a:cxn>
                      </a:cxnLst>
                      <a:rect l="T15" t="T16" r="T17" b="T18"/>
                      <a:pathLst>
                        <a:path w="123" h="813">
                          <a:moveTo>
                            <a:pt x="1" y="0"/>
                          </a:moveTo>
                          <a:lnTo>
                            <a:pt x="123" y="77"/>
                          </a:lnTo>
                          <a:lnTo>
                            <a:pt x="123" y="813"/>
                          </a:lnTo>
                          <a:lnTo>
                            <a:pt x="0" y="735"/>
                          </a:lnTo>
                          <a:lnTo>
                            <a:pt x="1" y="0"/>
                          </a:lnTo>
                          <a:close/>
                        </a:path>
                      </a:pathLst>
                    </a:custGeom>
                    <a:solidFill>
                      <a:srgbClr val="606060"/>
                    </a:solidFill>
                    <a:ln w="4763">
                      <a:solidFill>
                        <a:srgbClr val="C0C0C0"/>
                      </a:solidFill>
                      <a:round/>
                    </a:ln>
                  </p:spPr>
                  <p:txBody>
                    <a:bodyPr/>
                    <a:lstStyle/>
                    <a:p>
                      <a:endParaRPr lang="zh-CN" altLang="en-US"/>
                    </a:p>
                  </p:txBody>
                </p:sp>
                <p:sp>
                  <p:nvSpPr>
                    <p:cNvPr id="42043" name="Freeform 36"/>
                    <p:cNvSpPr/>
                    <p:nvPr/>
                  </p:nvSpPr>
                  <p:spPr bwMode="auto">
                    <a:xfrm>
                      <a:off x="5066" y="1835"/>
                      <a:ext cx="397" cy="232"/>
                    </a:xfrm>
                    <a:custGeom>
                      <a:avLst/>
                      <a:gdLst>
                        <a:gd name="T0" fmla="*/ 0 w 1590"/>
                        <a:gd name="T1" fmla="*/ 0 h 696"/>
                        <a:gd name="T2" fmla="*/ 0 w 1590"/>
                        <a:gd name="T3" fmla="*/ 0 h 696"/>
                        <a:gd name="T4" fmla="*/ 0 w 1590"/>
                        <a:gd name="T5" fmla="*/ 0 h 696"/>
                        <a:gd name="T6" fmla="*/ 0 w 1590"/>
                        <a:gd name="T7" fmla="*/ 0 h 696"/>
                        <a:gd name="T8" fmla="*/ 0 w 1590"/>
                        <a:gd name="T9" fmla="*/ 0 h 696"/>
                        <a:gd name="T10" fmla="*/ 0 60000 65536"/>
                        <a:gd name="T11" fmla="*/ 0 60000 65536"/>
                        <a:gd name="T12" fmla="*/ 0 60000 65536"/>
                        <a:gd name="T13" fmla="*/ 0 60000 65536"/>
                        <a:gd name="T14" fmla="*/ 0 60000 65536"/>
                        <a:gd name="T15" fmla="*/ 0 w 1590"/>
                        <a:gd name="T16" fmla="*/ 0 h 696"/>
                        <a:gd name="T17" fmla="*/ 1590 w 1590"/>
                        <a:gd name="T18" fmla="*/ 696 h 696"/>
                      </a:gdLst>
                      <a:ahLst/>
                      <a:cxnLst>
                        <a:cxn ang="T10">
                          <a:pos x="T0" y="T1"/>
                        </a:cxn>
                        <a:cxn ang="T11">
                          <a:pos x="T2" y="T3"/>
                        </a:cxn>
                        <a:cxn ang="T12">
                          <a:pos x="T4" y="T5"/>
                        </a:cxn>
                        <a:cxn ang="T13">
                          <a:pos x="T6" y="T7"/>
                        </a:cxn>
                        <a:cxn ang="T14">
                          <a:pos x="T8" y="T9"/>
                        </a:cxn>
                      </a:cxnLst>
                      <a:rect l="T15" t="T16" r="T17" b="T18"/>
                      <a:pathLst>
                        <a:path w="1590" h="696">
                          <a:moveTo>
                            <a:pt x="0" y="618"/>
                          </a:moveTo>
                          <a:lnTo>
                            <a:pt x="123" y="696"/>
                          </a:lnTo>
                          <a:lnTo>
                            <a:pt x="1590" y="82"/>
                          </a:lnTo>
                          <a:lnTo>
                            <a:pt x="1466" y="0"/>
                          </a:lnTo>
                          <a:lnTo>
                            <a:pt x="0" y="618"/>
                          </a:lnTo>
                          <a:close/>
                        </a:path>
                      </a:pathLst>
                    </a:custGeom>
                    <a:solidFill>
                      <a:srgbClr val="A0A0A0"/>
                    </a:solidFill>
                    <a:ln w="4763">
                      <a:solidFill>
                        <a:srgbClr val="C0C0C0"/>
                      </a:solidFill>
                      <a:round/>
                    </a:ln>
                  </p:spPr>
                  <p:txBody>
                    <a:bodyPr/>
                    <a:lstStyle/>
                    <a:p>
                      <a:endParaRPr lang="zh-CN" altLang="en-US"/>
                    </a:p>
                  </p:txBody>
                </p:sp>
              </p:grpSp>
              <p:grpSp>
                <p:nvGrpSpPr>
                  <p:cNvPr id="13" name="Group 37"/>
                  <p:cNvGrpSpPr/>
                  <p:nvPr/>
                </p:nvGrpSpPr>
                <p:grpSpPr bwMode="auto">
                  <a:xfrm>
                    <a:off x="5106" y="1868"/>
                    <a:ext cx="399" cy="477"/>
                    <a:chOff x="5106" y="1868"/>
                    <a:chExt cx="399" cy="477"/>
                  </a:xfrm>
                </p:grpSpPr>
                <p:sp>
                  <p:nvSpPr>
                    <p:cNvPr id="42038" name="Freeform 38"/>
                    <p:cNvSpPr/>
                    <p:nvPr/>
                  </p:nvSpPr>
                  <p:spPr bwMode="auto">
                    <a:xfrm>
                      <a:off x="5137" y="1895"/>
                      <a:ext cx="367" cy="450"/>
                    </a:xfrm>
                    <a:custGeom>
                      <a:avLst/>
                      <a:gdLst>
                        <a:gd name="T0" fmla="*/ 0 w 1470"/>
                        <a:gd name="T1" fmla="*/ 0 h 1351"/>
                        <a:gd name="T2" fmla="*/ 0 w 1470"/>
                        <a:gd name="T3" fmla="*/ 0 h 1351"/>
                        <a:gd name="T4" fmla="*/ 0 w 1470"/>
                        <a:gd name="T5" fmla="*/ 0 h 1351"/>
                        <a:gd name="T6" fmla="*/ 0 w 1470"/>
                        <a:gd name="T7" fmla="*/ 0 h 1351"/>
                        <a:gd name="T8" fmla="*/ 0 w 1470"/>
                        <a:gd name="T9" fmla="*/ 0 h 1351"/>
                        <a:gd name="T10" fmla="*/ 0 60000 65536"/>
                        <a:gd name="T11" fmla="*/ 0 60000 65536"/>
                        <a:gd name="T12" fmla="*/ 0 60000 65536"/>
                        <a:gd name="T13" fmla="*/ 0 60000 65536"/>
                        <a:gd name="T14" fmla="*/ 0 60000 65536"/>
                        <a:gd name="T15" fmla="*/ 0 w 1470"/>
                        <a:gd name="T16" fmla="*/ 0 h 1351"/>
                        <a:gd name="T17" fmla="*/ 1470 w 1470"/>
                        <a:gd name="T18" fmla="*/ 1351 h 1351"/>
                      </a:gdLst>
                      <a:ahLst/>
                      <a:cxnLst>
                        <a:cxn ang="T10">
                          <a:pos x="T0" y="T1"/>
                        </a:cxn>
                        <a:cxn ang="T11">
                          <a:pos x="T2" y="T3"/>
                        </a:cxn>
                        <a:cxn ang="T12">
                          <a:pos x="T4" y="T5"/>
                        </a:cxn>
                        <a:cxn ang="T13">
                          <a:pos x="T6" y="T7"/>
                        </a:cxn>
                        <a:cxn ang="T14">
                          <a:pos x="T8" y="T9"/>
                        </a:cxn>
                      </a:cxnLst>
                      <a:rect l="T15" t="T16" r="T17" b="T18"/>
                      <a:pathLst>
                        <a:path w="1470" h="1351">
                          <a:moveTo>
                            <a:pt x="0" y="1351"/>
                          </a:moveTo>
                          <a:lnTo>
                            <a:pt x="0" y="616"/>
                          </a:lnTo>
                          <a:lnTo>
                            <a:pt x="1470" y="0"/>
                          </a:lnTo>
                          <a:lnTo>
                            <a:pt x="1467" y="693"/>
                          </a:lnTo>
                          <a:lnTo>
                            <a:pt x="0" y="1351"/>
                          </a:lnTo>
                          <a:close/>
                        </a:path>
                      </a:pathLst>
                    </a:custGeom>
                    <a:solidFill>
                      <a:srgbClr val="404040"/>
                    </a:solidFill>
                    <a:ln w="4763">
                      <a:solidFill>
                        <a:srgbClr val="C0C0C0"/>
                      </a:solidFill>
                      <a:round/>
                    </a:ln>
                  </p:spPr>
                  <p:txBody>
                    <a:bodyPr/>
                    <a:lstStyle/>
                    <a:p>
                      <a:endParaRPr lang="zh-CN" altLang="en-US"/>
                    </a:p>
                  </p:txBody>
                </p:sp>
                <p:sp>
                  <p:nvSpPr>
                    <p:cNvPr id="42039" name="Freeform 39"/>
                    <p:cNvSpPr/>
                    <p:nvPr/>
                  </p:nvSpPr>
                  <p:spPr bwMode="auto">
                    <a:xfrm>
                      <a:off x="5106" y="2074"/>
                      <a:ext cx="31" cy="271"/>
                    </a:xfrm>
                    <a:custGeom>
                      <a:avLst/>
                      <a:gdLst>
                        <a:gd name="T0" fmla="*/ 0 w 122"/>
                        <a:gd name="T1" fmla="*/ 0 h 812"/>
                        <a:gd name="T2" fmla="*/ 0 w 122"/>
                        <a:gd name="T3" fmla="*/ 0 h 812"/>
                        <a:gd name="T4" fmla="*/ 0 w 122"/>
                        <a:gd name="T5" fmla="*/ 0 h 812"/>
                        <a:gd name="T6" fmla="*/ 0 w 122"/>
                        <a:gd name="T7" fmla="*/ 0 h 812"/>
                        <a:gd name="T8" fmla="*/ 0 w 122"/>
                        <a:gd name="T9" fmla="*/ 0 h 812"/>
                        <a:gd name="T10" fmla="*/ 0 60000 65536"/>
                        <a:gd name="T11" fmla="*/ 0 60000 65536"/>
                        <a:gd name="T12" fmla="*/ 0 60000 65536"/>
                        <a:gd name="T13" fmla="*/ 0 60000 65536"/>
                        <a:gd name="T14" fmla="*/ 0 60000 65536"/>
                        <a:gd name="T15" fmla="*/ 0 w 122"/>
                        <a:gd name="T16" fmla="*/ 0 h 812"/>
                        <a:gd name="T17" fmla="*/ 122 w 122"/>
                        <a:gd name="T18" fmla="*/ 812 h 812"/>
                      </a:gdLst>
                      <a:ahLst/>
                      <a:cxnLst>
                        <a:cxn ang="T10">
                          <a:pos x="T0" y="T1"/>
                        </a:cxn>
                        <a:cxn ang="T11">
                          <a:pos x="T2" y="T3"/>
                        </a:cxn>
                        <a:cxn ang="T12">
                          <a:pos x="T4" y="T5"/>
                        </a:cxn>
                        <a:cxn ang="T13">
                          <a:pos x="T6" y="T7"/>
                        </a:cxn>
                        <a:cxn ang="T14">
                          <a:pos x="T8" y="T9"/>
                        </a:cxn>
                      </a:cxnLst>
                      <a:rect l="T15" t="T16" r="T17" b="T18"/>
                      <a:pathLst>
                        <a:path w="122" h="812">
                          <a:moveTo>
                            <a:pt x="0" y="0"/>
                          </a:moveTo>
                          <a:lnTo>
                            <a:pt x="122" y="77"/>
                          </a:lnTo>
                          <a:lnTo>
                            <a:pt x="122" y="812"/>
                          </a:lnTo>
                          <a:lnTo>
                            <a:pt x="0" y="735"/>
                          </a:lnTo>
                          <a:lnTo>
                            <a:pt x="0" y="0"/>
                          </a:lnTo>
                          <a:close/>
                        </a:path>
                      </a:pathLst>
                    </a:custGeom>
                    <a:solidFill>
                      <a:srgbClr val="606060"/>
                    </a:solidFill>
                    <a:ln w="4763">
                      <a:solidFill>
                        <a:srgbClr val="C0C0C0"/>
                      </a:solidFill>
                      <a:round/>
                    </a:ln>
                  </p:spPr>
                  <p:txBody>
                    <a:bodyPr/>
                    <a:lstStyle/>
                    <a:p>
                      <a:endParaRPr lang="zh-CN" altLang="en-US"/>
                    </a:p>
                  </p:txBody>
                </p:sp>
                <p:sp>
                  <p:nvSpPr>
                    <p:cNvPr id="42040" name="Freeform 40"/>
                    <p:cNvSpPr/>
                    <p:nvPr/>
                  </p:nvSpPr>
                  <p:spPr bwMode="auto">
                    <a:xfrm>
                      <a:off x="5106" y="1868"/>
                      <a:ext cx="399" cy="233"/>
                    </a:xfrm>
                    <a:custGeom>
                      <a:avLst/>
                      <a:gdLst>
                        <a:gd name="T0" fmla="*/ 0 w 1595"/>
                        <a:gd name="T1" fmla="*/ 0 h 698"/>
                        <a:gd name="T2" fmla="*/ 0 w 1595"/>
                        <a:gd name="T3" fmla="*/ 0 h 698"/>
                        <a:gd name="T4" fmla="*/ 0 w 1595"/>
                        <a:gd name="T5" fmla="*/ 0 h 698"/>
                        <a:gd name="T6" fmla="*/ 0 w 1595"/>
                        <a:gd name="T7" fmla="*/ 0 h 698"/>
                        <a:gd name="T8" fmla="*/ 0 w 1595"/>
                        <a:gd name="T9" fmla="*/ 0 h 698"/>
                        <a:gd name="T10" fmla="*/ 0 60000 65536"/>
                        <a:gd name="T11" fmla="*/ 0 60000 65536"/>
                        <a:gd name="T12" fmla="*/ 0 60000 65536"/>
                        <a:gd name="T13" fmla="*/ 0 60000 65536"/>
                        <a:gd name="T14" fmla="*/ 0 60000 65536"/>
                        <a:gd name="T15" fmla="*/ 0 w 1595"/>
                        <a:gd name="T16" fmla="*/ 0 h 698"/>
                        <a:gd name="T17" fmla="*/ 1595 w 1595"/>
                        <a:gd name="T18" fmla="*/ 698 h 698"/>
                      </a:gdLst>
                      <a:ahLst/>
                      <a:cxnLst>
                        <a:cxn ang="T10">
                          <a:pos x="T0" y="T1"/>
                        </a:cxn>
                        <a:cxn ang="T11">
                          <a:pos x="T2" y="T3"/>
                        </a:cxn>
                        <a:cxn ang="T12">
                          <a:pos x="T4" y="T5"/>
                        </a:cxn>
                        <a:cxn ang="T13">
                          <a:pos x="T6" y="T7"/>
                        </a:cxn>
                        <a:cxn ang="T14">
                          <a:pos x="T8" y="T9"/>
                        </a:cxn>
                      </a:cxnLst>
                      <a:rect l="T15" t="T16" r="T17" b="T18"/>
                      <a:pathLst>
                        <a:path w="1595" h="698">
                          <a:moveTo>
                            <a:pt x="0" y="621"/>
                          </a:moveTo>
                          <a:lnTo>
                            <a:pt x="123" y="698"/>
                          </a:lnTo>
                          <a:lnTo>
                            <a:pt x="1595" y="80"/>
                          </a:lnTo>
                          <a:lnTo>
                            <a:pt x="1477" y="0"/>
                          </a:lnTo>
                          <a:lnTo>
                            <a:pt x="0" y="621"/>
                          </a:lnTo>
                          <a:close/>
                        </a:path>
                      </a:pathLst>
                    </a:custGeom>
                    <a:solidFill>
                      <a:srgbClr val="A0A0A0"/>
                    </a:solidFill>
                    <a:ln w="9525">
                      <a:noFill/>
                      <a:round/>
                    </a:ln>
                  </p:spPr>
                  <p:txBody>
                    <a:bodyPr/>
                    <a:lstStyle/>
                    <a:p>
                      <a:endParaRPr lang="zh-CN" altLang="en-US"/>
                    </a:p>
                  </p:txBody>
                </p:sp>
              </p:grpSp>
              <p:grpSp>
                <p:nvGrpSpPr>
                  <p:cNvPr id="14" name="Group 41"/>
                  <p:cNvGrpSpPr/>
                  <p:nvPr/>
                </p:nvGrpSpPr>
                <p:grpSpPr bwMode="auto">
                  <a:xfrm>
                    <a:off x="5145" y="1903"/>
                    <a:ext cx="397" cy="476"/>
                    <a:chOff x="5145" y="1903"/>
                    <a:chExt cx="397" cy="476"/>
                  </a:xfrm>
                </p:grpSpPr>
                <p:sp>
                  <p:nvSpPr>
                    <p:cNvPr id="42035" name="Freeform 42"/>
                    <p:cNvSpPr/>
                    <p:nvPr/>
                  </p:nvSpPr>
                  <p:spPr bwMode="auto">
                    <a:xfrm>
                      <a:off x="5176" y="1930"/>
                      <a:ext cx="366" cy="449"/>
                    </a:xfrm>
                    <a:custGeom>
                      <a:avLst/>
                      <a:gdLst>
                        <a:gd name="T0" fmla="*/ 0 w 1467"/>
                        <a:gd name="T1" fmla="*/ 0 h 1349"/>
                        <a:gd name="T2" fmla="*/ 0 w 1467"/>
                        <a:gd name="T3" fmla="*/ 0 h 1349"/>
                        <a:gd name="T4" fmla="*/ 0 w 1467"/>
                        <a:gd name="T5" fmla="*/ 0 h 1349"/>
                        <a:gd name="T6" fmla="*/ 0 w 1467"/>
                        <a:gd name="T7" fmla="*/ 0 h 1349"/>
                        <a:gd name="T8" fmla="*/ 0 w 1467"/>
                        <a:gd name="T9" fmla="*/ 0 h 1349"/>
                        <a:gd name="T10" fmla="*/ 0 60000 65536"/>
                        <a:gd name="T11" fmla="*/ 0 60000 65536"/>
                        <a:gd name="T12" fmla="*/ 0 60000 65536"/>
                        <a:gd name="T13" fmla="*/ 0 60000 65536"/>
                        <a:gd name="T14" fmla="*/ 0 60000 65536"/>
                        <a:gd name="T15" fmla="*/ 0 w 1467"/>
                        <a:gd name="T16" fmla="*/ 0 h 1349"/>
                        <a:gd name="T17" fmla="*/ 1467 w 1467"/>
                        <a:gd name="T18" fmla="*/ 1349 h 1349"/>
                      </a:gdLst>
                      <a:ahLst/>
                      <a:cxnLst>
                        <a:cxn ang="T10">
                          <a:pos x="T0" y="T1"/>
                        </a:cxn>
                        <a:cxn ang="T11">
                          <a:pos x="T2" y="T3"/>
                        </a:cxn>
                        <a:cxn ang="T12">
                          <a:pos x="T4" y="T5"/>
                        </a:cxn>
                        <a:cxn ang="T13">
                          <a:pos x="T6" y="T7"/>
                        </a:cxn>
                        <a:cxn ang="T14">
                          <a:pos x="T8" y="T9"/>
                        </a:cxn>
                      </a:cxnLst>
                      <a:rect l="T15" t="T16" r="T17" b="T18"/>
                      <a:pathLst>
                        <a:path w="1467" h="1349">
                          <a:moveTo>
                            <a:pt x="0" y="1349"/>
                          </a:moveTo>
                          <a:lnTo>
                            <a:pt x="0" y="614"/>
                          </a:lnTo>
                          <a:lnTo>
                            <a:pt x="1467" y="0"/>
                          </a:lnTo>
                          <a:lnTo>
                            <a:pt x="1463" y="689"/>
                          </a:lnTo>
                          <a:lnTo>
                            <a:pt x="0" y="1349"/>
                          </a:lnTo>
                          <a:close/>
                        </a:path>
                      </a:pathLst>
                    </a:custGeom>
                    <a:solidFill>
                      <a:srgbClr val="404040"/>
                    </a:solidFill>
                    <a:ln w="4763">
                      <a:solidFill>
                        <a:srgbClr val="C0C0C0"/>
                      </a:solidFill>
                      <a:round/>
                    </a:ln>
                  </p:spPr>
                  <p:txBody>
                    <a:bodyPr/>
                    <a:lstStyle/>
                    <a:p>
                      <a:endParaRPr lang="zh-CN" altLang="en-US"/>
                    </a:p>
                  </p:txBody>
                </p:sp>
                <p:sp>
                  <p:nvSpPr>
                    <p:cNvPr id="42036" name="Freeform 43"/>
                    <p:cNvSpPr/>
                    <p:nvPr/>
                  </p:nvSpPr>
                  <p:spPr bwMode="auto">
                    <a:xfrm>
                      <a:off x="5145" y="2109"/>
                      <a:ext cx="31" cy="270"/>
                    </a:xfrm>
                    <a:custGeom>
                      <a:avLst/>
                      <a:gdLst>
                        <a:gd name="T0" fmla="*/ 0 w 121"/>
                        <a:gd name="T1" fmla="*/ 0 h 811"/>
                        <a:gd name="T2" fmla="*/ 0 w 121"/>
                        <a:gd name="T3" fmla="*/ 0 h 811"/>
                        <a:gd name="T4" fmla="*/ 0 w 121"/>
                        <a:gd name="T5" fmla="*/ 0 h 811"/>
                        <a:gd name="T6" fmla="*/ 0 w 121"/>
                        <a:gd name="T7" fmla="*/ 0 h 811"/>
                        <a:gd name="T8" fmla="*/ 0 w 121"/>
                        <a:gd name="T9" fmla="*/ 0 h 811"/>
                        <a:gd name="T10" fmla="*/ 0 60000 65536"/>
                        <a:gd name="T11" fmla="*/ 0 60000 65536"/>
                        <a:gd name="T12" fmla="*/ 0 60000 65536"/>
                        <a:gd name="T13" fmla="*/ 0 60000 65536"/>
                        <a:gd name="T14" fmla="*/ 0 60000 65536"/>
                        <a:gd name="T15" fmla="*/ 0 w 121"/>
                        <a:gd name="T16" fmla="*/ 0 h 811"/>
                        <a:gd name="T17" fmla="*/ 121 w 121"/>
                        <a:gd name="T18" fmla="*/ 811 h 811"/>
                      </a:gdLst>
                      <a:ahLst/>
                      <a:cxnLst>
                        <a:cxn ang="T10">
                          <a:pos x="T0" y="T1"/>
                        </a:cxn>
                        <a:cxn ang="T11">
                          <a:pos x="T2" y="T3"/>
                        </a:cxn>
                        <a:cxn ang="T12">
                          <a:pos x="T4" y="T5"/>
                        </a:cxn>
                        <a:cxn ang="T13">
                          <a:pos x="T6" y="T7"/>
                        </a:cxn>
                        <a:cxn ang="T14">
                          <a:pos x="T8" y="T9"/>
                        </a:cxn>
                      </a:cxnLst>
                      <a:rect l="T15" t="T16" r="T17" b="T18"/>
                      <a:pathLst>
                        <a:path w="121" h="811">
                          <a:moveTo>
                            <a:pt x="1" y="0"/>
                          </a:moveTo>
                          <a:lnTo>
                            <a:pt x="121" y="76"/>
                          </a:lnTo>
                          <a:lnTo>
                            <a:pt x="121" y="811"/>
                          </a:lnTo>
                          <a:lnTo>
                            <a:pt x="0" y="734"/>
                          </a:lnTo>
                          <a:lnTo>
                            <a:pt x="1" y="0"/>
                          </a:lnTo>
                          <a:close/>
                        </a:path>
                      </a:pathLst>
                    </a:custGeom>
                    <a:solidFill>
                      <a:srgbClr val="606060"/>
                    </a:solidFill>
                    <a:ln w="4763">
                      <a:solidFill>
                        <a:srgbClr val="C0C0C0"/>
                      </a:solidFill>
                      <a:round/>
                    </a:ln>
                  </p:spPr>
                  <p:txBody>
                    <a:bodyPr/>
                    <a:lstStyle/>
                    <a:p>
                      <a:endParaRPr lang="zh-CN" altLang="en-US"/>
                    </a:p>
                  </p:txBody>
                </p:sp>
                <p:sp>
                  <p:nvSpPr>
                    <p:cNvPr id="42037" name="Freeform 44"/>
                    <p:cNvSpPr/>
                    <p:nvPr/>
                  </p:nvSpPr>
                  <p:spPr bwMode="auto">
                    <a:xfrm>
                      <a:off x="5145" y="1903"/>
                      <a:ext cx="397" cy="231"/>
                    </a:xfrm>
                    <a:custGeom>
                      <a:avLst/>
                      <a:gdLst>
                        <a:gd name="T0" fmla="*/ 0 w 1588"/>
                        <a:gd name="T1" fmla="*/ 0 h 695"/>
                        <a:gd name="T2" fmla="*/ 0 w 1588"/>
                        <a:gd name="T3" fmla="*/ 0 h 695"/>
                        <a:gd name="T4" fmla="*/ 0 w 1588"/>
                        <a:gd name="T5" fmla="*/ 0 h 695"/>
                        <a:gd name="T6" fmla="*/ 0 w 1588"/>
                        <a:gd name="T7" fmla="*/ 0 h 695"/>
                        <a:gd name="T8" fmla="*/ 0 w 1588"/>
                        <a:gd name="T9" fmla="*/ 0 h 695"/>
                        <a:gd name="T10" fmla="*/ 0 60000 65536"/>
                        <a:gd name="T11" fmla="*/ 0 60000 65536"/>
                        <a:gd name="T12" fmla="*/ 0 60000 65536"/>
                        <a:gd name="T13" fmla="*/ 0 60000 65536"/>
                        <a:gd name="T14" fmla="*/ 0 60000 65536"/>
                        <a:gd name="T15" fmla="*/ 0 w 1588"/>
                        <a:gd name="T16" fmla="*/ 0 h 695"/>
                        <a:gd name="T17" fmla="*/ 1588 w 1588"/>
                        <a:gd name="T18" fmla="*/ 695 h 695"/>
                      </a:gdLst>
                      <a:ahLst/>
                      <a:cxnLst>
                        <a:cxn ang="T10">
                          <a:pos x="T0" y="T1"/>
                        </a:cxn>
                        <a:cxn ang="T11">
                          <a:pos x="T2" y="T3"/>
                        </a:cxn>
                        <a:cxn ang="T12">
                          <a:pos x="T4" y="T5"/>
                        </a:cxn>
                        <a:cxn ang="T13">
                          <a:pos x="T6" y="T7"/>
                        </a:cxn>
                        <a:cxn ang="T14">
                          <a:pos x="T8" y="T9"/>
                        </a:cxn>
                      </a:cxnLst>
                      <a:rect l="T15" t="T16" r="T17" b="T18"/>
                      <a:pathLst>
                        <a:path w="1588" h="695">
                          <a:moveTo>
                            <a:pt x="0" y="618"/>
                          </a:moveTo>
                          <a:lnTo>
                            <a:pt x="121" y="695"/>
                          </a:lnTo>
                          <a:lnTo>
                            <a:pt x="1588" y="81"/>
                          </a:lnTo>
                          <a:lnTo>
                            <a:pt x="1466" y="0"/>
                          </a:lnTo>
                          <a:lnTo>
                            <a:pt x="0" y="618"/>
                          </a:lnTo>
                          <a:close/>
                        </a:path>
                      </a:pathLst>
                    </a:custGeom>
                    <a:solidFill>
                      <a:srgbClr val="A0A0A0"/>
                    </a:solidFill>
                    <a:ln w="4763">
                      <a:solidFill>
                        <a:srgbClr val="C0C0C0"/>
                      </a:solidFill>
                      <a:round/>
                    </a:ln>
                  </p:spPr>
                  <p:txBody>
                    <a:bodyPr/>
                    <a:lstStyle/>
                    <a:p>
                      <a:endParaRPr lang="zh-CN" altLang="en-US"/>
                    </a:p>
                  </p:txBody>
                </p:sp>
              </p:grpSp>
            </p:grpSp>
            <p:grpSp>
              <p:nvGrpSpPr>
                <p:cNvPr id="15" name="Group 45"/>
                <p:cNvGrpSpPr/>
                <p:nvPr/>
              </p:nvGrpSpPr>
              <p:grpSpPr bwMode="auto">
                <a:xfrm>
                  <a:off x="5311" y="2059"/>
                  <a:ext cx="120" cy="185"/>
                  <a:chOff x="5311" y="2059"/>
                  <a:chExt cx="120" cy="185"/>
                </a:xfrm>
              </p:grpSpPr>
              <p:grpSp>
                <p:nvGrpSpPr>
                  <p:cNvPr id="16" name="Group 46"/>
                  <p:cNvGrpSpPr/>
                  <p:nvPr/>
                </p:nvGrpSpPr>
                <p:grpSpPr bwMode="auto">
                  <a:xfrm>
                    <a:off x="5311" y="2059"/>
                    <a:ext cx="120" cy="185"/>
                    <a:chOff x="5311" y="2059"/>
                    <a:chExt cx="120" cy="185"/>
                  </a:xfrm>
                </p:grpSpPr>
                <p:sp>
                  <p:nvSpPr>
                    <p:cNvPr id="42025" name="Oval 47"/>
                    <p:cNvSpPr>
                      <a:spLocks noChangeArrowheads="1"/>
                    </p:cNvSpPr>
                    <p:nvPr/>
                  </p:nvSpPr>
                  <p:spPr bwMode="auto">
                    <a:xfrm>
                      <a:off x="5311" y="2059"/>
                      <a:ext cx="115" cy="180"/>
                    </a:xfrm>
                    <a:prstGeom prst="ellipse">
                      <a:avLst/>
                    </a:prstGeom>
                    <a:solidFill>
                      <a:srgbClr val="000000"/>
                    </a:solidFill>
                    <a:ln w="4763">
                      <a:solidFill>
                        <a:srgbClr val="000000"/>
                      </a:solidFill>
                      <a:round/>
                    </a:ln>
                  </p:spPr>
                  <p:txBody>
                    <a:bodyPr/>
                    <a:lstStyle/>
                    <a:p>
                      <a:endParaRPr lang="zh-CN" altLang="zh-CN"/>
                    </a:p>
                  </p:txBody>
                </p:sp>
                <p:sp>
                  <p:nvSpPr>
                    <p:cNvPr id="42026" name="Oval 48"/>
                    <p:cNvSpPr>
                      <a:spLocks noChangeArrowheads="1"/>
                    </p:cNvSpPr>
                    <p:nvPr/>
                  </p:nvSpPr>
                  <p:spPr bwMode="auto">
                    <a:xfrm>
                      <a:off x="5316" y="2065"/>
                      <a:ext cx="115" cy="179"/>
                    </a:xfrm>
                    <a:prstGeom prst="ellipse">
                      <a:avLst/>
                    </a:prstGeom>
                    <a:solidFill>
                      <a:srgbClr val="606060"/>
                    </a:solidFill>
                    <a:ln w="4763">
                      <a:solidFill>
                        <a:srgbClr val="000000"/>
                      </a:solidFill>
                      <a:round/>
                    </a:ln>
                  </p:spPr>
                  <p:txBody>
                    <a:bodyPr/>
                    <a:lstStyle/>
                    <a:p>
                      <a:endParaRPr lang="zh-CN" altLang="zh-CN"/>
                    </a:p>
                  </p:txBody>
                </p:sp>
              </p:grpSp>
              <p:sp>
                <p:nvSpPr>
                  <p:cNvPr id="42024" name="Freeform 49"/>
                  <p:cNvSpPr/>
                  <p:nvPr/>
                </p:nvSpPr>
                <p:spPr bwMode="auto">
                  <a:xfrm>
                    <a:off x="5363" y="2101"/>
                    <a:ext cx="15" cy="100"/>
                  </a:xfrm>
                  <a:custGeom>
                    <a:avLst/>
                    <a:gdLst>
                      <a:gd name="T0" fmla="*/ 0 w 61"/>
                      <a:gd name="T1" fmla="*/ 0 h 299"/>
                      <a:gd name="T2" fmla="*/ 0 w 61"/>
                      <a:gd name="T3" fmla="*/ 0 h 299"/>
                      <a:gd name="T4" fmla="*/ 0 w 61"/>
                      <a:gd name="T5" fmla="*/ 0 h 299"/>
                      <a:gd name="T6" fmla="*/ 0 w 61"/>
                      <a:gd name="T7" fmla="*/ 0 h 299"/>
                      <a:gd name="T8" fmla="*/ 0 w 61"/>
                      <a:gd name="T9" fmla="*/ 0 h 299"/>
                      <a:gd name="T10" fmla="*/ 0 60000 65536"/>
                      <a:gd name="T11" fmla="*/ 0 60000 65536"/>
                      <a:gd name="T12" fmla="*/ 0 60000 65536"/>
                      <a:gd name="T13" fmla="*/ 0 60000 65536"/>
                      <a:gd name="T14" fmla="*/ 0 60000 65536"/>
                      <a:gd name="T15" fmla="*/ 0 w 61"/>
                      <a:gd name="T16" fmla="*/ 0 h 299"/>
                      <a:gd name="T17" fmla="*/ 61 w 61"/>
                      <a:gd name="T18" fmla="*/ 299 h 299"/>
                    </a:gdLst>
                    <a:ahLst/>
                    <a:cxnLst>
                      <a:cxn ang="T10">
                        <a:pos x="T0" y="T1"/>
                      </a:cxn>
                      <a:cxn ang="T11">
                        <a:pos x="T2" y="T3"/>
                      </a:cxn>
                      <a:cxn ang="T12">
                        <a:pos x="T4" y="T5"/>
                      </a:cxn>
                      <a:cxn ang="T13">
                        <a:pos x="T6" y="T7"/>
                      </a:cxn>
                      <a:cxn ang="T14">
                        <a:pos x="T8" y="T9"/>
                      </a:cxn>
                    </a:cxnLst>
                    <a:rect l="T15" t="T16" r="T17" b="T18"/>
                    <a:pathLst>
                      <a:path w="61" h="299">
                        <a:moveTo>
                          <a:pt x="0" y="20"/>
                        </a:moveTo>
                        <a:lnTo>
                          <a:pt x="61" y="0"/>
                        </a:lnTo>
                        <a:lnTo>
                          <a:pt x="61" y="280"/>
                        </a:lnTo>
                        <a:lnTo>
                          <a:pt x="0" y="299"/>
                        </a:lnTo>
                        <a:lnTo>
                          <a:pt x="0" y="20"/>
                        </a:lnTo>
                        <a:close/>
                      </a:path>
                    </a:pathLst>
                  </a:custGeom>
                  <a:solidFill>
                    <a:srgbClr val="404040"/>
                  </a:solidFill>
                  <a:ln w="4763">
                    <a:solidFill>
                      <a:srgbClr val="C0C0C0"/>
                    </a:solidFill>
                    <a:round/>
                  </a:ln>
                </p:spPr>
                <p:txBody>
                  <a:bodyPr/>
                  <a:lstStyle/>
                  <a:p>
                    <a:endParaRPr lang="zh-CN" altLang="en-US"/>
                  </a:p>
                </p:txBody>
              </p:sp>
            </p:grpSp>
          </p:grpSp>
        </p:grpSp>
        <p:grpSp>
          <p:nvGrpSpPr>
            <p:cNvPr id="17" name="Group 50"/>
            <p:cNvGrpSpPr/>
            <p:nvPr/>
          </p:nvGrpSpPr>
          <p:grpSpPr bwMode="auto">
            <a:xfrm>
              <a:off x="5370" y="2057"/>
              <a:ext cx="600" cy="262"/>
              <a:chOff x="5370" y="2057"/>
              <a:chExt cx="600" cy="262"/>
            </a:xfrm>
          </p:grpSpPr>
          <p:sp>
            <p:nvSpPr>
              <p:cNvPr id="41993" name="Freeform 51"/>
              <p:cNvSpPr/>
              <p:nvPr/>
            </p:nvSpPr>
            <p:spPr bwMode="auto">
              <a:xfrm>
                <a:off x="5482" y="2157"/>
                <a:ext cx="71" cy="30"/>
              </a:xfrm>
              <a:custGeom>
                <a:avLst/>
                <a:gdLst>
                  <a:gd name="T0" fmla="*/ 0 w 281"/>
                  <a:gd name="T1" fmla="*/ 0 h 88"/>
                  <a:gd name="T2" fmla="*/ 0 w 281"/>
                  <a:gd name="T3" fmla="*/ 0 h 88"/>
                  <a:gd name="T4" fmla="*/ 0 w 281"/>
                  <a:gd name="T5" fmla="*/ 0 h 88"/>
                  <a:gd name="T6" fmla="*/ 0 w 281"/>
                  <a:gd name="T7" fmla="*/ 0 h 88"/>
                  <a:gd name="T8" fmla="*/ 0 w 281"/>
                  <a:gd name="T9" fmla="*/ 0 h 88"/>
                  <a:gd name="T10" fmla="*/ 0 w 281"/>
                  <a:gd name="T11" fmla="*/ 0 h 88"/>
                  <a:gd name="T12" fmla="*/ 0 w 281"/>
                  <a:gd name="T13" fmla="*/ 0 h 88"/>
                  <a:gd name="T14" fmla="*/ 0 w 281"/>
                  <a:gd name="T15" fmla="*/ 0 h 88"/>
                  <a:gd name="T16" fmla="*/ 0 w 281"/>
                  <a:gd name="T17" fmla="*/ 0 h 88"/>
                  <a:gd name="T18" fmla="*/ 0 w 281"/>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1"/>
                  <a:gd name="T31" fmla="*/ 0 h 88"/>
                  <a:gd name="T32" fmla="*/ 281 w 281"/>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1" h="88">
                    <a:moveTo>
                      <a:pt x="0" y="88"/>
                    </a:moveTo>
                    <a:lnTo>
                      <a:pt x="14" y="61"/>
                    </a:lnTo>
                    <a:lnTo>
                      <a:pt x="40" y="36"/>
                    </a:lnTo>
                    <a:lnTo>
                      <a:pt x="76" y="16"/>
                    </a:lnTo>
                    <a:lnTo>
                      <a:pt x="109" y="6"/>
                    </a:lnTo>
                    <a:lnTo>
                      <a:pt x="152" y="0"/>
                    </a:lnTo>
                    <a:lnTo>
                      <a:pt x="192" y="2"/>
                    </a:lnTo>
                    <a:lnTo>
                      <a:pt x="234" y="13"/>
                    </a:lnTo>
                    <a:lnTo>
                      <a:pt x="257" y="23"/>
                    </a:lnTo>
                    <a:lnTo>
                      <a:pt x="281" y="38"/>
                    </a:lnTo>
                  </a:path>
                </a:pathLst>
              </a:custGeom>
              <a:noFill/>
              <a:ln w="15875">
                <a:solidFill>
                  <a:srgbClr val="C0C0C0"/>
                </a:solidFill>
                <a:round/>
              </a:ln>
            </p:spPr>
            <p:txBody>
              <a:bodyPr/>
              <a:lstStyle/>
              <a:p>
                <a:endParaRPr lang="zh-CN" altLang="en-US"/>
              </a:p>
            </p:txBody>
          </p:sp>
          <p:grpSp>
            <p:nvGrpSpPr>
              <p:cNvPr id="18" name="Group 52"/>
              <p:cNvGrpSpPr/>
              <p:nvPr/>
            </p:nvGrpSpPr>
            <p:grpSpPr bwMode="auto">
              <a:xfrm>
                <a:off x="5370" y="2067"/>
                <a:ext cx="152" cy="252"/>
                <a:chOff x="5370" y="2067"/>
                <a:chExt cx="152" cy="252"/>
              </a:xfrm>
            </p:grpSpPr>
            <p:grpSp>
              <p:nvGrpSpPr>
                <p:cNvPr id="19" name="Group 53"/>
                <p:cNvGrpSpPr/>
                <p:nvPr/>
              </p:nvGrpSpPr>
              <p:grpSpPr bwMode="auto">
                <a:xfrm>
                  <a:off x="5370" y="2106"/>
                  <a:ext cx="132" cy="181"/>
                  <a:chOff x="5370" y="2106"/>
                  <a:chExt cx="132" cy="181"/>
                </a:xfrm>
              </p:grpSpPr>
              <p:sp>
                <p:nvSpPr>
                  <p:cNvPr id="42016" name="Freeform 54"/>
                  <p:cNvSpPr/>
                  <p:nvPr/>
                </p:nvSpPr>
                <p:spPr bwMode="auto">
                  <a:xfrm>
                    <a:off x="5370" y="2111"/>
                    <a:ext cx="122" cy="176"/>
                  </a:xfrm>
                  <a:custGeom>
                    <a:avLst/>
                    <a:gdLst>
                      <a:gd name="T0" fmla="*/ 0 w 490"/>
                      <a:gd name="T1" fmla="*/ 0 h 528"/>
                      <a:gd name="T2" fmla="*/ 0 w 490"/>
                      <a:gd name="T3" fmla="*/ 0 h 528"/>
                      <a:gd name="T4" fmla="*/ 0 w 490"/>
                      <a:gd name="T5" fmla="*/ 0 h 528"/>
                      <a:gd name="T6" fmla="*/ 0 w 490"/>
                      <a:gd name="T7" fmla="*/ 0 h 528"/>
                      <a:gd name="T8" fmla="*/ 0 w 490"/>
                      <a:gd name="T9" fmla="*/ 0 h 528"/>
                      <a:gd name="T10" fmla="*/ 0 60000 65536"/>
                      <a:gd name="T11" fmla="*/ 0 60000 65536"/>
                      <a:gd name="T12" fmla="*/ 0 60000 65536"/>
                      <a:gd name="T13" fmla="*/ 0 60000 65536"/>
                      <a:gd name="T14" fmla="*/ 0 60000 65536"/>
                      <a:gd name="T15" fmla="*/ 0 w 490"/>
                      <a:gd name="T16" fmla="*/ 0 h 528"/>
                      <a:gd name="T17" fmla="*/ 490 w 490"/>
                      <a:gd name="T18" fmla="*/ 528 h 528"/>
                    </a:gdLst>
                    <a:ahLst/>
                    <a:cxnLst>
                      <a:cxn ang="T10">
                        <a:pos x="T0" y="T1"/>
                      </a:cxn>
                      <a:cxn ang="T11">
                        <a:pos x="T2" y="T3"/>
                      </a:cxn>
                      <a:cxn ang="T12">
                        <a:pos x="T4" y="T5"/>
                      </a:cxn>
                      <a:cxn ang="T13">
                        <a:pos x="T6" y="T7"/>
                      </a:cxn>
                      <a:cxn ang="T14">
                        <a:pos x="T8" y="T9"/>
                      </a:cxn>
                    </a:cxnLst>
                    <a:rect l="T15" t="T16" r="T17" b="T18"/>
                    <a:pathLst>
                      <a:path w="490" h="528">
                        <a:moveTo>
                          <a:pt x="0" y="0"/>
                        </a:moveTo>
                        <a:lnTo>
                          <a:pt x="0" y="246"/>
                        </a:lnTo>
                        <a:lnTo>
                          <a:pt x="490" y="528"/>
                        </a:lnTo>
                        <a:lnTo>
                          <a:pt x="490" y="285"/>
                        </a:lnTo>
                        <a:lnTo>
                          <a:pt x="0" y="0"/>
                        </a:lnTo>
                        <a:close/>
                      </a:path>
                    </a:pathLst>
                  </a:custGeom>
                  <a:solidFill>
                    <a:srgbClr val="A0A000"/>
                  </a:solidFill>
                  <a:ln w="9525">
                    <a:noFill/>
                    <a:round/>
                  </a:ln>
                </p:spPr>
                <p:txBody>
                  <a:bodyPr/>
                  <a:lstStyle/>
                  <a:p>
                    <a:endParaRPr lang="zh-CN" altLang="en-US"/>
                  </a:p>
                </p:txBody>
              </p:sp>
              <p:sp>
                <p:nvSpPr>
                  <p:cNvPr id="42017" name="Freeform 55"/>
                  <p:cNvSpPr/>
                  <p:nvPr/>
                </p:nvSpPr>
                <p:spPr bwMode="auto">
                  <a:xfrm>
                    <a:off x="5370" y="2106"/>
                    <a:ext cx="132" cy="100"/>
                  </a:xfrm>
                  <a:custGeom>
                    <a:avLst/>
                    <a:gdLst>
                      <a:gd name="T0" fmla="*/ 0 w 529"/>
                      <a:gd name="T1" fmla="*/ 0 h 300"/>
                      <a:gd name="T2" fmla="*/ 0 w 529"/>
                      <a:gd name="T3" fmla="*/ 0 h 300"/>
                      <a:gd name="T4" fmla="*/ 0 w 529"/>
                      <a:gd name="T5" fmla="*/ 0 h 300"/>
                      <a:gd name="T6" fmla="*/ 0 w 529"/>
                      <a:gd name="T7" fmla="*/ 0 h 300"/>
                      <a:gd name="T8" fmla="*/ 0 w 529"/>
                      <a:gd name="T9" fmla="*/ 0 h 300"/>
                      <a:gd name="T10" fmla="*/ 0 60000 65536"/>
                      <a:gd name="T11" fmla="*/ 0 60000 65536"/>
                      <a:gd name="T12" fmla="*/ 0 60000 65536"/>
                      <a:gd name="T13" fmla="*/ 0 60000 65536"/>
                      <a:gd name="T14" fmla="*/ 0 60000 65536"/>
                      <a:gd name="T15" fmla="*/ 0 w 529"/>
                      <a:gd name="T16" fmla="*/ 0 h 300"/>
                      <a:gd name="T17" fmla="*/ 529 w 529"/>
                      <a:gd name="T18" fmla="*/ 300 h 300"/>
                    </a:gdLst>
                    <a:ahLst/>
                    <a:cxnLst>
                      <a:cxn ang="T10">
                        <a:pos x="T0" y="T1"/>
                      </a:cxn>
                      <a:cxn ang="T11">
                        <a:pos x="T2" y="T3"/>
                      </a:cxn>
                      <a:cxn ang="T12">
                        <a:pos x="T4" y="T5"/>
                      </a:cxn>
                      <a:cxn ang="T13">
                        <a:pos x="T6" y="T7"/>
                      </a:cxn>
                      <a:cxn ang="T14">
                        <a:pos x="T8" y="T9"/>
                      </a:cxn>
                    </a:cxnLst>
                    <a:rect l="T15" t="T16" r="T17" b="T18"/>
                    <a:pathLst>
                      <a:path w="529" h="300">
                        <a:moveTo>
                          <a:pt x="0" y="15"/>
                        </a:moveTo>
                        <a:lnTo>
                          <a:pt x="489" y="300"/>
                        </a:lnTo>
                        <a:lnTo>
                          <a:pt x="529" y="286"/>
                        </a:lnTo>
                        <a:lnTo>
                          <a:pt x="37" y="0"/>
                        </a:lnTo>
                        <a:lnTo>
                          <a:pt x="0" y="15"/>
                        </a:lnTo>
                        <a:close/>
                      </a:path>
                    </a:pathLst>
                  </a:custGeom>
                  <a:solidFill>
                    <a:srgbClr val="FFFF00"/>
                  </a:solidFill>
                  <a:ln w="9525">
                    <a:noFill/>
                    <a:round/>
                  </a:ln>
                </p:spPr>
                <p:txBody>
                  <a:bodyPr/>
                  <a:lstStyle/>
                  <a:p>
                    <a:endParaRPr lang="zh-CN" altLang="en-US"/>
                  </a:p>
                </p:txBody>
              </p:sp>
              <p:sp>
                <p:nvSpPr>
                  <p:cNvPr id="42018" name="Freeform 56"/>
                  <p:cNvSpPr/>
                  <p:nvPr/>
                </p:nvSpPr>
                <p:spPr bwMode="auto">
                  <a:xfrm>
                    <a:off x="5491" y="2201"/>
                    <a:ext cx="11" cy="85"/>
                  </a:xfrm>
                  <a:custGeom>
                    <a:avLst/>
                    <a:gdLst>
                      <a:gd name="T0" fmla="*/ 0 w 41"/>
                      <a:gd name="T1" fmla="*/ 0 h 255"/>
                      <a:gd name="T2" fmla="*/ 0 w 41"/>
                      <a:gd name="T3" fmla="*/ 0 h 255"/>
                      <a:gd name="T4" fmla="*/ 0 w 41"/>
                      <a:gd name="T5" fmla="*/ 0 h 255"/>
                      <a:gd name="T6" fmla="*/ 0 w 41"/>
                      <a:gd name="T7" fmla="*/ 0 h 255"/>
                      <a:gd name="T8" fmla="*/ 0 w 41"/>
                      <a:gd name="T9" fmla="*/ 0 h 255"/>
                      <a:gd name="T10" fmla="*/ 0 60000 65536"/>
                      <a:gd name="T11" fmla="*/ 0 60000 65536"/>
                      <a:gd name="T12" fmla="*/ 0 60000 65536"/>
                      <a:gd name="T13" fmla="*/ 0 60000 65536"/>
                      <a:gd name="T14" fmla="*/ 0 60000 65536"/>
                      <a:gd name="T15" fmla="*/ 0 w 41"/>
                      <a:gd name="T16" fmla="*/ 0 h 255"/>
                      <a:gd name="T17" fmla="*/ 41 w 41"/>
                      <a:gd name="T18" fmla="*/ 255 h 255"/>
                    </a:gdLst>
                    <a:ahLst/>
                    <a:cxnLst>
                      <a:cxn ang="T10">
                        <a:pos x="T0" y="T1"/>
                      </a:cxn>
                      <a:cxn ang="T11">
                        <a:pos x="T2" y="T3"/>
                      </a:cxn>
                      <a:cxn ang="T12">
                        <a:pos x="T4" y="T5"/>
                      </a:cxn>
                      <a:cxn ang="T13">
                        <a:pos x="T6" y="T7"/>
                      </a:cxn>
                      <a:cxn ang="T14">
                        <a:pos x="T8" y="T9"/>
                      </a:cxn>
                    </a:cxnLst>
                    <a:rect l="T15" t="T16" r="T17" b="T18"/>
                    <a:pathLst>
                      <a:path w="41" h="255">
                        <a:moveTo>
                          <a:pt x="0" y="14"/>
                        </a:moveTo>
                        <a:lnTo>
                          <a:pt x="41" y="0"/>
                        </a:lnTo>
                        <a:lnTo>
                          <a:pt x="41" y="243"/>
                        </a:lnTo>
                        <a:lnTo>
                          <a:pt x="0" y="255"/>
                        </a:lnTo>
                        <a:lnTo>
                          <a:pt x="0" y="14"/>
                        </a:lnTo>
                        <a:close/>
                      </a:path>
                    </a:pathLst>
                  </a:custGeom>
                  <a:solidFill>
                    <a:srgbClr val="606000"/>
                  </a:solidFill>
                  <a:ln w="9525">
                    <a:noFill/>
                    <a:round/>
                  </a:ln>
                </p:spPr>
                <p:txBody>
                  <a:bodyPr/>
                  <a:lstStyle/>
                  <a:p>
                    <a:endParaRPr lang="zh-CN" altLang="en-US"/>
                  </a:p>
                </p:txBody>
              </p:sp>
            </p:grpSp>
            <p:grpSp>
              <p:nvGrpSpPr>
                <p:cNvPr id="20" name="Group 57"/>
                <p:cNvGrpSpPr/>
                <p:nvPr/>
              </p:nvGrpSpPr>
              <p:grpSpPr bwMode="auto">
                <a:xfrm>
                  <a:off x="5398" y="2067"/>
                  <a:ext cx="124" cy="252"/>
                  <a:chOff x="5398" y="2067"/>
                  <a:chExt cx="124" cy="252"/>
                </a:xfrm>
              </p:grpSpPr>
              <p:sp>
                <p:nvSpPr>
                  <p:cNvPr id="42012" name="Oval 58"/>
                  <p:cNvSpPr>
                    <a:spLocks noChangeArrowheads="1"/>
                  </p:cNvSpPr>
                  <p:nvPr/>
                </p:nvSpPr>
                <p:spPr bwMode="auto">
                  <a:xfrm>
                    <a:off x="5408" y="2067"/>
                    <a:ext cx="114" cy="247"/>
                  </a:xfrm>
                  <a:prstGeom prst="ellipse">
                    <a:avLst/>
                  </a:prstGeom>
                  <a:solidFill>
                    <a:srgbClr val="FFFF00"/>
                  </a:solidFill>
                  <a:ln w="9525">
                    <a:noFill/>
                    <a:round/>
                  </a:ln>
                </p:spPr>
                <p:txBody>
                  <a:bodyPr/>
                  <a:lstStyle/>
                  <a:p>
                    <a:endParaRPr lang="zh-CN" altLang="zh-CN"/>
                  </a:p>
                </p:txBody>
              </p:sp>
              <p:sp>
                <p:nvSpPr>
                  <p:cNvPr id="42013" name="Oval 59"/>
                  <p:cNvSpPr>
                    <a:spLocks noChangeArrowheads="1"/>
                  </p:cNvSpPr>
                  <p:nvPr/>
                </p:nvSpPr>
                <p:spPr bwMode="auto">
                  <a:xfrm>
                    <a:off x="5398" y="2072"/>
                    <a:ext cx="115" cy="247"/>
                  </a:xfrm>
                  <a:prstGeom prst="ellipse">
                    <a:avLst/>
                  </a:prstGeom>
                  <a:solidFill>
                    <a:srgbClr val="A0A000"/>
                  </a:solidFill>
                  <a:ln w="9525">
                    <a:noFill/>
                    <a:round/>
                  </a:ln>
                </p:spPr>
                <p:txBody>
                  <a:bodyPr/>
                  <a:lstStyle/>
                  <a:p>
                    <a:endParaRPr lang="zh-CN" altLang="zh-CN"/>
                  </a:p>
                </p:txBody>
              </p:sp>
              <p:sp>
                <p:nvSpPr>
                  <p:cNvPr id="42014" name="Oval 60"/>
                  <p:cNvSpPr>
                    <a:spLocks noChangeArrowheads="1"/>
                  </p:cNvSpPr>
                  <p:nvPr/>
                </p:nvSpPr>
                <p:spPr bwMode="auto">
                  <a:xfrm>
                    <a:off x="5464" y="2184"/>
                    <a:ext cx="31" cy="53"/>
                  </a:xfrm>
                  <a:prstGeom prst="ellipse">
                    <a:avLst/>
                  </a:prstGeom>
                  <a:solidFill>
                    <a:srgbClr val="E0E000"/>
                  </a:solidFill>
                  <a:ln w="9525">
                    <a:noFill/>
                    <a:round/>
                  </a:ln>
                </p:spPr>
                <p:txBody>
                  <a:bodyPr/>
                  <a:lstStyle/>
                  <a:p>
                    <a:endParaRPr lang="zh-CN" altLang="zh-CN"/>
                  </a:p>
                </p:txBody>
              </p:sp>
              <p:sp>
                <p:nvSpPr>
                  <p:cNvPr id="42015" name="Oval 61"/>
                  <p:cNvSpPr>
                    <a:spLocks noChangeArrowheads="1"/>
                  </p:cNvSpPr>
                  <p:nvPr/>
                </p:nvSpPr>
                <p:spPr bwMode="auto">
                  <a:xfrm>
                    <a:off x="5472" y="2187"/>
                    <a:ext cx="22" cy="42"/>
                  </a:xfrm>
                  <a:prstGeom prst="ellipse">
                    <a:avLst/>
                  </a:prstGeom>
                  <a:solidFill>
                    <a:srgbClr val="606060"/>
                  </a:solidFill>
                  <a:ln w="9525">
                    <a:noFill/>
                    <a:round/>
                  </a:ln>
                </p:spPr>
                <p:txBody>
                  <a:bodyPr/>
                  <a:lstStyle/>
                  <a:p>
                    <a:endParaRPr lang="zh-CN" altLang="zh-CN"/>
                  </a:p>
                </p:txBody>
              </p:sp>
            </p:grpSp>
          </p:grpSp>
          <p:grpSp>
            <p:nvGrpSpPr>
              <p:cNvPr id="21" name="Group 62"/>
              <p:cNvGrpSpPr/>
              <p:nvPr/>
            </p:nvGrpSpPr>
            <p:grpSpPr bwMode="auto">
              <a:xfrm>
                <a:off x="5529" y="2057"/>
                <a:ext cx="441" cy="261"/>
                <a:chOff x="5529" y="2057"/>
                <a:chExt cx="441" cy="261"/>
              </a:xfrm>
            </p:grpSpPr>
            <p:grpSp>
              <p:nvGrpSpPr>
                <p:cNvPr id="22" name="Group 63"/>
                <p:cNvGrpSpPr/>
                <p:nvPr/>
              </p:nvGrpSpPr>
              <p:grpSpPr bwMode="auto">
                <a:xfrm>
                  <a:off x="5529" y="2057"/>
                  <a:ext cx="166" cy="261"/>
                  <a:chOff x="5529" y="2057"/>
                  <a:chExt cx="166" cy="261"/>
                </a:xfrm>
              </p:grpSpPr>
              <p:sp>
                <p:nvSpPr>
                  <p:cNvPr id="42004" name="Oval 64"/>
                  <p:cNvSpPr>
                    <a:spLocks noChangeArrowheads="1"/>
                  </p:cNvSpPr>
                  <p:nvPr/>
                </p:nvSpPr>
                <p:spPr bwMode="auto">
                  <a:xfrm>
                    <a:off x="5529" y="2073"/>
                    <a:ext cx="166" cy="245"/>
                  </a:xfrm>
                  <a:prstGeom prst="ellipse">
                    <a:avLst/>
                  </a:prstGeom>
                  <a:solidFill>
                    <a:srgbClr val="606000"/>
                  </a:solidFill>
                  <a:ln w="9525">
                    <a:noFill/>
                    <a:round/>
                  </a:ln>
                </p:spPr>
                <p:txBody>
                  <a:bodyPr/>
                  <a:lstStyle/>
                  <a:p>
                    <a:endParaRPr lang="zh-CN" altLang="zh-CN"/>
                  </a:p>
                </p:txBody>
              </p:sp>
              <p:sp>
                <p:nvSpPr>
                  <p:cNvPr id="42005" name="Oval 65"/>
                  <p:cNvSpPr>
                    <a:spLocks noChangeArrowheads="1"/>
                  </p:cNvSpPr>
                  <p:nvPr/>
                </p:nvSpPr>
                <p:spPr bwMode="auto">
                  <a:xfrm>
                    <a:off x="5529" y="2057"/>
                    <a:ext cx="166" cy="245"/>
                  </a:xfrm>
                  <a:prstGeom prst="ellipse">
                    <a:avLst/>
                  </a:prstGeom>
                  <a:solidFill>
                    <a:srgbClr val="FFFF00"/>
                  </a:solidFill>
                  <a:ln w="9525">
                    <a:noFill/>
                    <a:round/>
                  </a:ln>
                </p:spPr>
                <p:txBody>
                  <a:bodyPr/>
                  <a:lstStyle/>
                  <a:p>
                    <a:endParaRPr lang="zh-CN" altLang="zh-CN"/>
                  </a:p>
                </p:txBody>
              </p:sp>
              <p:sp>
                <p:nvSpPr>
                  <p:cNvPr id="42006" name="Oval 66"/>
                  <p:cNvSpPr>
                    <a:spLocks noChangeArrowheads="1"/>
                  </p:cNvSpPr>
                  <p:nvPr/>
                </p:nvSpPr>
                <p:spPr bwMode="auto">
                  <a:xfrm>
                    <a:off x="5536" y="2068"/>
                    <a:ext cx="152" cy="232"/>
                  </a:xfrm>
                  <a:prstGeom prst="ellipse">
                    <a:avLst/>
                  </a:prstGeom>
                  <a:solidFill>
                    <a:srgbClr val="A0A000"/>
                  </a:solidFill>
                  <a:ln w="9525">
                    <a:noFill/>
                    <a:round/>
                  </a:ln>
                </p:spPr>
                <p:txBody>
                  <a:bodyPr/>
                  <a:lstStyle/>
                  <a:p>
                    <a:endParaRPr lang="zh-CN" altLang="zh-CN"/>
                  </a:p>
                </p:txBody>
              </p:sp>
              <p:grpSp>
                <p:nvGrpSpPr>
                  <p:cNvPr id="23" name="Group 67"/>
                  <p:cNvGrpSpPr/>
                  <p:nvPr/>
                </p:nvGrpSpPr>
                <p:grpSpPr bwMode="auto">
                  <a:xfrm>
                    <a:off x="5543" y="2152"/>
                    <a:ext cx="40" cy="67"/>
                    <a:chOff x="5543" y="2152"/>
                    <a:chExt cx="40" cy="67"/>
                  </a:xfrm>
                </p:grpSpPr>
                <p:sp>
                  <p:nvSpPr>
                    <p:cNvPr id="42008" name="Oval 68"/>
                    <p:cNvSpPr>
                      <a:spLocks noChangeArrowheads="1"/>
                    </p:cNvSpPr>
                    <p:nvPr/>
                  </p:nvSpPr>
                  <p:spPr bwMode="auto">
                    <a:xfrm>
                      <a:off x="5543" y="2152"/>
                      <a:ext cx="40" cy="67"/>
                    </a:xfrm>
                    <a:prstGeom prst="ellipse">
                      <a:avLst/>
                    </a:prstGeom>
                    <a:solidFill>
                      <a:srgbClr val="FFFF00"/>
                    </a:solidFill>
                    <a:ln w="9525">
                      <a:noFill/>
                      <a:round/>
                    </a:ln>
                  </p:spPr>
                  <p:txBody>
                    <a:bodyPr/>
                    <a:lstStyle/>
                    <a:p>
                      <a:endParaRPr lang="zh-CN" altLang="zh-CN"/>
                    </a:p>
                  </p:txBody>
                </p:sp>
                <p:sp>
                  <p:nvSpPr>
                    <p:cNvPr id="42009" name="Oval 69"/>
                    <p:cNvSpPr>
                      <a:spLocks noChangeArrowheads="1"/>
                    </p:cNvSpPr>
                    <p:nvPr/>
                  </p:nvSpPr>
                  <p:spPr bwMode="auto">
                    <a:xfrm>
                      <a:off x="5547" y="2166"/>
                      <a:ext cx="32" cy="53"/>
                    </a:xfrm>
                    <a:prstGeom prst="ellipse">
                      <a:avLst/>
                    </a:prstGeom>
                    <a:solidFill>
                      <a:srgbClr val="606060"/>
                    </a:solidFill>
                    <a:ln w="9525">
                      <a:noFill/>
                      <a:round/>
                    </a:ln>
                  </p:spPr>
                  <p:txBody>
                    <a:bodyPr/>
                    <a:lstStyle/>
                    <a:p>
                      <a:endParaRPr lang="zh-CN" altLang="zh-CN"/>
                    </a:p>
                  </p:txBody>
                </p:sp>
              </p:grpSp>
            </p:grpSp>
            <p:grpSp>
              <p:nvGrpSpPr>
                <p:cNvPr id="24" name="Group 70"/>
                <p:cNvGrpSpPr/>
                <p:nvPr/>
              </p:nvGrpSpPr>
              <p:grpSpPr bwMode="auto">
                <a:xfrm>
                  <a:off x="5682" y="2138"/>
                  <a:ext cx="288" cy="99"/>
                  <a:chOff x="5682" y="2138"/>
                  <a:chExt cx="288" cy="99"/>
                </a:xfrm>
              </p:grpSpPr>
              <p:sp>
                <p:nvSpPr>
                  <p:cNvPr id="41999" name="Freeform 71"/>
                  <p:cNvSpPr/>
                  <p:nvPr/>
                </p:nvSpPr>
                <p:spPr bwMode="auto">
                  <a:xfrm>
                    <a:off x="5682" y="2152"/>
                    <a:ext cx="288" cy="85"/>
                  </a:xfrm>
                  <a:custGeom>
                    <a:avLst/>
                    <a:gdLst>
                      <a:gd name="T0" fmla="*/ 0 w 1151"/>
                      <a:gd name="T1" fmla="*/ 0 h 257"/>
                      <a:gd name="T2" fmla="*/ 0 w 1151"/>
                      <a:gd name="T3" fmla="*/ 0 h 257"/>
                      <a:gd name="T4" fmla="*/ 0 w 1151"/>
                      <a:gd name="T5" fmla="*/ 0 h 257"/>
                      <a:gd name="T6" fmla="*/ 0 w 1151"/>
                      <a:gd name="T7" fmla="*/ 0 h 257"/>
                      <a:gd name="T8" fmla="*/ 0 w 1151"/>
                      <a:gd name="T9" fmla="*/ 0 h 257"/>
                      <a:gd name="T10" fmla="*/ 0 w 1151"/>
                      <a:gd name="T11" fmla="*/ 0 h 257"/>
                      <a:gd name="T12" fmla="*/ 0 w 1151"/>
                      <a:gd name="T13" fmla="*/ 0 h 257"/>
                      <a:gd name="T14" fmla="*/ 0 w 1151"/>
                      <a:gd name="T15" fmla="*/ 0 h 257"/>
                      <a:gd name="T16" fmla="*/ 0 w 1151"/>
                      <a:gd name="T17" fmla="*/ 0 h 257"/>
                      <a:gd name="T18" fmla="*/ 0 w 1151"/>
                      <a:gd name="T19" fmla="*/ 0 h 257"/>
                      <a:gd name="T20" fmla="*/ 0 w 1151"/>
                      <a:gd name="T21" fmla="*/ 0 h 257"/>
                      <a:gd name="T22" fmla="*/ 0 w 1151"/>
                      <a:gd name="T23" fmla="*/ 0 h 257"/>
                      <a:gd name="T24" fmla="*/ 0 w 1151"/>
                      <a:gd name="T25" fmla="*/ 0 h 257"/>
                      <a:gd name="T26" fmla="*/ 0 w 1151"/>
                      <a:gd name="T27" fmla="*/ 0 h 257"/>
                      <a:gd name="T28" fmla="*/ 0 w 1151"/>
                      <a:gd name="T29" fmla="*/ 0 h 257"/>
                      <a:gd name="T30" fmla="*/ 0 w 1151"/>
                      <a:gd name="T31" fmla="*/ 0 h 257"/>
                      <a:gd name="T32" fmla="*/ 0 w 1151"/>
                      <a:gd name="T33" fmla="*/ 0 h 257"/>
                      <a:gd name="T34" fmla="*/ 0 w 1151"/>
                      <a:gd name="T35" fmla="*/ 0 h 257"/>
                      <a:gd name="T36" fmla="*/ 0 w 1151"/>
                      <a:gd name="T37" fmla="*/ 0 h 257"/>
                      <a:gd name="T38" fmla="*/ 0 w 1151"/>
                      <a:gd name="T39" fmla="*/ 0 h 257"/>
                      <a:gd name="T40" fmla="*/ 0 w 1151"/>
                      <a:gd name="T41" fmla="*/ 0 h 257"/>
                      <a:gd name="T42" fmla="*/ 0 w 1151"/>
                      <a:gd name="T43" fmla="*/ 0 h 257"/>
                      <a:gd name="T44" fmla="*/ 0 w 1151"/>
                      <a:gd name="T45" fmla="*/ 0 h 2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51"/>
                      <a:gd name="T70" fmla="*/ 0 h 257"/>
                      <a:gd name="T71" fmla="*/ 1151 w 1151"/>
                      <a:gd name="T72" fmla="*/ 257 h 2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51" h="257">
                        <a:moveTo>
                          <a:pt x="0" y="0"/>
                        </a:moveTo>
                        <a:lnTo>
                          <a:pt x="1151" y="85"/>
                        </a:lnTo>
                        <a:lnTo>
                          <a:pt x="1151" y="129"/>
                        </a:lnTo>
                        <a:lnTo>
                          <a:pt x="1075" y="257"/>
                        </a:lnTo>
                        <a:lnTo>
                          <a:pt x="921" y="257"/>
                        </a:lnTo>
                        <a:lnTo>
                          <a:pt x="921" y="194"/>
                        </a:lnTo>
                        <a:lnTo>
                          <a:pt x="844" y="194"/>
                        </a:lnTo>
                        <a:lnTo>
                          <a:pt x="844" y="257"/>
                        </a:lnTo>
                        <a:lnTo>
                          <a:pt x="769" y="257"/>
                        </a:lnTo>
                        <a:lnTo>
                          <a:pt x="769" y="194"/>
                        </a:lnTo>
                        <a:lnTo>
                          <a:pt x="615" y="194"/>
                        </a:lnTo>
                        <a:lnTo>
                          <a:pt x="615" y="257"/>
                        </a:lnTo>
                        <a:lnTo>
                          <a:pt x="538" y="257"/>
                        </a:lnTo>
                        <a:lnTo>
                          <a:pt x="461" y="194"/>
                        </a:lnTo>
                        <a:lnTo>
                          <a:pt x="384" y="257"/>
                        </a:lnTo>
                        <a:lnTo>
                          <a:pt x="307" y="194"/>
                        </a:lnTo>
                        <a:lnTo>
                          <a:pt x="307" y="257"/>
                        </a:lnTo>
                        <a:lnTo>
                          <a:pt x="230" y="257"/>
                        </a:lnTo>
                        <a:lnTo>
                          <a:pt x="230" y="194"/>
                        </a:lnTo>
                        <a:lnTo>
                          <a:pt x="154" y="194"/>
                        </a:lnTo>
                        <a:lnTo>
                          <a:pt x="76" y="257"/>
                        </a:lnTo>
                        <a:lnTo>
                          <a:pt x="0" y="257"/>
                        </a:lnTo>
                        <a:lnTo>
                          <a:pt x="0" y="0"/>
                        </a:lnTo>
                        <a:close/>
                      </a:path>
                    </a:pathLst>
                  </a:custGeom>
                  <a:solidFill>
                    <a:srgbClr val="606000"/>
                  </a:solidFill>
                  <a:ln w="9525">
                    <a:noFill/>
                    <a:round/>
                  </a:ln>
                </p:spPr>
                <p:txBody>
                  <a:bodyPr/>
                  <a:lstStyle/>
                  <a:p>
                    <a:endParaRPr lang="zh-CN" altLang="en-US"/>
                  </a:p>
                </p:txBody>
              </p:sp>
              <p:sp>
                <p:nvSpPr>
                  <p:cNvPr id="42000" name="Freeform 72"/>
                  <p:cNvSpPr/>
                  <p:nvPr/>
                </p:nvSpPr>
                <p:spPr bwMode="auto">
                  <a:xfrm>
                    <a:off x="5682" y="2138"/>
                    <a:ext cx="288" cy="85"/>
                  </a:xfrm>
                  <a:custGeom>
                    <a:avLst/>
                    <a:gdLst>
                      <a:gd name="T0" fmla="*/ 0 w 1151"/>
                      <a:gd name="T1" fmla="*/ 0 h 255"/>
                      <a:gd name="T2" fmla="*/ 0 w 1151"/>
                      <a:gd name="T3" fmla="*/ 0 h 255"/>
                      <a:gd name="T4" fmla="*/ 0 w 1151"/>
                      <a:gd name="T5" fmla="*/ 0 h 255"/>
                      <a:gd name="T6" fmla="*/ 0 w 1151"/>
                      <a:gd name="T7" fmla="*/ 0 h 255"/>
                      <a:gd name="T8" fmla="*/ 0 w 1151"/>
                      <a:gd name="T9" fmla="*/ 0 h 255"/>
                      <a:gd name="T10" fmla="*/ 0 w 1151"/>
                      <a:gd name="T11" fmla="*/ 0 h 255"/>
                      <a:gd name="T12" fmla="*/ 0 w 1151"/>
                      <a:gd name="T13" fmla="*/ 0 h 255"/>
                      <a:gd name="T14" fmla="*/ 0 w 1151"/>
                      <a:gd name="T15" fmla="*/ 0 h 255"/>
                      <a:gd name="T16" fmla="*/ 0 w 1151"/>
                      <a:gd name="T17" fmla="*/ 0 h 255"/>
                      <a:gd name="T18" fmla="*/ 0 w 1151"/>
                      <a:gd name="T19" fmla="*/ 0 h 255"/>
                      <a:gd name="T20" fmla="*/ 0 w 1151"/>
                      <a:gd name="T21" fmla="*/ 0 h 255"/>
                      <a:gd name="T22" fmla="*/ 0 w 1151"/>
                      <a:gd name="T23" fmla="*/ 0 h 255"/>
                      <a:gd name="T24" fmla="*/ 0 w 1151"/>
                      <a:gd name="T25" fmla="*/ 0 h 255"/>
                      <a:gd name="T26" fmla="*/ 0 w 1151"/>
                      <a:gd name="T27" fmla="*/ 0 h 255"/>
                      <a:gd name="T28" fmla="*/ 0 w 1151"/>
                      <a:gd name="T29" fmla="*/ 0 h 255"/>
                      <a:gd name="T30" fmla="*/ 0 w 1151"/>
                      <a:gd name="T31" fmla="*/ 0 h 255"/>
                      <a:gd name="T32" fmla="*/ 0 w 1151"/>
                      <a:gd name="T33" fmla="*/ 0 h 255"/>
                      <a:gd name="T34" fmla="*/ 0 w 1151"/>
                      <a:gd name="T35" fmla="*/ 0 h 255"/>
                      <a:gd name="T36" fmla="*/ 0 w 1151"/>
                      <a:gd name="T37" fmla="*/ 0 h 255"/>
                      <a:gd name="T38" fmla="*/ 0 w 1151"/>
                      <a:gd name="T39" fmla="*/ 0 h 255"/>
                      <a:gd name="T40" fmla="*/ 0 w 1151"/>
                      <a:gd name="T41" fmla="*/ 0 h 255"/>
                      <a:gd name="T42" fmla="*/ 0 w 1151"/>
                      <a:gd name="T43" fmla="*/ 0 h 255"/>
                      <a:gd name="T44" fmla="*/ 0 w 1151"/>
                      <a:gd name="T45" fmla="*/ 0 h 2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51"/>
                      <a:gd name="T70" fmla="*/ 0 h 255"/>
                      <a:gd name="T71" fmla="*/ 1151 w 1151"/>
                      <a:gd name="T72" fmla="*/ 255 h 2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51" h="255">
                        <a:moveTo>
                          <a:pt x="0" y="0"/>
                        </a:moveTo>
                        <a:lnTo>
                          <a:pt x="1075" y="0"/>
                        </a:lnTo>
                        <a:lnTo>
                          <a:pt x="1151" y="126"/>
                        </a:lnTo>
                        <a:lnTo>
                          <a:pt x="1075" y="255"/>
                        </a:lnTo>
                        <a:lnTo>
                          <a:pt x="921" y="255"/>
                        </a:lnTo>
                        <a:lnTo>
                          <a:pt x="921" y="191"/>
                        </a:lnTo>
                        <a:lnTo>
                          <a:pt x="844" y="191"/>
                        </a:lnTo>
                        <a:lnTo>
                          <a:pt x="844" y="255"/>
                        </a:lnTo>
                        <a:lnTo>
                          <a:pt x="769" y="255"/>
                        </a:lnTo>
                        <a:lnTo>
                          <a:pt x="769" y="191"/>
                        </a:lnTo>
                        <a:lnTo>
                          <a:pt x="615" y="191"/>
                        </a:lnTo>
                        <a:lnTo>
                          <a:pt x="615" y="255"/>
                        </a:lnTo>
                        <a:lnTo>
                          <a:pt x="538" y="255"/>
                        </a:lnTo>
                        <a:lnTo>
                          <a:pt x="461" y="191"/>
                        </a:lnTo>
                        <a:lnTo>
                          <a:pt x="384" y="255"/>
                        </a:lnTo>
                        <a:lnTo>
                          <a:pt x="307" y="191"/>
                        </a:lnTo>
                        <a:lnTo>
                          <a:pt x="307" y="255"/>
                        </a:lnTo>
                        <a:lnTo>
                          <a:pt x="230" y="255"/>
                        </a:lnTo>
                        <a:lnTo>
                          <a:pt x="230" y="191"/>
                        </a:lnTo>
                        <a:lnTo>
                          <a:pt x="154" y="191"/>
                        </a:lnTo>
                        <a:lnTo>
                          <a:pt x="76" y="255"/>
                        </a:lnTo>
                        <a:lnTo>
                          <a:pt x="0" y="255"/>
                        </a:lnTo>
                        <a:lnTo>
                          <a:pt x="0" y="0"/>
                        </a:lnTo>
                        <a:close/>
                      </a:path>
                    </a:pathLst>
                  </a:custGeom>
                  <a:solidFill>
                    <a:srgbClr val="A0A000"/>
                  </a:solidFill>
                  <a:ln w="9525">
                    <a:noFill/>
                    <a:round/>
                  </a:ln>
                </p:spPr>
                <p:txBody>
                  <a:bodyPr/>
                  <a:lstStyle/>
                  <a:p>
                    <a:endParaRPr lang="zh-CN" altLang="en-US"/>
                  </a:p>
                </p:txBody>
              </p:sp>
              <p:sp>
                <p:nvSpPr>
                  <p:cNvPr id="42001" name="Freeform 73"/>
                  <p:cNvSpPr/>
                  <p:nvPr/>
                </p:nvSpPr>
                <p:spPr bwMode="auto">
                  <a:xfrm>
                    <a:off x="5707" y="2159"/>
                    <a:ext cx="263" cy="21"/>
                  </a:xfrm>
                  <a:custGeom>
                    <a:avLst/>
                    <a:gdLst>
                      <a:gd name="T0" fmla="*/ 0 w 1054"/>
                      <a:gd name="T1" fmla="*/ 0 h 64"/>
                      <a:gd name="T2" fmla="*/ 0 w 1054"/>
                      <a:gd name="T3" fmla="*/ 0 h 64"/>
                      <a:gd name="T4" fmla="*/ 0 w 1054"/>
                      <a:gd name="T5" fmla="*/ 0 h 64"/>
                      <a:gd name="T6" fmla="*/ 0 w 1054"/>
                      <a:gd name="T7" fmla="*/ 0 h 64"/>
                      <a:gd name="T8" fmla="*/ 0 w 1054"/>
                      <a:gd name="T9" fmla="*/ 0 h 64"/>
                      <a:gd name="T10" fmla="*/ 0 60000 65536"/>
                      <a:gd name="T11" fmla="*/ 0 60000 65536"/>
                      <a:gd name="T12" fmla="*/ 0 60000 65536"/>
                      <a:gd name="T13" fmla="*/ 0 60000 65536"/>
                      <a:gd name="T14" fmla="*/ 0 60000 65536"/>
                      <a:gd name="T15" fmla="*/ 0 w 1054"/>
                      <a:gd name="T16" fmla="*/ 0 h 64"/>
                      <a:gd name="T17" fmla="*/ 1054 w 1054"/>
                      <a:gd name="T18" fmla="*/ 64 h 64"/>
                    </a:gdLst>
                    <a:ahLst/>
                    <a:cxnLst>
                      <a:cxn ang="T10">
                        <a:pos x="T0" y="T1"/>
                      </a:cxn>
                      <a:cxn ang="T11">
                        <a:pos x="T2" y="T3"/>
                      </a:cxn>
                      <a:cxn ang="T12">
                        <a:pos x="T4" y="T5"/>
                      </a:cxn>
                      <a:cxn ang="T13">
                        <a:pos x="T6" y="T7"/>
                      </a:cxn>
                      <a:cxn ang="T14">
                        <a:pos x="T8" y="T9"/>
                      </a:cxn>
                    </a:cxnLst>
                    <a:rect l="T15" t="T16" r="T17" b="T18"/>
                    <a:pathLst>
                      <a:path w="1054" h="64">
                        <a:moveTo>
                          <a:pt x="0" y="0"/>
                        </a:moveTo>
                        <a:lnTo>
                          <a:pt x="1018" y="0"/>
                        </a:lnTo>
                        <a:lnTo>
                          <a:pt x="1054" y="64"/>
                        </a:lnTo>
                        <a:lnTo>
                          <a:pt x="0" y="64"/>
                        </a:lnTo>
                        <a:lnTo>
                          <a:pt x="0" y="0"/>
                        </a:lnTo>
                        <a:close/>
                      </a:path>
                    </a:pathLst>
                  </a:custGeom>
                  <a:solidFill>
                    <a:srgbClr val="808000"/>
                  </a:solidFill>
                  <a:ln w="9525">
                    <a:noFill/>
                    <a:round/>
                  </a:ln>
                </p:spPr>
                <p:txBody>
                  <a:bodyPr/>
                  <a:lstStyle/>
                  <a:p>
                    <a:endParaRPr lang="zh-CN" altLang="en-US"/>
                  </a:p>
                </p:txBody>
              </p:sp>
              <p:sp>
                <p:nvSpPr>
                  <p:cNvPr id="42002" name="Rectangle 74"/>
                  <p:cNvSpPr>
                    <a:spLocks noChangeArrowheads="1"/>
                  </p:cNvSpPr>
                  <p:nvPr/>
                </p:nvSpPr>
                <p:spPr bwMode="auto">
                  <a:xfrm>
                    <a:off x="5711" y="2195"/>
                    <a:ext cx="249" cy="4"/>
                  </a:xfrm>
                  <a:prstGeom prst="rect">
                    <a:avLst/>
                  </a:prstGeom>
                  <a:solidFill>
                    <a:srgbClr val="808000"/>
                  </a:solidFill>
                  <a:ln w="9525">
                    <a:noFill/>
                    <a:miter lim="800000"/>
                  </a:ln>
                </p:spPr>
                <p:txBody>
                  <a:bodyPr/>
                  <a:lstStyle/>
                  <a:p>
                    <a:endParaRPr lang="zh-CN" altLang="zh-CN"/>
                  </a:p>
                </p:txBody>
              </p:sp>
              <p:sp>
                <p:nvSpPr>
                  <p:cNvPr id="42003" name="Rectangle 75"/>
                  <p:cNvSpPr>
                    <a:spLocks noChangeArrowheads="1"/>
                  </p:cNvSpPr>
                  <p:nvPr/>
                </p:nvSpPr>
                <p:spPr bwMode="auto">
                  <a:xfrm>
                    <a:off x="5702" y="2142"/>
                    <a:ext cx="249" cy="3"/>
                  </a:xfrm>
                  <a:prstGeom prst="rect">
                    <a:avLst/>
                  </a:prstGeom>
                  <a:solidFill>
                    <a:srgbClr val="808000"/>
                  </a:solidFill>
                  <a:ln w="9525">
                    <a:noFill/>
                    <a:miter lim="800000"/>
                  </a:ln>
                </p:spPr>
                <p:txBody>
                  <a:bodyPr/>
                  <a:lstStyle/>
                  <a:p>
                    <a:endParaRPr lang="zh-CN" altLang="zh-CN"/>
                  </a:p>
                </p:txBody>
              </p:sp>
            </p:grpSp>
          </p:grpSp>
          <p:sp>
            <p:nvSpPr>
              <p:cNvPr id="41996" name="Freeform 76"/>
              <p:cNvSpPr/>
              <p:nvPr/>
            </p:nvSpPr>
            <p:spPr bwMode="auto">
              <a:xfrm>
                <a:off x="5483" y="2174"/>
                <a:ext cx="79" cy="48"/>
              </a:xfrm>
              <a:custGeom>
                <a:avLst/>
                <a:gdLst>
                  <a:gd name="T0" fmla="*/ 0 w 314"/>
                  <a:gd name="T1" fmla="*/ 0 h 145"/>
                  <a:gd name="T2" fmla="*/ 0 w 314"/>
                  <a:gd name="T3" fmla="*/ 0 h 145"/>
                  <a:gd name="T4" fmla="*/ 0 w 314"/>
                  <a:gd name="T5" fmla="*/ 0 h 145"/>
                  <a:gd name="T6" fmla="*/ 0 w 314"/>
                  <a:gd name="T7" fmla="*/ 0 h 145"/>
                  <a:gd name="T8" fmla="*/ 0 w 314"/>
                  <a:gd name="T9" fmla="*/ 0 h 145"/>
                  <a:gd name="T10" fmla="*/ 0 w 314"/>
                  <a:gd name="T11" fmla="*/ 0 h 145"/>
                  <a:gd name="T12" fmla="*/ 0 w 314"/>
                  <a:gd name="T13" fmla="*/ 0 h 145"/>
                  <a:gd name="T14" fmla="*/ 0 w 314"/>
                  <a:gd name="T15" fmla="*/ 0 h 145"/>
                  <a:gd name="T16" fmla="*/ 0 w 314"/>
                  <a:gd name="T17" fmla="*/ 0 h 145"/>
                  <a:gd name="T18" fmla="*/ 0 w 314"/>
                  <a:gd name="T19" fmla="*/ 0 h 145"/>
                  <a:gd name="T20" fmla="*/ 0 w 314"/>
                  <a:gd name="T21" fmla="*/ 0 h 145"/>
                  <a:gd name="T22" fmla="*/ 0 w 314"/>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4"/>
                  <a:gd name="T37" fmla="*/ 0 h 145"/>
                  <a:gd name="T38" fmla="*/ 314 w 314"/>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4" h="145">
                    <a:moveTo>
                      <a:pt x="0" y="52"/>
                    </a:moveTo>
                    <a:lnTo>
                      <a:pt x="8" y="82"/>
                    </a:lnTo>
                    <a:lnTo>
                      <a:pt x="35" y="112"/>
                    </a:lnTo>
                    <a:lnTo>
                      <a:pt x="72" y="131"/>
                    </a:lnTo>
                    <a:lnTo>
                      <a:pt x="127" y="145"/>
                    </a:lnTo>
                    <a:lnTo>
                      <a:pt x="182" y="145"/>
                    </a:lnTo>
                    <a:lnTo>
                      <a:pt x="236" y="134"/>
                    </a:lnTo>
                    <a:lnTo>
                      <a:pt x="278" y="112"/>
                    </a:lnTo>
                    <a:lnTo>
                      <a:pt x="305" y="79"/>
                    </a:lnTo>
                    <a:lnTo>
                      <a:pt x="314" y="44"/>
                    </a:lnTo>
                    <a:lnTo>
                      <a:pt x="308" y="21"/>
                    </a:lnTo>
                    <a:lnTo>
                      <a:pt x="294" y="0"/>
                    </a:lnTo>
                  </a:path>
                </a:pathLst>
              </a:custGeom>
              <a:noFill/>
              <a:ln w="15875">
                <a:solidFill>
                  <a:srgbClr val="C0C0C0"/>
                </a:solidFill>
                <a:round/>
              </a:ln>
            </p:spPr>
            <p:txBody>
              <a:bodyPr/>
              <a:lstStyle/>
              <a:p>
                <a:endParaRPr lang="zh-CN" altLang="en-US"/>
              </a:p>
            </p:txBody>
          </p:sp>
        </p:grpSp>
      </p:gr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lnSpcReduction="20000"/>
          </a:bodyPr>
          <a:lstStyle/>
          <a:p>
            <a:r>
              <a:rPr lang="zh-CN" altLang="en-US" b="1"/>
              <a:t>网络安全概述</a:t>
            </a:r>
            <a:endParaRPr lang="zh-CN" altLang="en-US"/>
          </a:p>
          <a:p>
            <a:r>
              <a:rPr lang="zh-CN" altLang="en-US" b="1" smtClean="0"/>
              <a:t>网络协议</a:t>
            </a:r>
            <a:r>
              <a:rPr lang="zh-CN" altLang="en-US" b="1"/>
              <a:t>的</a:t>
            </a:r>
            <a:r>
              <a:rPr lang="zh-CN" altLang="en-US" b="1" smtClean="0"/>
              <a:t>安全（网络威胁与攻击）</a:t>
            </a:r>
            <a:endParaRPr lang="zh-CN" altLang="en-US" b="1"/>
          </a:p>
          <a:p>
            <a:r>
              <a:rPr lang="zh-CN" altLang="en-US" b="1" smtClean="0"/>
              <a:t>网络安全理论</a:t>
            </a:r>
            <a:endParaRPr lang="en-US" altLang="zh-CN" b="1" smtClean="0"/>
          </a:p>
          <a:p>
            <a:pPr lvl="1"/>
            <a:r>
              <a:rPr lang="zh-CN" altLang="en-US" b="1" smtClean="0"/>
              <a:t>密码学</a:t>
            </a:r>
            <a:r>
              <a:rPr lang="zh-CN" altLang="en-US" b="1"/>
              <a:t>基础与加密技术</a:t>
            </a:r>
            <a:endParaRPr lang="zh-CN" altLang="en-US" b="1"/>
          </a:p>
          <a:p>
            <a:pPr lvl="1"/>
            <a:r>
              <a:rPr lang="zh-CN" altLang="en-US" b="1"/>
              <a:t>密钥管理</a:t>
            </a:r>
            <a:r>
              <a:rPr lang="zh-CN" altLang="en-US" b="1" smtClean="0"/>
              <a:t>与公</a:t>
            </a:r>
            <a:r>
              <a:rPr lang="zh-CN" altLang="en-US" b="1"/>
              <a:t>钥基础</a:t>
            </a:r>
            <a:r>
              <a:rPr lang="zh-CN" altLang="en-US" b="1" smtClean="0"/>
              <a:t>设施</a:t>
            </a:r>
            <a:r>
              <a:rPr lang="en-US" altLang="zh-CN" b="1" smtClean="0"/>
              <a:t>PKI</a:t>
            </a:r>
            <a:endParaRPr lang="zh-CN" altLang="en-US" b="1"/>
          </a:p>
          <a:p>
            <a:pPr lvl="1"/>
            <a:r>
              <a:rPr lang="zh-CN" altLang="en-US" b="1"/>
              <a:t>消息认证与数字签名</a:t>
            </a:r>
            <a:endParaRPr lang="zh-CN" altLang="en-US" b="1"/>
          </a:p>
          <a:p>
            <a:pPr lvl="1"/>
            <a:r>
              <a:rPr lang="zh-CN" altLang="en-US" b="1"/>
              <a:t>身份认证</a:t>
            </a:r>
            <a:endParaRPr lang="zh-CN" altLang="en-US" b="1"/>
          </a:p>
          <a:p>
            <a:pPr lvl="1"/>
            <a:r>
              <a:rPr lang="zh-CN" altLang="en-US" b="1"/>
              <a:t>访问控制</a:t>
            </a:r>
            <a:endParaRPr lang="zh-CN" altLang="en-US" b="1"/>
          </a:p>
          <a:p>
            <a:r>
              <a:rPr lang="zh-CN" altLang="en-US" b="1" smtClean="0"/>
              <a:t>网络安全技术</a:t>
            </a:r>
            <a:endParaRPr lang="en-US" altLang="zh-CN" b="1" smtClean="0"/>
          </a:p>
          <a:p>
            <a:pPr lvl="1"/>
            <a:r>
              <a:rPr lang="zh-CN" altLang="en-US" b="1" smtClean="0"/>
              <a:t>虚拟</a:t>
            </a:r>
            <a:r>
              <a:rPr lang="zh-CN" altLang="en-US" b="1"/>
              <a:t>专用网</a:t>
            </a:r>
            <a:r>
              <a:rPr lang="en-US" altLang="zh-CN" b="1"/>
              <a:t>VPN</a:t>
            </a:r>
            <a:endParaRPr lang="zh-CN" altLang="en-US" b="1"/>
          </a:p>
          <a:p>
            <a:pPr lvl="1"/>
            <a:r>
              <a:rPr lang="zh-CN" altLang="en-US" b="1"/>
              <a:t>防火墙</a:t>
            </a:r>
            <a:endParaRPr lang="zh-CN" altLang="en-US" b="1"/>
          </a:p>
          <a:p>
            <a:pPr lvl="1"/>
            <a:r>
              <a:rPr lang="zh-CN" altLang="en-US" b="1" smtClean="0"/>
              <a:t>入侵</a:t>
            </a:r>
            <a:r>
              <a:rPr lang="zh-CN" altLang="en-US" b="1"/>
              <a:t>检测与防御</a:t>
            </a:r>
            <a:r>
              <a:rPr lang="zh-CN" altLang="en-US" b="1" smtClean="0"/>
              <a:t>技术</a:t>
            </a:r>
            <a:endParaRPr lang="en-US" altLang="zh-CN" b="1" smtClean="0"/>
          </a:p>
          <a:p>
            <a:pPr lvl="1"/>
            <a:r>
              <a:rPr lang="zh-CN" altLang="en-US" b="1" smtClean="0"/>
              <a:t>漏洞扫描</a:t>
            </a:r>
            <a:endParaRPr lang="zh-CN" altLang="en-US" b="1"/>
          </a:p>
          <a:p>
            <a:r>
              <a:rPr lang="zh-CN" altLang="en-US" b="1"/>
              <a:t>无线网络</a:t>
            </a:r>
            <a:r>
              <a:rPr lang="zh-CN" altLang="en-US" b="1" smtClean="0"/>
              <a:t>安全</a:t>
            </a:r>
            <a:endParaRPr lang="zh-CN" altLang="en-US"/>
          </a:p>
        </p:txBody>
      </p:sp>
      <p:sp>
        <p:nvSpPr>
          <p:cNvPr id="3" name="标题 2"/>
          <p:cNvSpPr>
            <a:spLocks noGrp="1"/>
          </p:cNvSpPr>
          <p:nvPr>
            <p:ph type="title"/>
          </p:nvPr>
        </p:nvSpPr>
        <p:spPr/>
        <p:txBody>
          <a:bodyPr/>
          <a:lstStyle/>
          <a:p>
            <a:r>
              <a:rPr lang="zh-CN" altLang="en-US" smtClean="0"/>
              <a:t>教学内容</a:t>
            </a:r>
            <a:endParaRPr lang="zh-CN" altLang="en-US"/>
          </a:p>
        </p:txBody>
      </p:sp>
    </p:spTree>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3"/>
          <p:cNvSpPr>
            <a:spLocks noGrp="1"/>
          </p:cNvSpPr>
          <p:nvPr>
            <p:ph idx="1"/>
          </p:nvPr>
        </p:nvSpPr>
        <p:spPr/>
        <p:txBody>
          <a:bodyPr/>
          <a:lstStyle/>
          <a:p>
            <a:r>
              <a:rPr lang="zh-CN" altLang="en-US" smtClean="0"/>
              <a:t>信息安全的基本要求</a:t>
            </a:r>
            <a:r>
              <a:rPr lang="en-US" altLang="zh-CN" smtClean="0"/>
              <a:t>——</a:t>
            </a:r>
            <a:r>
              <a:rPr lang="zh-CN" altLang="en-US" smtClean="0"/>
              <a:t>信息安全基础三角形</a:t>
            </a:r>
            <a:r>
              <a:rPr lang="en-US" altLang="zh-CN" smtClean="0"/>
              <a:t>C.I.A.</a:t>
            </a:r>
            <a:endParaRPr lang="en-US" altLang="zh-CN" smtClean="0"/>
          </a:p>
          <a:p>
            <a:pPr lvl="1"/>
            <a:r>
              <a:rPr lang="zh-CN" altLang="en-US" smtClean="0"/>
              <a:t>机密性（</a:t>
            </a:r>
            <a:r>
              <a:rPr lang="en-US" altLang="zh-CN" smtClean="0"/>
              <a:t>Confidentiality</a:t>
            </a:r>
            <a:r>
              <a:rPr lang="zh-CN" altLang="en-US" smtClean="0"/>
              <a:t>）</a:t>
            </a:r>
            <a:endParaRPr lang="en-US" altLang="zh-CN" smtClean="0"/>
          </a:p>
          <a:p>
            <a:pPr lvl="1"/>
            <a:r>
              <a:rPr lang="zh-CN" altLang="en-US" smtClean="0"/>
              <a:t>完整性（</a:t>
            </a:r>
            <a:r>
              <a:rPr lang="en-US" altLang="zh-CN" smtClean="0"/>
              <a:t>Integrity</a:t>
            </a:r>
            <a:r>
              <a:rPr lang="zh-CN" altLang="en-US" smtClean="0"/>
              <a:t>）</a:t>
            </a:r>
            <a:endParaRPr lang="en-US" altLang="zh-CN" smtClean="0"/>
          </a:p>
          <a:p>
            <a:pPr lvl="1"/>
            <a:r>
              <a:rPr lang="zh-CN" altLang="en-US" smtClean="0"/>
              <a:t>可用性（</a:t>
            </a:r>
            <a:r>
              <a:rPr lang="en-US" altLang="zh-CN" smtClean="0"/>
              <a:t>Availability</a:t>
            </a:r>
            <a:r>
              <a:rPr lang="zh-CN" altLang="en-US" smtClean="0"/>
              <a:t>）</a:t>
            </a:r>
            <a:endParaRPr lang="en-US" altLang="zh-CN" smtClean="0"/>
          </a:p>
          <a:p>
            <a:r>
              <a:rPr lang="zh-CN" altLang="en-US" smtClean="0"/>
              <a:t>其它安全问题</a:t>
            </a:r>
            <a:endParaRPr lang="zh-CN" altLang="en-US" smtClean="0"/>
          </a:p>
          <a:p>
            <a:pPr lvl="1"/>
            <a:r>
              <a:rPr lang="zh-CN" altLang="en-US" smtClean="0"/>
              <a:t>抗抵赖（不可否认）</a:t>
            </a:r>
            <a:endParaRPr lang="zh-CN" altLang="en-US" smtClean="0"/>
          </a:p>
          <a:p>
            <a:pPr lvl="1"/>
            <a:r>
              <a:rPr lang="zh-CN" altLang="en-US" smtClean="0"/>
              <a:t>可控</a:t>
            </a:r>
            <a:endParaRPr lang="en-US" altLang="zh-CN" smtClean="0"/>
          </a:p>
          <a:p>
            <a:pPr lvl="1"/>
            <a:r>
              <a:rPr lang="en-US" altLang="zh-CN" smtClean="0"/>
              <a:t>……</a:t>
            </a:r>
            <a:endParaRPr lang="en-US" altLang="zh-CN" smtClean="0"/>
          </a:p>
          <a:p>
            <a:pPr lvl="1"/>
            <a:endParaRPr lang="en-US" altLang="zh-CN" smtClean="0"/>
          </a:p>
          <a:p>
            <a:endParaRPr lang="zh-CN" altLang="en-US" smtClean="0"/>
          </a:p>
          <a:p>
            <a:endParaRPr lang="zh-CN" altLang="en-US" smtClean="0"/>
          </a:p>
        </p:txBody>
      </p:sp>
      <p:sp>
        <p:nvSpPr>
          <p:cNvPr id="34818" name="Rectangle 2"/>
          <p:cNvSpPr>
            <a:spLocks noGrp="1" noChangeArrowheads="1"/>
          </p:cNvSpPr>
          <p:nvPr>
            <p:ph type="title"/>
          </p:nvPr>
        </p:nvSpPr>
        <p:spPr/>
        <p:txBody>
          <a:bodyPr/>
          <a:lstStyle/>
          <a:p>
            <a:r>
              <a:rPr lang="zh-CN" altLang="en-US" smtClean="0"/>
              <a:t>温故而知新</a:t>
            </a:r>
            <a:r>
              <a:rPr lang="en-US" altLang="zh-CN" smtClean="0"/>
              <a:t>——</a:t>
            </a:r>
            <a:r>
              <a:rPr lang="zh-CN" altLang="en-US" smtClean="0"/>
              <a:t>什么是信息安全？</a:t>
            </a:r>
            <a:endParaRPr lang="en-US" altLang="zh-CN" smtClean="0"/>
          </a:p>
        </p:txBody>
      </p:sp>
      <p:sp>
        <p:nvSpPr>
          <p:cNvPr id="34820" name="灯片编号占位符 3"/>
          <p:cNvSpPr>
            <a:spLocks noGrp="1"/>
          </p:cNvSpPr>
          <p:nvPr>
            <p:ph type="sldNum" sz="quarter" idx="4294967295"/>
          </p:nvPr>
        </p:nvSpPr>
        <p:spPr>
          <a:xfrm>
            <a:off x="0" y="6408738"/>
            <a:ext cx="511175" cy="449262"/>
          </a:xfrm>
          <a:prstGeom prst="rect">
            <a:avLst/>
          </a:prstGeom>
        </p:spPr>
        <p:txBody>
          <a:bodyPr/>
          <a:lstStyle/>
          <a:p>
            <a:fld id="{22538615-3136-4975-A818-C92E58A9251B}" type="slidenum">
              <a:rPr lang="zh-CN" altLang="en-US" smtClean="0"/>
            </a:fld>
            <a:endParaRPr lang="en-US" altLang="zh-CN"/>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1600" y="2901850"/>
            <a:ext cx="3598863"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p:nvPr/>
        </p:nvGrpSpPr>
        <p:grpSpPr bwMode="auto">
          <a:xfrm>
            <a:off x="1030288" y="1301750"/>
            <a:ext cx="6551612" cy="4805363"/>
            <a:chOff x="1338" y="754"/>
            <a:chExt cx="4127" cy="3027"/>
          </a:xfrm>
        </p:grpSpPr>
        <p:sp>
          <p:nvSpPr>
            <p:cNvPr id="51" name="Freeform 3"/>
            <p:cNvSpPr>
              <a:spLocks noEditPoints="1"/>
            </p:cNvSpPr>
            <p:nvPr/>
          </p:nvSpPr>
          <p:spPr bwMode="gray">
            <a:xfrm>
              <a:off x="1338" y="935"/>
              <a:ext cx="4127" cy="2846"/>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20"/>
                <a:gd name="T145" fmla="*/ 0 h 2912"/>
                <a:gd name="T146" fmla="*/ 2820 w 2820"/>
                <a:gd name="T147" fmla="*/ 2912 h 2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bg2"/>
                </a:gs>
                <a:gs pos="100000">
                  <a:schemeClr val="folHlink"/>
                </a:gs>
              </a:gsLst>
              <a:lin ang="5400000" scaled="1"/>
            </a:gradFill>
            <a:ln w="0">
              <a:noFill/>
              <a:round/>
            </a:ln>
            <a:effectLst>
              <a:outerShdw dist="206741" dir="8249373" algn="ctr" rotWithShape="0">
                <a:srgbClr val="000000">
                  <a:alpha val="50000"/>
                </a:srgbClr>
              </a:outerShdw>
            </a:effectLst>
          </p:spPr>
          <p:txBody>
            <a:bodyPr/>
            <a:lstStyle/>
            <a:p>
              <a:pPr>
                <a:defRPr/>
              </a:pPr>
              <a:endParaRPr lang="zh-CN" altLang="en-US">
                <a:latin typeface="Arial" panose="020B0604020202020204" pitchFamily="34" charset="0"/>
                <a:ea typeface="+mn-ea"/>
              </a:endParaRPr>
            </a:p>
          </p:txBody>
        </p:sp>
        <p:sp>
          <p:nvSpPr>
            <p:cNvPr id="39987" name="Oval 5"/>
            <p:cNvSpPr>
              <a:spLocks noChangeArrowheads="1"/>
            </p:cNvSpPr>
            <p:nvPr/>
          </p:nvSpPr>
          <p:spPr bwMode="gray">
            <a:xfrm rot="-723406">
              <a:off x="3195" y="3092"/>
              <a:ext cx="1008" cy="466"/>
            </a:xfrm>
            <a:prstGeom prst="ellipse">
              <a:avLst/>
            </a:prstGeom>
            <a:solidFill>
              <a:srgbClr val="0F2145">
                <a:alpha val="30196"/>
              </a:srgbClr>
            </a:solidFill>
            <a:ln w="9525">
              <a:noFill/>
              <a:round/>
            </a:ln>
          </p:spPr>
          <p:txBody>
            <a:bodyPr wrap="none" anchor="ctr"/>
            <a:lstStyle/>
            <a:p>
              <a:endParaRPr lang="zh-CN" altLang="zh-CN"/>
            </a:p>
          </p:txBody>
        </p:sp>
        <p:sp>
          <p:nvSpPr>
            <p:cNvPr id="39988" name="Oval 6"/>
            <p:cNvSpPr>
              <a:spLocks noChangeArrowheads="1"/>
            </p:cNvSpPr>
            <p:nvPr/>
          </p:nvSpPr>
          <p:spPr bwMode="gray">
            <a:xfrm>
              <a:off x="3154" y="2245"/>
              <a:ext cx="1184" cy="1203"/>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89" name="Oval 7"/>
            <p:cNvSpPr>
              <a:spLocks noChangeArrowheads="1"/>
            </p:cNvSpPr>
            <p:nvPr/>
          </p:nvSpPr>
          <p:spPr bwMode="gray">
            <a:xfrm>
              <a:off x="3168" y="2255"/>
              <a:ext cx="1157" cy="1172"/>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90" name="Oval 8"/>
            <p:cNvSpPr>
              <a:spLocks noChangeArrowheads="1"/>
            </p:cNvSpPr>
            <p:nvPr/>
          </p:nvSpPr>
          <p:spPr bwMode="gray">
            <a:xfrm>
              <a:off x="3180" y="2273"/>
              <a:ext cx="1100" cy="1096"/>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91" name="Oval 9"/>
            <p:cNvSpPr>
              <a:spLocks noChangeArrowheads="1"/>
            </p:cNvSpPr>
            <p:nvPr/>
          </p:nvSpPr>
          <p:spPr bwMode="gray">
            <a:xfrm>
              <a:off x="3243" y="2323"/>
              <a:ext cx="979" cy="88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92" name="Text Box 10"/>
            <p:cNvSpPr txBox="1">
              <a:spLocks noChangeArrowheads="1"/>
            </p:cNvSpPr>
            <p:nvPr/>
          </p:nvSpPr>
          <p:spPr bwMode="gray">
            <a:xfrm>
              <a:off x="3323" y="2729"/>
              <a:ext cx="836" cy="231"/>
            </a:xfrm>
            <a:prstGeom prst="rect">
              <a:avLst/>
            </a:prstGeom>
            <a:noFill/>
            <a:ln w="9525" algn="ctr">
              <a:noFill/>
              <a:miter lim="800000"/>
            </a:ln>
          </p:spPr>
          <p:txBody>
            <a:bodyPr wrap="none">
              <a:spAutoFit/>
            </a:bodyPr>
            <a:lstStyle/>
            <a:p>
              <a:pPr algn="ctr"/>
              <a:r>
                <a:rPr lang="zh-CN" altLang="en-US" b="1">
                  <a:latin typeface="Arial" panose="020B0604020202020204" pitchFamily="34" charset="0"/>
                </a:rPr>
                <a:t>网络化社会</a:t>
              </a:r>
              <a:endParaRPr lang="zh-CN" altLang="en-US" b="1">
                <a:latin typeface="Arial" panose="020B0604020202020204" pitchFamily="34" charset="0"/>
              </a:endParaRPr>
            </a:p>
          </p:txBody>
        </p:sp>
        <p:sp>
          <p:nvSpPr>
            <p:cNvPr id="39993" name="Oval 11"/>
            <p:cNvSpPr>
              <a:spLocks noChangeArrowheads="1"/>
            </p:cNvSpPr>
            <p:nvPr/>
          </p:nvSpPr>
          <p:spPr bwMode="gray">
            <a:xfrm rot="-772996">
              <a:off x="1614" y="2713"/>
              <a:ext cx="796" cy="426"/>
            </a:xfrm>
            <a:prstGeom prst="ellipse">
              <a:avLst/>
            </a:prstGeom>
            <a:solidFill>
              <a:srgbClr val="0F2145">
                <a:alpha val="30196"/>
              </a:srgbClr>
            </a:solidFill>
            <a:ln w="9525">
              <a:noFill/>
              <a:round/>
            </a:ln>
          </p:spPr>
          <p:txBody>
            <a:bodyPr wrap="none" anchor="ctr"/>
            <a:lstStyle/>
            <a:p>
              <a:endParaRPr lang="zh-CN" altLang="zh-CN"/>
            </a:p>
          </p:txBody>
        </p:sp>
        <p:grpSp>
          <p:nvGrpSpPr>
            <p:cNvPr id="3" name="Group 12"/>
            <p:cNvGrpSpPr/>
            <p:nvPr/>
          </p:nvGrpSpPr>
          <p:grpSpPr bwMode="auto">
            <a:xfrm>
              <a:off x="1565" y="2024"/>
              <a:ext cx="952" cy="1016"/>
              <a:chOff x="732" y="2112"/>
              <a:chExt cx="842" cy="860"/>
            </a:xfrm>
          </p:grpSpPr>
          <p:sp>
            <p:nvSpPr>
              <p:cNvPr id="40008"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40009"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40010"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40011"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40012" name="Text Box 17"/>
              <p:cNvSpPr txBox="1">
                <a:spLocks noChangeArrowheads="1"/>
              </p:cNvSpPr>
              <p:nvPr/>
            </p:nvSpPr>
            <p:spPr bwMode="gray">
              <a:xfrm>
                <a:off x="965" y="2488"/>
                <a:ext cx="357" cy="195"/>
              </a:xfrm>
              <a:prstGeom prst="rect">
                <a:avLst/>
              </a:prstGeom>
              <a:noFill/>
              <a:ln w="9525" algn="ctr">
                <a:noFill/>
                <a:miter lim="800000"/>
              </a:ln>
            </p:spPr>
            <p:txBody>
              <a:bodyPr wrap="none">
                <a:spAutoFit/>
              </a:bodyPr>
              <a:lstStyle/>
              <a:p>
                <a:pPr algn="ctr"/>
                <a:r>
                  <a:rPr lang="zh-CN" altLang="en-US" b="1">
                    <a:latin typeface="Arial" panose="020B0604020202020204" pitchFamily="34" charset="0"/>
                  </a:rPr>
                  <a:t>网络</a:t>
                </a:r>
                <a:endParaRPr lang="zh-CN" altLang="en-US" b="1">
                  <a:latin typeface="Arial" panose="020B0604020202020204" pitchFamily="34" charset="0"/>
                </a:endParaRPr>
              </a:p>
            </p:txBody>
          </p:sp>
        </p:grpSp>
        <p:sp>
          <p:nvSpPr>
            <p:cNvPr id="39995" name="Oval 18"/>
            <p:cNvSpPr>
              <a:spLocks noChangeArrowheads="1"/>
            </p:cNvSpPr>
            <p:nvPr/>
          </p:nvSpPr>
          <p:spPr bwMode="gray">
            <a:xfrm>
              <a:off x="1390" y="1611"/>
              <a:ext cx="635" cy="376"/>
            </a:xfrm>
            <a:prstGeom prst="ellipse">
              <a:avLst/>
            </a:prstGeom>
            <a:solidFill>
              <a:srgbClr val="0F2145">
                <a:alpha val="30196"/>
              </a:srgbClr>
            </a:solidFill>
            <a:ln w="9525">
              <a:noFill/>
              <a:round/>
            </a:ln>
          </p:spPr>
          <p:txBody>
            <a:bodyPr wrap="none" anchor="ctr"/>
            <a:lstStyle/>
            <a:p>
              <a:endParaRPr lang="zh-CN" altLang="zh-CN"/>
            </a:p>
          </p:txBody>
        </p:sp>
        <p:sp>
          <p:nvSpPr>
            <p:cNvPr id="39996" name="Oval 19"/>
            <p:cNvSpPr>
              <a:spLocks noChangeArrowheads="1"/>
            </p:cNvSpPr>
            <p:nvPr/>
          </p:nvSpPr>
          <p:spPr bwMode="gray">
            <a:xfrm>
              <a:off x="1442" y="1192"/>
              <a:ext cx="711" cy="72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97" name="Oval 20"/>
            <p:cNvSpPr>
              <a:spLocks noChangeArrowheads="1"/>
            </p:cNvSpPr>
            <p:nvPr/>
          </p:nvSpPr>
          <p:spPr bwMode="gray">
            <a:xfrm>
              <a:off x="1451" y="1197"/>
              <a:ext cx="694" cy="705"/>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98" name="Oval 21"/>
            <p:cNvSpPr>
              <a:spLocks noChangeArrowheads="1"/>
            </p:cNvSpPr>
            <p:nvPr/>
          </p:nvSpPr>
          <p:spPr bwMode="gray">
            <a:xfrm>
              <a:off x="1458" y="1209"/>
              <a:ext cx="660" cy="658"/>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99" name="Oval 22"/>
            <p:cNvSpPr>
              <a:spLocks noChangeArrowheads="1"/>
            </p:cNvSpPr>
            <p:nvPr/>
          </p:nvSpPr>
          <p:spPr bwMode="gray">
            <a:xfrm>
              <a:off x="1495" y="1238"/>
              <a:ext cx="589" cy="534"/>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40000" name="Text Box 23"/>
            <p:cNvSpPr txBox="1">
              <a:spLocks noChangeArrowheads="1"/>
            </p:cNvSpPr>
            <p:nvPr/>
          </p:nvSpPr>
          <p:spPr bwMode="gray">
            <a:xfrm>
              <a:off x="1530" y="1498"/>
              <a:ext cx="548" cy="231"/>
            </a:xfrm>
            <a:prstGeom prst="rect">
              <a:avLst/>
            </a:prstGeom>
            <a:noFill/>
            <a:ln w="9525" algn="ctr">
              <a:noFill/>
              <a:miter lim="800000"/>
            </a:ln>
          </p:spPr>
          <p:txBody>
            <a:bodyPr wrap="none">
              <a:spAutoFit/>
            </a:bodyPr>
            <a:lstStyle/>
            <a:p>
              <a:pPr algn="ctr"/>
              <a:r>
                <a:rPr lang="zh-CN" altLang="en-US" b="1">
                  <a:latin typeface="Arial" panose="020B0604020202020204" pitchFamily="34" charset="0"/>
                </a:rPr>
                <a:t>计算机</a:t>
              </a:r>
              <a:endParaRPr lang="zh-CN" altLang="en-US" b="1">
                <a:latin typeface="Arial" panose="020B0604020202020204" pitchFamily="34" charset="0"/>
              </a:endParaRPr>
            </a:p>
          </p:txBody>
        </p:sp>
        <p:grpSp>
          <p:nvGrpSpPr>
            <p:cNvPr id="5" name="Group 24"/>
            <p:cNvGrpSpPr/>
            <p:nvPr/>
          </p:nvGrpSpPr>
          <p:grpSpPr bwMode="auto">
            <a:xfrm>
              <a:off x="2290" y="754"/>
              <a:ext cx="729" cy="582"/>
              <a:chOff x="1584" y="960"/>
              <a:chExt cx="507" cy="480"/>
            </a:xfrm>
          </p:grpSpPr>
          <p:sp>
            <p:nvSpPr>
              <p:cNvPr id="40003" name="Oval 25"/>
              <p:cNvSpPr>
                <a:spLocks noChangeArrowheads="1"/>
              </p:cNvSpPr>
              <p:nvPr/>
            </p:nvSpPr>
            <p:spPr bwMode="gray">
              <a:xfrm>
                <a:off x="1584" y="1296"/>
                <a:ext cx="432" cy="144"/>
              </a:xfrm>
              <a:prstGeom prst="ellipse">
                <a:avLst/>
              </a:prstGeom>
              <a:solidFill>
                <a:srgbClr val="0F2145">
                  <a:alpha val="30196"/>
                </a:srgbClr>
              </a:solidFill>
              <a:ln w="9525">
                <a:noFill/>
                <a:round/>
              </a:ln>
            </p:spPr>
            <p:txBody>
              <a:bodyPr wrap="none" anchor="ctr"/>
              <a:lstStyle/>
              <a:p>
                <a:endParaRPr lang="zh-CN" altLang="zh-CN"/>
              </a:p>
            </p:txBody>
          </p:sp>
          <p:sp>
            <p:nvSpPr>
              <p:cNvPr id="40004"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40005"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40006"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40007"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grpSp>
        <p:sp>
          <p:nvSpPr>
            <p:cNvPr id="40002" name="Text Box 30"/>
            <p:cNvSpPr txBox="1">
              <a:spLocks noChangeArrowheads="1"/>
            </p:cNvSpPr>
            <p:nvPr/>
          </p:nvSpPr>
          <p:spPr bwMode="gray">
            <a:xfrm>
              <a:off x="2200" y="799"/>
              <a:ext cx="1020" cy="404"/>
            </a:xfrm>
            <a:prstGeom prst="rect">
              <a:avLst/>
            </a:prstGeom>
            <a:noFill/>
            <a:ln w="9525" algn="ctr">
              <a:noFill/>
              <a:miter lim="800000"/>
            </a:ln>
          </p:spPr>
          <p:txBody>
            <a:bodyPr wrap="none">
              <a:spAutoFit/>
            </a:bodyPr>
            <a:lstStyle/>
            <a:p>
              <a:pPr algn="ctr"/>
              <a:r>
                <a:rPr lang="zh-CN" altLang="en-US" b="1">
                  <a:latin typeface="Arial" panose="020B0604020202020204" pitchFamily="34" charset="0"/>
                </a:rPr>
                <a:t>通信</a:t>
              </a:r>
              <a:endParaRPr lang="zh-CN" altLang="en-US" b="1">
                <a:latin typeface="Arial" panose="020B0604020202020204" pitchFamily="34" charset="0"/>
              </a:endParaRPr>
            </a:p>
            <a:p>
              <a:pPr algn="ctr"/>
              <a:r>
                <a:rPr lang="zh-CN" altLang="en-US" b="1">
                  <a:latin typeface="Arial" panose="020B0604020202020204" pitchFamily="34" charset="0"/>
                </a:rPr>
                <a:t>（电报</a:t>
              </a:r>
              <a:r>
                <a:rPr lang="en-US" altLang="zh-CN" b="1">
                  <a:latin typeface="Arial" panose="020B0604020202020204" pitchFamily="34" charset="0"/>
                </a:rPr>
                <a:t>\</a:t>
              </a:r>
              <a:r>
                <a:rPr lang="zh-CN" altLang="en-US" b="1">
                  <a:latin typeface="Arial" panose="020B0604020202020204" pitchFamily="34" charset="0"/>
                </a:rPr>
                <a:t>电话）</a:t>
              </a:r>
              <a:endParaRPr lang="zh-CN" altLang="en-US" b="1">
                <a:latin typeface="Arial" panose="020B0604020202020204" pitchFamily="34" charset="0"/>
              </a:endParaRPr>
            </a:p>
          </p:txBody>
        </p:sp>
      </p:grpSp>
      <p:sp>
        <p:nvSpPr>
          <p:cNvPr id="39939" name="标题 1"/>
          <p:cNvSpPr>
            <a:spLocks noGrp="1"/>
          </p:cNvSpPr>
          <p:nvPr>
            <p:ph type="title"/>
          </p:nvPr>
        </p:nvSpPr>
        <p:spPr/>
        <p:txBody>
          <a:bodyPr/>
          <a:lstStyle/>
          <a:p>
            <a:r>
              <a:rPr lang="zh-CN" altLang="en-US" smtClean="0"/>
              <a:t>温故而知新</a:t>
            </a:r>
            <a:r>
              <a:rPr lang="en-US" altLang="zh-CN" smtClean="0"/>
              <a:t>——</a:t>
            </a:r>
            <a:r>
              <a:rPr lang="zh-CN" altLang="en-US" smtClean="0"/>
              <a:t>信息安全发展阶段</a:t>
            </a:r>
            <a:endParaRPr lang="zh-CN" altLang="en-US" smtClean="0"/>
          </a:p>
        </p:txBody>
      </p:sp>
      <p:sp>
        <p:nvSpPr>
          <p:cNvPr id="4" name="灯片编号占位符 3"/>
          <p:cNvSpPr>
            <a:spLocks noGrp="1"/>
          </p:cNvSpPr>
          <p:nvPr>
            <p:ph type="sldNum" sz="quarter" idx="4294967295"/>
          </p:nvPr>
        </p:nvSpPr>
        <p:spPr bwMode="auto">
          <a:xfrm>
            <a:off x="684213" y="6245225"/>
            <a:ext cx="8135937"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fld id="{70F6BBC7-D66E-495F-9E56-493F00F2AF96}" type="slidenum">
              <a:rPr lang="zh-CN" altLang="en-US" sz="1400">
                <a:latin typeface="+mn-lt"/>
              </a:rPr>
            </a:fld>
            <a:endParaRPr lang="en-US" altLang="zh-CN" sz="1400">
              <a:latin typeface="+mn-lt"/>
            </a:endParaRPr>
          </a:p>
        </p:txBody>
      </p:sp>
      <p:sp>
        <p:nvSpPr>
          <p:cNvPr id="39941" name="日期占位符 4"/>
          <p:cNvSpPr>
            <a:spLocks noGrp="1"/>
          </p:cNvSpPr>
          <p:nvPr>
            <p:ph type="dt" sz="quarter" idx="4294967295"/>
          </p:nvPr>
        </p:nvSpPr>
        <p:spPr bwMode="auto">
          <a:xfrm>
            <a:off x="381000" y="6505575"/>
            <a:ext cx="1905000" cy="261938"/>
          </a:xfrm>
          <a:prstGeom prst="rect">
            <a:avLst/>
          </a:prstGeom>
          <a:noFill/>
          <a:ln>
            <a:miter lim="800000"/>
          </a:ln>
        </p:spPr>
        <p:txBody>
          <a:bodyPr/>
          <a:lstStyle/>
          <a:p>
            <a:endParaRPr lang="en-US" altLang="zh-CN"/>
          </a:p>
        </p:txBody>
      </p:sp>
      <p:grpSp>
        <p:nvGrpSpPr>
          <p:cNvPr id="7" name="组合 2"/>
          <p:cNvGrpSpPr/>
          <p:nvPr/>
        </p:nvGrpSpPr>
        <p:grpSpPr bwMode="auto">
          <a:xfrm>
            <a:off x="755576" y="1301750"/>
            <a:ext cx="7346950" cy="4552950"/>
            <a:chOff x="1584325" y="1412875"/>
            <a:chExt cx="7346950" cy="4552950"/>
          </a:xfrm>
        </p:grpSpPr>
        <p:sp>
          <p:nvSpPr>
            <p:cNvPr id="6" name="Freeform 3"/>
            <p:cNvSpPr>
              <a:spLocks noEditPoints="1"/>
            </p:cNvSpPr>
            <p:nvPr/>
          </p:nvSpPr>
          <p:spPr bwMode="gray">
            <a:xfrm>
              <a:off x="1584325" y="1927225"/>
              <a:ext cx="64389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accent1"/>
                </a:gs>
                <a:gs pos="100000">
                  <a:schemeClr val="hlink"/>
                </a:gs>
              </a:gsLst>
              <a:lin ang="5400000" scaled="1"/>
            </a:gradFill>
            <a:ln w="0">
              <a:noFill/>
              <a:prstDash val="solid"/>
              <a:round/>
            </a:ln>
            <a:effectLst>
              <a:outerShdw dist="206741" dir="8249373" algn="ctr" rotWithShape="0">
                <a:srgbClr val="000000">
                  <a:alpha val="50000"/>
                </a:srgbClr>
              </a:outerShdw>
            </a:effectLst>
          </p:spPr>
          <p:txBody>
            <a:bodyPr/>
            <a:lstStyle/>
            <a:p>
              <a:pPr>
                <a:defRPr/>
              </a:pPr>
              <a:endParaRPr lang="zh-CN" altLang="en-US">
                <a:latin typeface="Arial" panose="020B0604020202020204" pitchFamily="34" charset="0"/>
                <a:ea typeface="+mn-ea"/>
              </a:endParaRPr>
            </a:p>
          </p:txBody>
        </p:sp>
        <p:sp>
          <p:nvSpPr>
            <p:cNvPr id="39944" name="Oval 18"/>
            <p:cNvSpPr>
              <a:spLocks noChangeArrowheads="1"/>
            </p:cNvSpPr>
            <p:nvPr/>
          </p:nvSpPr>
          <p:spPr bwMode="gray">
            <a:xfrm>
              <a:off x="1666875" y="2584450"/>
              <a:ext cx="990600" cy="533400"/>
            </a:xfrm>
            <a:prstGeom prst="ellipse">
              <a:avLst/>
            </a:prstGeom>
            <a:solidFill>
              <a:srgbClr val="0F2145">
                <a:alpha val="30196"/>
              </a:srgbClr>
            </a:solidFill>
            <a:ln w="9525">
              <a:noFill/>
              <a:round/>
            </a:ln>
          </p:spPr>
          <p:txBody>
            <a:bodyPr wrap="none" anchor="ctr"/>
            <a:lstStyle/>
            <a:p>
              <a:endParaRPr lang="zh-CN" altLang="zh-CN"/>
            </a:p>
          </p:txBody>
        </p:sp>
        <p:grpSp>
          <p:nvGrpSpPr>
            <p:cNvPr id="8" name="Group 47"/>
            <p:cNvGrpSpPr/>
            <p:nvPr/>
          </p:nvGrpSpPr>
          <p:grpSpPr bwMode="auto">
            <a:xfrm>
              <a:off x="3276600" y="1412875"/>
              <a:ext cx="2328863" cy="762000"/>
              <a:chOff x="1934" y="958"/>
              <a:chExt cx="1467" cy="480"/>
            </a:xfrm>
          </p:grpSpPr>
          <p:grpSp>
            <p:nvGrpSpPr>
              <p:cNvPr id="9" name="Group 24"/>
              <p:cNvGrpSpPr/>
              <p:nvPr/>
            </p:nvGrpSpPr>
            <p:grpSpPr bwMode="auto">
              <a:xfrm>
                <a:off x="1934" y="958"/>
                <a:ext cx="716" cy="480"/>
                <a:chOff x="1584" y="960"/>
                <a:chExt cx="507" cy="480"/>
              </a:xfrm>
            </p:grpSpPr>
            <p:sp>
              <p:nvSpPr>
                <p:cNvPr id="39981" name="Oval 25"/>
                <p:cNvSpPr>
                  <a:spLocks noChangeArrowheads="1"/>
                </p:cNvSpPr>
                <p:nvPr/>
              </p:nvSpPr>
              <p:spPr bwMode="gray">
                <a:xfrm>
                  <a:off x="1584" y="1296"/>
                  <a:ext cx="432" cy="144"/>
                </a:xfrm>
                <a:prstGeom prst="ellipse">
                  <a:avLst/>
                </a:prstGeom>
                <a:solidFill>
                  <a:srgbClr val="0F2145">
                    <a:alpha val="30196"/>
                  </a:srgbClr>
                </a:solidFill>
                <a:ln w="9525">
                  <a:noFill/>
                  <a:round/>
                </a:ln>
              </p:spPr>
              <p:txBody>
                <a:bodyPr wrap="none" anchor="ctr"/>
                <a:lstStyle/>
                <a:p>
                  <a:endParaRPr lang="zh-CN" altLang="zh-CN"/>
                </a:p>
              </p:txBody>
            </p:sp>
            <p:sp>
              <p:nvSpPr>
                <p:cNvPr id="39982"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83"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84"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85"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grpSp>
          <p:sp>
            <p:nvSpPr>
              <p:cNvPr id="39979" name="Text Box 30"/>
              <p:cNvSpPr txBox="1">
                <a:spLocks noChangeArrowheads="1"/>
              </p:cNvSpPr>
              <p:nvPr/>
            </p:nvSpPr>
            <p:spPr bwMode="gray">
              <a:xfrm>
                <a:off x="2036" y="1069"/>
                <a:ext cx="608" cy="192"/>
              </a:xfrm>
              <a:prstGeom prst="rect">
                <a:avLst/>
              </a:prstGeom>
              <a:noFill/>
              <a:ln w="9525" algn="ctr">
                <a:noFill/>
                <a:miter lim="800000"/>
              </a:ln>
            </p:spPr>
            <p:txBody>
              <a:bodyPr wrap="none">
                <a:spAutoFit/>
              </a:bodyPr>
              <a:lstStyle/>
              <a:p>
                <a:pPr algn="ctr"/>
                <a:r>
                  <a:rPr lang="en-US" altLang="zh-CN" sz="1400" b="1">
                    <a:solidFill>
                      <a:srgbClr val="000000"/>
                    </a:solidFill>
                    <a:latin typeface="Arial" panose="020B0604020202020204" pitchFamily="34" charset="0"/>
                  </a:rPr>
                  <a:t>COMSEC</a:t>
                </a:r>
                <a:endParaRPr lang="en-US" altLang="zh-CN">
                  <a:latin typeface="Arial" panose="020B0604020202020204" pitchFamily="34" charset="0"/>
                </a:endParaRPr>
              </a:p>
            </p:txBody>
          </p:sp>
          <p:sp>
            <p:nvSpPr>
              <p:cNvPr id="39980" name="Text Box 61"/>
              <p:cNvSpPr txBox="1">
                <a:spLocks noChangeArrowheads="1"/>
              </p:cNvSpPr>
              <p:nvPr/>
            </p:nvSpPr>
            <p:spPr bwMode="auto">
              <a:xfrm>
                <a:off x="2709" y="1082"/>
                <a:ext cx="692" cy="231"/>
              </a:xfrm>
              <a:prstGeom prst="rect">
                <a:avLst/>
              </a:prstGeom>
              <a:noFill/>
              <a:ln w="9525">
                <a:noFill/>
                <a:miter lim="800000"/>
              </a:ln>
            </p:spPr>
            <p:txBody>
              <a:bodyPr wrap="none">
                <a:spAutoFit/>
              </a:bodyPr>
              <a:lstStyle/>
              <a:p>
                <a:r>
                  <a:rPr lang="zh-CN" altLang="en-US">
                    <a:latin typeface="Arial" panose="020B0604020202020204" pitchFamily="34" charset="0"/>
                  </a:rPr>
                  <a:t>通信安全</a:t>
                </a:r>
                <a:endParaRPr lang="zh-CN" altLang="en-US">
                  <a:latin typeface="Arial" panose="020B0604020202020204" pitchFamily="34" charset="0"/>
                </a:endParaRPr>
              </a:p>
            </p:txBody>
          </p:sp>
        </p:grpSp>
        <p:grpSp>
          <p:nvGrpSpPr>
            <p:cNvPr id="10" name="Group 46"/>
            <p:cNvGrpSpPr/>
            <p:nvPr/>
          </p:nvGrpSpPr>
          <p:grpSpPr bwMode="auto">
            <a:xfrm>
              <a:off x="2051050" y="1844675"/>
              <a:ext cx="2571750" cy="1023938"/>
              <a:chOff x="1076" y="1246"/>
              <a:chExt cx="1620" cy="645"/>
            </a:xfrm>
          </p:grpSpPr>
          <p:sp>
            <p:nvSpPr>
              <p:cNvPr id="39972" name="Oval 19"/>
              <p:cNvSpPr>
                <a:spLocks noChangeArrowheads="1"/>
              </p:cNvSpPr>
              <p:nvPr/>
            </p:nvSpPr>
            <p:spPr bwMode="gray">
              <a:xfrm>
                <a:off x="1102" y="1246"/>
                <a:ext cx="699" cy="645"/>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73" name="Oval 20"/>
              <p:cNvSpPr>
                <a:spLocks noChangeArrowheads="1"/>
              </p:cNvSpPr>
              <p:nvPr/>
            </p:nvSpPr>
            <p:spPr bwMode="gray">
              <a:xfrm>
                <a:off x="1111" y="1249"/>
                <a:ext cx="682" cy="630"/>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74" name="Oval 21"/>
              <p:cNvSpPr>
                <a:spLocks noChangeArrowheads="1"/>
              </p:cNvSpPr>
              <p:nvPr/>
            </p:nvSpPr>
            <p:spPr bwMode="gray">
              <a:xfrm>
                <a:off x="1118" y="1256"/>
                <a:ext cx="649" cy="588"/>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75" name="Oval 22"/>
              <p:cNvSpPr>
                <a:spLocks noChangeArrowheads="1"/>
              </p:cNvSpPr>
              <p:nvPr/>
            </p:nvSpPr>
            <p:spPr bwMode="gray">
              <a:xfrm>
                <a:off x="1155" y="1272"/>
                <a:ext cx="579" cy="477"/>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76" name="Text Box 23"/>
              <p:cNvSpPr txBox="1">
                <a:spLocks noChangeArrowheads="1"/>
              </p:cNvSpPr>
              <p:nvPr/>
            </p:nvSpPr>
            <p:spPr bwMode="gray">
              <a:xfrm>
                <a:off x="1076" y="1498"/>
                <a:ext cx="764" cy="192"/>
              </a:xfrm>
              <a:prstGeom prst="rect">
                <a:avLst/>
              </a:prstGeom>
              <a:noFill/>
              <a:ln w="9525" algn="ctr">
                <a:noFill/>
                <a:miter lim="800000"/>
              </a:ln>
            </p:spPr>
            <p:txBody>
              <a:bodyPr wrap="none">
                <a:spAutoFit/>
              </a:bodyPr>
              <a:lstStyle/>
              <a:p>
                <a:pPr algn="ctr"/>
                <a:r>
                  <a:rPr lang="en-US" altLang="zh-CN" sz="1400" b="1">
                    <a:solidFill>
                      <a:srgbClr val="000000"/>
                    </a:solidFill>
                    <a:latin typeface="Arial" panose="020B0604020202020204" pitchFamily="34" charset="0"/>
                  </a:rPr>
                  <a:t>COMPUSEC</a:t>
                </a:r>
                <a:endParaRPr lang="en-US" altLang="zh-CN" sz="1400">
                  <a:latin typeface="Arial" panose="020B0604020202020204" pitchFamily="34" charset="0"/>
                </a:endParaRPr>
              </a:p>
            </p:txBody>
          </p:sp>
          <p:sp>
            <p:nvSpPr>
              <p:cNvPr id="39977" name="Text Box 62"/>
              <p:cNvSpPr txBox="1">
                <a:spLocks noChangeArrowheads="1"/>
              </p:cNvSpPr>
              <p:nvPr/>
            </p:nvSpPr>
            <p:spPr bwMode="auto">
              <a:xfrm>
                <a:off x="1860" y="1577"/>
                <a:ext cx="836" cy="231"/>
              </a:xfrm>
              <a:prstGeom prst="rect">
                <a:avLst/>
              </a:prstGeom>
              <a:noFill/>
              <a:ln w="9525">
                <a:noFill/>
                <a:miter lim="800000"/>
              </a:ln>
            </p:spPr>
            <p:txBody>
              <a:bodyPr wrap="none">
                <a:spAutoFit/>
              </a:bodyPr>
              <a:lstStyle/>
              <a:p>
                <a:r>
                  <a:rPr lang="zh-CN" altLang="en-US">
                    <a:latin typeface="Arial" panose="020B0604020202020204" pitchFamily="34" charset="0"/>
                  </a:rPr>
                  <a:t>计算机安全</a:t>
                </a:r>
                <a:endParaRPr lang="zh-CN" altLang="en-US">
                  <a:latin typeface="Arial" panose="020B0604020202020204" pitchFamily="34" charset="0"/>
                </a:endParaRPr>
              </a:p>
            </p:txBody>
          </p:sp>
        </p:grpSp>
        <p:grpSp>
          <p:nvGrpSpPr>
            <p:cNvPr id="11" name="Group 37"/>
            <p:cNvGrpSpPr/>
            <p:nvPr/>
          </p:nvGrpSpPr>
          <p:grpSpPr bwMode="auto">
            <a:xfrm>
              <a:off x="1619250" y="3033713"/>
              <a:ext cx="2606675" cy="1403350"/>
              <a:chOff x="1088" y="2047"/>
              <a:chExt cx="2019" cy="1008"/>
            </a:xfrm>
          </p:grpSpPr>
          <p:sp>
            <p:nvSpPr>
              <p:cNvPr id="39964" name="Oval 11"/>
              <p:cNvSpPr>
                <a:spLocks noChangeArrowheads="1"/>
              </p:cNvSpPr>
              <p:nvPr/>
            </p:nvSpPr>
            <p:spPr bwMode="gray">
              <a:xfrm rot="-772996">
                <a:off x="1140" y="2671"/>
                <a:ext cx="773" cy="384"/>
              </a:xfrm>
              <a:prstGeom prst="ellipse">
                <a:avLst/>
              </a:prstGeom>
              <a:solidFill>
                <a:srgbClr val="0F2145">
                  <a:alpha val="30196"/>
                </a:srgbClr>
              </a:solidFill>
              <a:ln w="9525">
                <a:noFill/>
                <a:round/>
              </a:ln>
            </p:spPr>
            <p:txBody>
              <a:bodyPr wrap="none" anchor="ctr"/>
              <a:lstStyle/>
              <a:p>
                <a:endParaRPr lang="zh-CN" altLang="zh-CN"/>
              </a:p>
            </p:txBody>
          </p:sp>
          <p:grpSp>
            <p:nvGrpSpPr>
              <p:cNvPr id="12" name="Group 12"/>
              <p:cNvGrpSpPr/>
              <p:nvPr/>
            </p:nvGrpSpPr>
            <p:grpSpPr bwMode="auto">
              <a:xfrm>
                <a:off x="1088" y="2047"/>
                <a:ext cx="936" cy="908"/>
                <a:chOff x="732" y="2112"/>
                <a:chExt cx="842" cy="860"/>
              </a:xfrm>
            </p:grpSpPr>
            <p:sp>
              <p:nvSpPr>
                <p:cNvPr id="39967"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68"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69"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70"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71" name="Text Box 17"/>
                <p:cNvSpPr txBox="1">
                  <a:spLocks noChangeArrowheads="1"/>
                </p:cNvSpPr>
                <p:nvPr/>
              </p:nvSpPr>
              <p:spPr bwMode="gray">
                <a:xfrm>
                  <a:off x="804" y="2488"/>
                  <a:ext cx="679" cy="207"/>
                </a:xfrm>
                <a:prstGeom prst="rect">
                  <a:avLst/>
                </a:prstGeom>
                <a:noFill/>
                <a:ln w="9525" algn="ctr">
                  <a:noFill/>
                  <a:miter lim="800000"/>
                </a:ln>
              </p:spPr>
              <p:txBody>
                <a:bodyPr wrap="none">
                  <a:spAutoFit/>
                </a:bodyPr>
                <a:lstStyle/>
                <a:p>
                  <a:pPr algn="ctr"/>
                  <a:r>
                    <a:rPr lang="en-US" altLang="zh-CN" sz="1400" b="1">
                      <a:solidFill>
                        <a:srgbClr val="000000"/>
                      </a:solidFill>
                      <a:latin typeface="Arial" panose="020B0604020202020204" pitchFamily="34" charset="0"/>
                    </a:rPr>
                    <a:t>INFOSEC</a:t>
                  </a:r>
                  <a:endParaRPr lang="en-US" altLang="zh-CN" sz="1400" b="1">
                    <a:latin typeface="Arial" panose="020B0604020202020204" pitchFamily="34" charset="0"/>
                  </a:endParaRPr>
                </a:p>
              </p:txBody>
            </p:sp>
          </p:grpSp>
          <p:sp>
            <p:nvSpPr>
              <p:cNvPr id="39966" name="Text Box 63"/>
              <p:cNvSpPr txBox="1">
                <a:spLocks noChangeArrowheads="1"/>
              </p:cNvSpPr>
              <p:nvPr/>
            </p:nvSpPr>
            <p:spPr bwMode="auto">
              <a:xfrm>
                <a:off x="1902" y="2060"/>
                <a:ext cx="1205" cy="263"/>
              </a:xfrm>
              <a:prstGeom prst="rect">
                <a:avLst/>
              </a:prstGeom>
              <a:noFill/>
              <a:ln w="9525">
                <a:noFill/>
                <a:miter lim="800000"/>
              </a:ln>
            </p:spPr>
            <p:txBody>
              <a:bodyPr wrap="none">
                <a:spAutoFit/>
              </a:bodyPr>
              <a:lstStyle/>
              <a:p>
                <a:r>
                  <a:rPr lang="zh-CN" altLang="en-US">
                    <a:latin typeface="Arial" panose="020B0604020202020204" pitchFamily="34" charset="0"/>
                  </a:rPr>
                  <a:t>信息系统安全</a:t>
                </a:r>
                <a:endParaRPr lang="zh-CN" altLang="en-US">
                  <a:latin typeface="Arial" panose="020B0604020202020204" pitchFamily="34" charset="0"/>
                </a:endParaRPr>
              </a:p>
            </p:txBody>
          </p:sp>
        </p:grpSp>
        <p:grpSp>
          <p:nvGrpSpPr>
            <p:cNvPr id="13" name="Group 49"/>
            <p:cNvGrpSpPr/>
            <p:nvPr/>
          </p:nvGrpSpPr>
          <p:grpSpPr bwMode="auto">
            <a:xfrm>
              <a:off x="2735264" y="3608390"/>
              <a:ext cx="2254250" cy="1865313"/>
              <a:chOff x="1723" y="2273"/>
              <a:chExt cx="1420" cy="1175"/>
            </a:xfrm>
          </p:grpSpPr>
          <p:sp>
            <p:nvSpPr>
              <p:cNvPr id="39957" name="Oval 5"/>
              <p:cNvSpPr>
                <a:spLocks noChangeArrowheads="1"/>
              </p:cNvSpPr>
              <p:nvPr/>
            </p:nvSpPr>
            <p:spPr bwMode="gray">
              <a:xfrm rot="-723406">
                <a:off x="1763" y="3065"/>
                <a:ext cx="838" cy="383"/>
              </a:xfrm>
              <a:prstGeom prst="ellipse">
                <a:avLst/>
              </a:prstGeom>
              <a:solidFill>
                <a:srgbClr val="0F2145">
                  <a:alpha val="30196"/>
                </a:srgbClr>
              </a:solidFill>
              <a:ln w="9525">
                <a:noFill/>
                <a:round/>
              </a:ln>
            </p:spPr>
            <p:txBody>
              <a:bodyPr wrap="none" anchor="ctr"/>
              <a:lstStyle/>
              <a:p>
                <a:endParaRPr lang="zh-CN" altLang="zh-CN"/>
              </a:p>
            </p:txBody>
          </p:sp>
          <p:sp>
            <p:nvSpPr>
              <p:cNvPr id="39958" name="Oval 6"/>
              <p:cNvSpPr>
                <a:spLocks noChangeArrowheads="1"/>
              </p:cNvSpPr>
              <p:nvPr/>
            </p:nvSpPr>
            <p:spPr bwMode="gray">
              <a:xfrm>
                <a:off x="1723" y="2366"/>
                <a:ext cx="994" cy="979"/>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59" name="Oval 7"/>
              <p:cNvSpPr>
                <a:spLocks noChangeArrowheads="1"/>
              </p:cNvSpPr>
              <p:nvPr/>
            </p:nvSpPr>
            <p:spPr bwMode="gray">
              <a:xfrm>
                <a:off x="1735" y="2371"/>
                <a:ext cx="971" cy="955"/>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60" name="Oval 8"/>
              <p:cNvSpPr>
                <a:spLocks noChangeArrowheads="1"/>
              </p:cNvSpPr>
              <p:nvPr/>
            </p:nvSpPr>
            <p:spPr bwMode="gray">
              <a:xfrm>
                <a:off x="1745" y="2380"/>
                <a:ext cx="924" cy="893"/>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61" name="Oval 9"/>
              <p:cNvSpPr>
                <a:spLocks noChangeArrowheads="1"/>
              </p:cNvSpPr>
              <p:nvPr/>
            </p:nvSpPr>
            <p:spPr bwMode="gray">
              <a:xfrm>
                <a:off x="1799" y="2406"/>
                <a:ext cx="822" cy="724"/>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62" name="Text Box 10"/>
              <p:cNvSpPr txBox="1">
                <a:spLocks noChangeArrowheads="1"/>
              </p:cNvSpPr>
              <p:nvPr/>
            </p:nvSpPr>
            <p:spPr bwMode="gray">
              <a:xfrm>
                <a:off x="2059" y="2726"/>
                <a:ext cx="327" cy="327"/>
              </a:xfrm>
              <a:prstGeom prst="rect">
                <a:avLst/>
              </a:prstGeom>
              <a:noFill/>
              <a:ln w="9525" algn="ctr">
                <a:noFill/>
                <a:miter lim="800000"/>
              </a:ln>
            </p:spPr>
            <p:txBody>
              <a:bodyPr wrap="none">
                <a:spAutoFit/>
              </a:bodyPr>
              <a:lstStyle/>
              <a:p>
                <a:pPr algn="ctr"/>
                <a:r>
                  <a:rPr lang="en-US" altLang="zh-CN" sz="2800">
                    <a:solidFill>
                      <a:srgbClr val="000000"/>
                    </a:solidFill>
                    <a:latin typeface="Arial" panose="020B0604020202020204" pitchFamily="34" charset="0"/>
                  </a:rPr>
                  <a:t>IA</a:t>
                </a:r>
                <a:endParaRPr lang="en-US" altLang="zh-CN">
                  <a:latin typeface="Arial" panose="020B0604020202020204" pitchFamily="34" charset="0"/>
                </a:endParaRPr>
              </a:p>
            </p:txBody>
          </p:sp>
          <p:sp>
            <p:nvSpPr>
              <p:cNvPr id="39963" name="Text Box 64"/>
              <p:cNvSpPr txBox="1">
                <a:spLocks noChangeArrowheads="1"/>
              </p:cNvSpPr>
              <p:nvPr/>
            </p:nvSpPr>
            <p:spPr bwMode="auto">
              <a:xfrm>
                <a:off x="2163" y="2273"/>
                <a:ext cx="980" cy="231"/>
              </a:xfrm>
              <a:prstGeom prst="rect">
                <a:avLst/>
              </a:prstGeom>
              <a:noFill/>
              <a:ln w="9525">
                <a:noFill/>
                <a:miter lim="800000"/>
              </a:ln>
            </p:spPr>
            <p:txBody>
              <a:bodyPr wrap="none">
                <a:spAutoFit/>
              </a:bodyPr>
              <a:lstStyle/>
              <a:p>
                <a:r>
                  <a:rPr lang="zh-CN" altLang="en-US">
                    <a:latin typeface="Arial" panose="020B0604020202020204" pitchFamily="34" charset="0"/>
                  </a:rPr>
                  <a:t>信息安全保障</a:t>
                </a:r>
                <a:endParaRPr lang="zh-CN" altLang="en-US">
                  <a:latin typeface="Arial" panose="020B0604020202020204" pitchFamily="34" charset="0"/>
                </a:endParaRPr>
              </a:p>
            </p:txBody>
          </p:sp>
        </p:grpSp>
        <p:grpSp>
          <p:nvGrpSpPr>
            <p:cNvPr id="14" name="Group 50"/>
            <p:cNvGrpSpPr/>
            <p:nvPr/>
          </p:nvGrpSpPr>
          <p:grpSpPr bwMode="auto">
            <a:xfrm>
              <a:off x="4824413" y="3573463"/>
              <a:ext cx="4106862" cy="2260600"/>
              <a:chOff x="3039" y="2251"/>
              <a:chExt cx="2587" cy="1424"/>
            </a:xfrm>
          </p:grpSpPr>
          <p:sp>
            <p:nvSpPr>
              <p:cNvPr id="39950" name="Oval 5"/>
              <p:cNvSpPr>
                <a:spLocks noChangeArrowheads="1"/>
              </p:cNvSpPr>
              <p:nvPr/>
            </p:nvSpPr>
            <p:spPr bwMode="gray">
              <a:xfrm rot="-723406">
                <a:off x="3088" y="3220"/>
                <a:ext cx="1012" cy="455"/>
              </a:xfrm>
              <a:prstGeom prst="ellipse">
                <a:avLst/>
              </a:prstGeom>
              <a:solidFill>
                <a:srgbClr val="0F2145">
                  <a:alpha val="30196"/>
                </a:srgbClr>
              </a:solidFill>
              <a:ln w="9525">
                <a:noFill/>
                <a:round/>
              </a:ln>
            </p:spPr>
            <p:txBody>
              <a:bodyPr wrap="none" anchor="ctr"/>
              <a:lstStyle/>
              <a:p>
                <a:endParaRPr lang="zh-CN" altLang="zh-CN"/>
              </a:p>
            </p:txBody>
          </p:sp>
          <p:sp>
            <p:nvSpPr>
              <p:cNvPr id="39951" name="Oval 6"/>
              <p:cNvSpPr>
                <a:spLocks noChangeArrowheads="1"/>
              </p:cNvSpPr>
              <p:nvPr/>
            </p:nvSpPr>
            <p:spPr bwMode="gray">
              <a:xfrm>
                <a:off x="3039" y="2389"/>
                <a:ext cx="1202" cy="1164"/>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p>
            </p:txBody>
          </p:sp>
          <p:sp>
            <p:nvSpPr>
              <p:cNvPr id="39952" name="Oval 7"/>
              <p:cNvSpPr>
                <a:spLocks noChangeArrowheads="1"/>
              </p:cNvSpPr>
              <p:nvPr/>
            </p:nvSpPr>
            <p:spPr bwMode="gray">
              <a:xfrm>
                <a:off x="3053" y="2396"/>
                <a:ext cx="1174" cy="1134"/>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p>
            </p:txBody>
          </p:sp>
          <p:sp>
            <p:nvSpPr>
              <p:cNvPr id="39953" name="Oval 8"/>
              <p:cNvSpPr>
                <a:spLocks noChangeArrowheads="1"/>
              </p:cNvSpPr>
              <p:nvPr/>
            </p:nvSpPr>
            <p:spPr bwMode="gray">
              <a:xfrm>
                <a:off x="3066" y="2406"/>
                <a:ext cx="1116" cy="1061"/>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p>
            </p:txBody>
          </p:sp>
          <p:sp>
            <p:nvSpPr>
              <p:cNvPr id="39954" name="Oval 9"/>
              <p:cNvSpPr>
                <a:spLocks noChangeArrowheads="1"/>
              </p:cNvSpPr>
              <p:nvPr/>
            </p:nvSpPr>
            <p:spPr bwMode="gray">
              <a:xfrm>
                <a:off x="3131" y="2437"/>
                <a:ext cx="993" cy="86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p>
            </p:txBody>
          </p:sp>
          <p:sp>
            <p:nvSpPr>
              <p:cNvPr id="39955" name="Text Box 10"/>
              <p:cNvSpPr txBox="1">
                <a:spLocks noChangeArrowheads="1"/>
              </p:cNvSpPr>
              <p:nvPr/>
            </p:nvSpPr>
            <p:spPr bwMode="gray">
              <a:xfrm>
                <a:off x="3293" y="2817"/>
                <a:ext cx="700" cy="327"/>
              </a:xfrm>
              <a:prstGeom prst="rect">
                <a:avLst/>
              </a:prstGeom>
              <a:noFill/>
              <a:ln w="9525" algn="ctr">
                <a:noFill/>
                <a:miter lim="800000"/>
              </a:ln>
            </p:spPr>
            <p:txBody>
              <a:bodyPr wrap="none">
                <a:spAutoFit/>
              </a:bodyPr>
              <a:lstStyle/>
              <a:p>
                <a:pPr algn="ctr"/>
                <a:r>
                  <a:rPr lang="en-US" altLang="zh-CN" sz="2800">
                    <a:solidFill>
                      <a:srgbClr val="000000"/>
                    </a:solidFill>
                    <a:latin typeface="Arial" panose="020B0604020202020204" pitchFamily="34" charset="0"/>
                  </a:rPr>
                  <a:t>CS/IA</a:t>
                </a:r>
                <a:endParaRPr lang="en-US" altLang="zh-CN">
                  <a:latin typeface="Arial" panose="020B0604020202020204" pitchFamily="34" charset="0"/>
                </a:endParaRPr>
              </a:p>
            </p:txBody>
          </p:sp>
          <p:sp>
            <p:nvSpPr>
              <p:cNvPr id="39956" name="Text Box 64"/>
              <p:cNvSpPr txBox="1">
                <a:spLocks noChangeArrowheads="1"/>
              </p:cNvSpPr>
              <p:nvPr/>
            </p:nvSpPr>
            <p:spPr bwMode="auto">
              <a:xfrm>
                <a:off x="3742" y="2251"/>
                <a:ext cx="1884" cy="231"/>
              </a:xfrm>
              <a:prstGeom prst="rect">
                <a:avLst/>
              </a:prstGeom>
              <a:noFill/>
              <a:ln w="9525">
                <a:noFill/>
                <a:miter lim="800000"/>
              </a:ln>
            </p:spPr>
            <p:txBody>
              <a:bodyPr wrap="none">
                <a:spAutoFit/>
              </a:bodyPr>
              <a:lstStyle/>
              <a:p>
                <a:r>
                  <a:rPr lang="zh-CN" altLang="en-US">
                    <a:latin typeface="Arial" panose="020B0604020202020204" pitchFamily="34" charset="0"/>
                  </a:rPr>
                  <a:t>网络空间安全</a:t>
                </a:r>
                <a:r>
                  <a:rPr lang="en-US" altLang="zh-CN">
                    <a:latin typeface="Arial" panose="020B0604020202020204" pitchFamily="34" charset="0"/>
                  </a:rPr>
                  <a:t>/</a:t>
                </a:r>
                <a:r>
                  <a:rPr lang="zh-CN" altLang="en-US">
                    <a:latin typeface="Arial" panose="020B0604020202020204" pitchFamily="34" charset="0"/>
                  </a:rPr>
                  <a:t>信息安全保障</a:t>
                </a:r>
                <a:endParaRPr lang="zh-CN" altLang="en-US">
                  <a:latin typeface="Arial" panose="020B0604020202020204" pitchFamily="34" charset="0"/>
                </a:endParaRP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计算机安全</a:t>
            </a:r>
            <a:endParaRPr lang="zh-CN" altLang="en-US" smtClean="0"/>
          </a:p>
        </p:txBody>
      </p:sp>
      <p:sp>
        <p:nvSpPr>
          <p:cNvPr id="18434" name="Rectangle 3"/>
          <p:cNvSpPr>
            <a:spLocks noGrp="1" noChangeArrowheads="1"/>
          </p:cNvSpPr>
          <p:nvPr>
            <p:ph idx="1"/>
          </p:nvPr>
        </p:nvSpPr>
        <p:spPr/>
        <p:txBody>
          <a:bodyPr>
            <a:normAutofit lnSpcReduction="10000"/>
          </a:bodyPr>
          <a:lstStyle/>
          <a:p>
            <a:pPr>
              <a:defRPr/>
            </a:pPr>
            <a:r>
              <a:rPr lang="en-US" altLang="zh-CN" sz="2400" b="1" smtClean="0"/>
              <a:t>COMPUSEC</a:t>
            </a:r>
            <a:r>
              <a:rPr lang="zh-CN" altLang="en-US" sz="2400" b="1" smtClean="0"/>
              <a:t>：</a:t>
            </a:r>
            <a:r>
              <a:rPr lang="en-US" altLang="zh-CN" sz="2400" b="1" smtClean="0"/>
              <a:t>Computer Security</a:t>
            </a:r>
            <a:endParaRPr lang="en-US" altLang="zh-CN" sz="2400" b="1" smtClean="0"/>
          </a:p>
          <a:p>
            <a:pPr>
              <a:defRPr/>
            </a:pPr>
            <a:r>
              <a:rPr lang="en-US" altLang="zh-CN" sz="2400" b="1" smtClean="0"/>
              <a:t>20</a:t>
            </a:r>
            <a:r>
              <a:rPr lang="zh-CN" altLang="en-US" sz="2400" b="1" smtClean="0"/>
              <a:t>世纪，</a:t>
            </a:r>
            <a:r>
              <a:rPr lang="en-US" altLang="zh-CN" sz="2400" b="1" smtClean="0"/>
              <a:t>70-90</a:t>
            </a:r>
            <a:r>
              <a:rPr lang="zh-CN" altLang="en-US" sz="2400" b="1" smtClean="0"/>
              <a:t>年代</a:t>
            </a:r>
            <a:endParaRPr lang="zh-CN" altLang="en-US" sz="2400" b="1" smtClean="0"/>
          </a:p>
          <a:p>
            <a:pPr lvl="1">
              <a:defRPr/>
            </a:pPr>
            <a:r>
              <a:rPr lang="zh-CN" altLang="en-US" sz="2200" smtClean="0"/>
              <a:t>安全威胁：非法访问、恶意代码、脆弱口令等</a:t>
            </a:r>
            <a:endParaRPr lang="zh-CN" altLang="en-US" sz="2200" smtClean="0"/>
          </a:p>
          <a:p>
            <a:pPr lvl="1">
              <a:defRPr/>
            </a:pPr>
            <a:r>
              <a:rPr lang="zh-CN" altLang="en-US" sz="2200" smtClean="0">
                <a:solidFill>
                  <a:srgbClr val="CC0000"/>
                </a:solidFill>
              </a:rPr>
              <a:t>核心思想：</a:t>
            </a:r>
            <a:endParaRPr lang="zh-CN" altLang="en-US" sz="2200" smtClean="0">
              <a:solidFill>
                <a:srgbClr val="CC0000"/>
              </a:solidFill>
            </a:endParaRPr>
          </a:p>
          <a:p>
            <a:pPr lvl="2">
              <a:defRPr/>
            </a:pPr>
            <a:r>
              <a:rPr lang="zh-CN" altLang="en-US" sz="2000" smtClean="0"/>
              <a:t>预防、检测和减小计算机系统（包括软件和硬件）用户（授权和未授权用户）执行的未授权活动所造成的后果。</a:t>
            </a:r>
            <a:endParaRPr lang="zh-CN" altLang="en-US" sz="2000" smtClean="0"/>
          </a:p>
          <a:p>
            <a:pPr lvl="2">
              <a:defRPr/>
            </a:pPr>
            <a:r>
              <a:rPr lang="zh-CN" altLang="en-US" sz="2000" smtClean="0"/>
              <a:t>主要关注于数据处理和存储时的数据保护 。</a:t>
            </a:r>
            <a:endParaRPr lang="zh-CN" altLang="en-US" sz="2000" smtClean="0"/>
          </a:p>
          <a:p>
            <a:pPr lvl="1">
              <a:defRPr/>
            </a:pPr>
            <a:r>
              <a:rPr lang="zh-CN" altLang="en-US" sz="2200" smtClean="0"/>
              <a:t>安全措施：安全操作系统设计技术（</a:t>
            </a:r>
            <a:r>
              <a:rPr lang="en-US" altLang="zh-CN" sz="2200" smtClean="0"/>
              <a:t>TCB</a:t>
            </a:r>
            <a:r>
              <a:rPr lang="zh-CN" altLang="en-US" sz="2200" smtClean="0"/>
              <a:t>）</a:t>
            </a:r>
            <a:endParaRPr lang="zh-CN" altLang="en-US" sz="2200" smtClean="0"/>
          </a:p>
          <a:p>
            <a:pPr lvl="1">
              <a:defRPr/>
            </a:pPr>
            <a:r>
              <a:rPr lang="zh-CN" altLang="en-US" sz="2200" smtClean="0"/>
              <a:t>标志：</a:t>
            </a:r>
            <a:endParaRPr lang="zh-CN" altLang="en-US" sz="2200" smtClean="0"/>
          </a:p>
          <a:p>
            <a:pPr lvl="2">
              <a:defRPr/>
            </a:pPr>
            <a:r>
              <a:rPr lang="en-US" altLang="zh-CN" sz="2000" smtClean="0"/>
              <a:t>1985</a:t>
            </a:r>
            <a:r>
              <a:rPr lang="zh-CN" altLang="en-US" sz="2000" smtClean="0"/>
              <a:t>年，美国国防部的可信计算机系统评估保障（</a:t>
            </a:r>
            <a:r>
              <a:rPr lang="en-US" altLang="zh-CN" sz="2000" smtClean="0"/>
              <a:t>TCSEC</a:t>
            </a:r>
            <a:r>
              <a:rPr lang="zh-CN" altLang="en-US" sz="2000" smtClean="0"/>
              <a:t>，橙皮书），将操作系统安全分级（</a:t>
            </a:r>
            <a:r>
              <a:rPr lang="en-US" altLang="zh-CN" sz="2000" smtClean="0"/>
              <a:t>D</a:t>
            </a:r>
            <a:r>
              <a:rPr lang="zh-CN" altLang="en-US" sz="2000" smtClean="0"/>
              <a:t>、</a:t>
            </a:r>
            <a:r>
              <a:rPr lang="en-US" altLang="zh-CN" sz="2000" smtClean="0"/>
              <a:t>C1</a:t>
            </a:r>
            <a:r>
              <a:rPr lang="zh-CN" altLang="en-US" sz="2000" smtClean="0"/>
              <a:t>、</a:t>
            </a:r>
            <a:r>
              <a:rPr lang="en-US" altLang="zh-CN" sz="2000" smtClean="0"/>
              <a:t>C2</a:t>
            </a:r>
            <a:r>
              <a:rPr lang="zh-CN" altLang="en-US" sz="2000" smtClean="0"/>
              <a:t>、</a:t>
            </a:r>
            <a:r>
              <a:rPr lang="en-US" altLang="zh-CN" sz="2000" smtClean="0"/>
              <a:t>B1</a:t>
            </a:r>
            <a:r>
              <a:rPr lang="zh-CN" altLang="en-US" sz="2000" smtClean="0"/>
              <a:t>、</a:t>
            </a:r>
            <a:r>
              <a:rPr lang="en-US" altLang="zh-CN" sz="2000" smtClean="0"/>
              <a:t>B2</a:t>
            </a:r>
            <a:r>
              <a:rPr lang="zh-CN" altLang="en-US" sz="2000" smtClean="0"/>
              <a:t>、</a:t>
            </a:r>
            <a:r>
              <a:rPr lang="en-US" altLang="zh-CN" sz="2000" smtClean="0"/>
              <a:t>B3</a:t>
            </a:r>
            <a:r>
              <a:rPr lang="zh-CN" altLang="en-US" sz="2000" smtClean="0"/>
              <a:t>、</a:t>
            </a:r>
            <a:r>
              <a:rPr lang="en-US" altLang="zh-CN" sz="2000" smtClean="0"/>
              <a:t>A1</a:t>
            </a:r>
            <a:r>
              <a:rPr lang="zh-CN" altLang="en-US" sz="2000" smtClean="0"/>
              <a:t>）；后补充红皮书</a:t>
            </a:r>
            <a:r>
              <a:rPr lang="en-US" altLang="zh-CN" sz="2000" smtClean="0"/>
              <a:t>TNI</a:t>
            </a:r>
            <a:r>
              <a:rPr lang="zh-CN" altLang="en-US" sz="2000" smtClean="0"/>
              <a:t>（</a:t>
            </a:r>
            <a:r>
              <a:rPr lang="en-US" altLang="zh-CN" sz="2000" smtClean="0"/>
              <a:t>1987</a:t>
            </a:r>
            <a:r>
              <a:rPr lang="zh-CN" altLang="en-US" sz="2000" smtClean="0"/>
              <a:t>）和</a:t>
            </a:r>
            <a:r>
              <a:rPr lang="en-US" altLang="zh-CN" sz="2000" smtClean="0"/>
              <a:t>TDI</a:t>
            </a:r>
            <a:r>
              <a:rPr lang="zh-CN" altLang="en-US" sz="2000" smtClean="0"/>
              <a:t>（</a:t>
            </a:r>
            <a:r>
              <a:rPr lang="en-US" altLang="zh-CN" sz="2000" smtClean="0"/>
              <a:t>1991</a:t>
            </a:r>
            <a:r>
              <a:rPr lang="zh-CN" altLang="en-US" sz="2000" smtClean="0"/>
              <a:t>），发展为彩虹（</a:t>
            </a:r>
            <a:r>
              <a:rPr lang="en-US" altLang="zh-CN" sz="2000" smtClean="0"/>
              <a:t>rainbow</a:t>
            </a:r>
            <a:r>
              <a:rPr lang="zh-CN" altLang="en-US" sz="2000" smtClean="0"/>
              <a:t>）系列</a:t>
            </a:r>
            <a:endParaRPr lang="zh-CN" altLang="en-US" sz="2000" smtClean="0"/>
          </a:p>
        </p:txBody>
      </p:sp>
      <p:sp>
        <p:nvSpPr>
          <p:cNvPr id="43012" name="灯片编号占位符 3"/>
          <p:cNvSpPr>
            <a:spLocks noGrp="1"/>
          </p:cNvSpPr>
          <p:nvPr>
            <p:ph type="sldNum" sz="quarter" idx="4294967295"/>
          </p:nvPr>
        </p:nvSpPr>
        <p:spPr bwMode="auto">
          <a:xfrm>
            <a:off x="1008063" y="6245225"/>
            <a:ext cx="8135937" cy="476250"/>
          </a:xfrm>
          <a:prstGeom prst="rect">
            <a:avLst/>
          </a:prstGeom>
          <a:noFill/>
          <a:ln>
            <a:miter lim="800000"/>
          </a:ln>
        </p:spPr>
        <p:txBody>
          <a:bodyPr/>
          <a:lstStyle/>
          <a:p>
            <a:fld id="{C71B98A4-1427-44A8-B94D-6855125F0180}" type="slidenum">
              <a:rPr lang="zh-CN" altLang="en-US">
                <a:latin typeface="Arial" panose="020B0604020202020204" pitchFamily="34" charset="0"/>
              </a:rPr>
            </a:fld>
            <a:endParaRPr lang="en-US" altLang="zh-CN">
              <a:latin typeface="Arial" panose="020B0604020202020204" pitchFamily="34" charset="0"/>
            </a:endParaRPr>
          </a:p>
        </p:txBody>
      </p:sp>
      <p:graphicFrame>
        <p:nvGraphicFramePr>
          <p:cNvPr id="43013" name="Object 4"/>
          <p:cNvGraphicFramePr/>
          <p:nvPr/>
        </p:nvGraphicFramePr>
        <p:xfrm>
          <a:off x="7235825" y="1052513"/>
          <a:ext cx="1584325" cy="1116012"/>
        </p:xfrm>
        <a:graphic>
          <a:graphicData uri="http://schemas.openxmlformats.org/presentationml/2006/ole">
            <mc:AlternateContent xmlns:mc="http://schemas.openxmlformats.org/markup-compatibility/2006">
              <mc:Choice xmlns:v="urn:schemas-microsoft-com:vml" Requires="v">
                <p:oleObj spid="_x0000_s184377" name="Clip" r:id="rId1" imgW="3662045" imgH="2815590" progId="">
                  <p:embed/>
                </p:oleObj>
              </mc:Choice>
              <mc:Fallback>
                <p:oleObj name="Clip" r:id="rId1" imgW="3662045" imgH="2815590" progId="">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825" y="1052513"/>
                        <a:ext cx="1584325"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信息（网络）安全</a:t>
            </a:r>
            <a:endParaRPr lang="zh-CN" altLang="en-US" smtClean="0"/>
          </a:p>
        </p:txBody>
      </p:sp>
      <p:sp>
        <p:nvSpPr>
          <p:cNvPr id="19458" name="Rectangle 3"/>
          <p:cNvSpPr>
            <a:spLocks noGrp="1" noChangeArrowheads="1"/>
          </p:cNvSpPr>
          <p:nvPr>
            <p:ph idx="1"/>
          </p:nvPr>
        </p:nvSpPr>
        <p:spPr/>
        <p:txBody>
          <a:bodyPr>
            <a:normAutofit/>
          </a:bodyPr>
          <a:lstStyle/>
          <a:p>
            <a:pPr>
              <a:defRPr/>
            </a:pPr>
            <a:r>
              <a:rPr lang="en-US" altLang="zh-CN" sz="2400" b="1" smtClean="0"/>
              <a:t>INFOSEC</a:t>
            </a:r>
            <a:r>
              <a:rPr lang="zh-CN" altLang="en-US" sz="2400" b="1" smtClean="0"/>
              <a:t>：</a:t>
            </a:r>
            <a:r>
              <a:rPr lang="en-US" altLang="zh-CN" sz="2400" b="1" smtClean="0"/>
              <a:t>Information Security</a:t>
            </a:r>
            <a:endParaRPr lang="en-US" altLang="zh-CN" sz="2400" b="1" smtClean="0"/>
          </a:p>
          <a:p>
            <a:pPr>
              <a:defRPr/>
            </a:pPr>
            <a:r>
              <a:rPr lang="en-US" altLang="zh-CN" sz="2400" b="1" smtClean="0"/>
              <a:t>20</a:t>
            </a:r>
            <a:r>
              <a:rPr lang="zh-CN" altLang="en-US" sz="2400" b="1" smtClean="0"/>
              <a:t>世纪，</a:t>
            </a:r>
            <a:r>
              <a:rPr lang="en-US" altLang="zh-CN" sz="2400" b="1" smtClean="0"/>
              <a:t>90</a:t>
            </a:r>
            <a:r>
              <a:rPr lang="zh-CN" altLang="en-US" sz="2400" b="1" smtClean="0"/>
              <a:t>年代后</a:t>
            </a:r>
            <a:endParaRPr lang="zh-CN" altLang="en-US" sz="2400" b="1" smtClean="0"/>
          </a:p>
          <a:p>
            <a:pPr lvl="1">
              <a:defRPr/>
            </a:pPr>
            <a:r>
              <a:rPr lang="zh-CN" altLang="en-US" sz="2200" smtClean="0"/>
              <a:t>安全威胁：网络入侵、病毒破坏、信息对抗等</a:t>
            </a:r>
            <a:endParaRPr lang="zh-CN" altLang="en-US" sz="2200" smtClean="0"/>
          </a:p>
          <a:p>
            <a:pPr lvl="1">
              <a:defRPr/>
            </a:pPr>
            <a:r>
              <a:rPr lang="zh-CN" altLang="en-US" sz="2200" smtClean="0">
                <a:solidFill>
                  <a:srgbClr val="CC0000"/>
                </a:solidFill>
              </a:rPr>
              <a:t>核心思想：</a:t>
            </a:r>
            <a:endParaRPr lang="zh-CN" altLang="en-US" sz="2200" smtClean="0">
              <a:solidFill>
                <a:srgbClr val="CC0000"/>
              </a:solidFill>
            </a:endParaRPr>
          </a:p>
          <a:p>
            <a:pPr lvl="2">
              <a:defRPr/>
            </a:pPr>
            <a:r>
              <a:rPr lang="zh-CN" altLang="en-US" sz="2000" smtClean="0"/>
              <a:t>综合通信安全和计算机安全安全</a:t>
            </a:r>
            <a:endParaRPr lang="zh-CN" altLang="en-US" sz="2000" smtClean="0"/>
          </a:p>
          <a:p>
            <a:pPr lvl="2">
              <a:defRPr/>
            </a:pPr>
            <a:r>
              <a:rPr lang="zh-CN" altLang="en-US" sz="2000" smtClean="0"/>
              <a:t>重点在于保护比“数据”更精炼的“信息”，确保信息在存储、处理和传输过程中免受偶然或恶意的非法泄密、转移或破坏 。</a:t>
            </a:r>
            <a:endParaRPr lang="zh-CN" altLang="en-US" sz="2000" smtClean="0"/>
          </a:p>
          <a:p>
            <a:pPr lvl="1">
              <a:defRPr/>
            </a:pPr>
            <a:r>
              <a:rPr lang="zh-CN" altLang="en-US" sz="2200" smtClean="0"/>
              <a:t>安全措施：防火墙、防病毒、漏洞扫描、入侵检测、</a:t>
            </a:r>
            <a:r>
              <a:rPr lang="en-US" altLang="zh-CN" sz="2200" smtClean="0"/>
              <a:t>PKI</a:t>
            </a:r>
            <a:r>
              <a:rPr lang="zh-CN" altLang="en-US" sz="2200" smtClean="0"/>
              <a:t>、</a:t>
            </a:r>
            <a:r>
              <a:rPr lang="en-US" altLang="zh-CN" sz="2200" smtClean="0"/>
              <a:t>VPN</a:t>
            </a:r>
            <a:r>
              <a:rPr lang="zh-CN" altLang="en-US" sz="2200" smtClean="0"/>
              <a:t>等</a:t>
            </a:r>
            <a:endParaRPr lang="zh-CN" altLang="en-US" sz="2200" smtClean="0"/>
          </a:p>
          <a:p>
            <a:pPr lvl="1">
              <a:defRPr/>
            </a:pPr>
            <a:r>
              <a:rPr lang="zh-CN" altLang="en-US" sz="2200" smtClean="0"/>
              <a:t>标志</a:t>
            </a:r>
            <a:endParaRPr lang="zh-CN" altLang="en-US" sz="2200" smtClean="0"/>
          </a:p>
          <a:p>
            <a:pPr lvl="2">
              <a:defRPr/>
            </a:pPr>
            <a:r>
              <a:rPr lang="zh-CN" altLang="en-US" sz="2000" smtClean="0"/>
              <a:t>安全评估保障</a:t>
            </a:r>
            <a:r>
              <a:rPr lang="en-US" altLang="zh-CN" sz="2000" smtClean="0"/>
              <a:t>CC</a:t>
            </a:r>
            <a:r>
              <a:rPr lang="zh-CN" altLang="en-US" sz="2000" smtClean="0"/>
              <a:t>（</a:t>
            </a:r>
            <a:r>
              <a:rPr lang="en-US" altLang="zh-CN" sz="2000" smtClean="0"/>
              <a:t>ISO 15408</a:t>
            </a:r>
            <a:r>
              <a:rPr lang="zh-CN" altLang="en-US" sz="2000" smtClean="0"/>
              <a:t>，</a:t>
            </a:r>
            <a:r>
              <a:rPr lang="en-US" altLang="zh-CN" sz="2000" smtClean="0"/>
              <a:t>GB/T 18336</a:t>
            </a:r>
            <a:r>
              <a:rPr lang="zh-CN" altLang="en-US" sz="2000" smtClean="0"/>
              <a:t>）</a:t>
            </a:r>
            <a:endParaRPr lang="zh-CN" altLang="en-US" sz="2000" smtClean="0"/>
          </a:p>
        </p:txBody>
      </p:sp>
      <p:sp>
        <p:nvSpPr>
          <p:cNvPr id="44036" name="灯片编号占位符 3"/>
          <p:cNvSpPr txBox="1">
            <a:spLocks noGrp="1"/>
          </p:cNvSpPr>
          <p:nvPr/>
        </p:nvSpPr>
        <p:spPr bwMode="gray">
          <a:xfrm>
            <a:off x="4191000" y="6505575"/>
            <a:ext cx="838200" cy="261938"/>
          </a:xfrm>
          <a:prstGeom prst="rect">
            <a:avLst/>
          </a:prstGeom>
          <a:noFill/>
          <a:ln w="9525">
            <a:noFill/>
            <a:miter lim="800000"/>
          </a:ln>
        </p:spPr>
        <p:txBody>
          <a:bodyPr/>
          <a:lstStyle/>
          <a:p>
            <a:pPr algn="ctr"/>
            <a:fld id="{0B7D4265-5959-4534-9970-78FD33AC10D9}" type="slidenum">
              <a:rPr lang="zh-CN" altLang="en-US" sz="1000">
                <a:latin typeface="Arial" panose="020B0604020202020204" pitchFamily="34" charset="0"/>
              </a:rPr>
            </a:fld>
            <a:endParaRPr lang="en-US" altLang="zh-CN" sz="100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信息安全保障</a:t>
            </a:r>
            <a:endParaRPr lang="zh-CN" altLang="en-US" smtClean="0"/>
          </a:p>
        </p:txBody>
      </p:sp>
      <p:sp>
        <p:nvSpPr>
          <p:cNvPr id="20482" name="Rectangle 3"/>
          <p:cNvSpPr>
            <a:spLocks noGrp="1" noChangeArrowheads="1"/>
          </p:cNvSpPr>
          <p:nvPr>
            <p:ph idx="1"/>
          </p:nvPr>
        </p:nvSpPr>
        <p:spPr/>
        <p:txBody>
          <a:bodyPr>
            <a:normAutofit fontScale="85000" lnSpcReduction="20000"/>
          </a:bodyPr>
          <a:lstStyle/>
          <a:p>
            <a:pPr>
              <a:defRPr/>
            </a:pPr>
            <a:r>
              <a:rPr lang="en-US" altLang="zh-CN" smtClean="0"/>
              <a:t>IA</a:t>
            </a:r>
            <a:r>
              <a:rPr lang="zh-CN" altLang="en-US" smtClean="0"/>
              <a:t>：</a:t>
            </a:r>
            <a:r>
              <a:rPr lang="en-US" altLang="zh-CN" smtClean="0"/>
              <a:t>Information Assurance</a:t>
            </a:r>
            <a:endParaRPr lang="en-US" altLang="zh-CN" smtClean="0"/>
          </a:p>
          <a:p>
            <a:pPr>
              <a:defRPr/>
            </a:pPr>
            <a:r>
              <a:rPr lang="en-US" altLang="zh-CN" smtClean="0"/>
              <a:t>2000</a:t>
            </a:r>
            <a:r>
              <a:rPr lang="zh-CN" altLang="en-US" smtClean="0"/>
              <a:t>左右，将来</a:t>
            </a:r>
            <a:r>
              <a:rPr lang="en-US" altLang="zh-CN" smtClean="0"/>
              <a:t>……</a:t>
            </a:r>
            <a:endParaRPr lang="en-US" altLang="zh-CN" smtClean="0"/>
          </a:p>
          <a:p>
            <a:pPr lvl="1">
              <a:defRPr/>
            </a:pPr>
            <a:r>
              <a:rPr lang="zh-CN" altLang="en-US" smtClean="0"/>
              <a:t>安全威胁：黑客、恐怖分子、信息战、自然灾难、电力中断等</a:t>
            </a:r>
            <a:endParaRPr lang="zh-CN" altLang="en-US" smtClean="0"/>
          </a:p>
          <a:p>
            <a:pPr lvl="1">
              <a:defRPr/>
            </a:pPr>
            <a:r>
              <a:rPr lang="zh-CN" altLang="en-US" smtClean="0"/>
              <a:t>核心思想：</a:t>
            </a:r>
            <a:endParaRPr lang="zh-CN" altLang="en-US" smtClean="0"/>
          </a:p>
          <a:p>
            <a:pPr lvl="2">
              <a:defRPr/>
            </a:pPr>
            <a:r>
              <a:rPr lang="zh-CN" altLang="en-US"/>
              <a:t>综合技术、管理、过程、人员；</a:t>
            </a:r>
            <a:endParaRPr lang="zh-CN" altLang="en-US"/>
          </a:p>
          <a:p>
            <a:pPr lvl="2">
              <a:defRPr/>
            </a:pPr>
            <a:r>
              <a:rPr lang="zh-CN" altLang="en-US" smtClean="0"/>
              <a:t>保障信息和信息系统资产，保障组织机构使命的执行；</a:t>
            </a:r>
            <a:endParaRPr lang="zh-CN" altLang="en-US" smtClean="0"/>
          </a:p>
          <a:p>
            <a:pPr lvl="2">
              <a:defRPr/>
            </a:pPr>
            <a:r>
              <a:rPr lang="zh-CN" altLang="en-US" smtClean="0"/>
              <a:t>确保信息的保密性、完整性和可用性。</a:t>
            </a:r>
            <a:endParaRPr lang="zh-CN" altLang="en-US" smtClean="0"/>
          </a:p>
          <a:p>
            <a:pPr lvl="1">
              <a:defRPr/>
            </a:pPr>
            <a:r>
              <a:rPr lang="zh-CN" altLang="en-US" smtClean="0"/>
              <a:t>安全措施：技术安全保障体系、安全管理体系、人员意识</a:t>
            </a:r>
            <a:r>
              <a:rPr lang="en-US" altLang="zh-CN" smtClean="0"/>
              <a:t>/</a:t>
            </a:r>
            <a:r>
              <a:rPr lang="zh-CN" altLang="en-US" smtClean="0"/>
              <a:t>培训</a:t>
            </a:r>
            <a:r>
              <a:rPr lang="en-US" altLang="zh-CN" smtClean="0"/>
              <a:t>/</a:t>
            </a:r>
            <a:r>
              <a:rPr lang="zh-CN" altLang="en-US" smtClean="0"/>
              <a:t>教育、认证和认可</a:t>
            </a:r>
            <a:endParaRPr lang="zh-CN" altLang="en-US" smtClean="0"/>
          </a:p>
          <a:p>
            <a:pPr lvl="1">
              <a:defRPr/>
            </a:pPr>
            <a:r>
              <a:rPr lang="zh-CN" altLang="en-US" smtClean="0"/>
              <a:t>标志：</a:t>
            </a:r>
            <a:endParaRPr lang="zh-CN" altLang="en-US" smtClean="0"/>
          </a:p>
          <a:p>
            <a:pPr lvl="2">
              <a:defRPr/>
            </a:pPr>
            <a:r>
              <a:rPr lang="zh-CN" altLang="en-US" smtClean="0"/>
              <a:t>技术：美国国防部的</a:t>
            </a:r>
            <a:r>
              <a:rPr lang="en-US" altLang="zh-CN" smtClean="0"/>
              <a:t>IATF</a:t>
            </a:r>
            <a:r>
              <a:rPr lang="zh-CN" altLang="en-US" smtClean="0"/>
              <a:t>深度防御战略</a:t>
            </a:r>
            <a:endParaRPr lang="zh-CN" altLang="en-US" smtClean="0"/>
          </a:p>
          <a:p>
            <a:pPr lvl="2">
              <a:defRPr/>
            </a:pPr>
            <a:r>
              <a:rPr lang="zh-CN" altLang="en-US" smtClean="0"/>
              <a:t>管理：</a:t>
            </a:r>
            <a:r>
              <a:rPr lang="en-US" altLang="zh-CN" smtClean="0"/>
              <a:t>BS7799/ISO 17799</a:t>
            </a:r>
            <a:endParaRPr lang="en-US" altLang="zh-CN" smtClean="0"/>
          </a:p>
          <a:p>
            <a:pPr lvl="2">
              <a:defRPr/>
            </a:pPr>
            <a:r>
              <a:rPr lang="zh-CN" altLang="en-US" smtClean="0"/>
              <a:t>系统认证：美国国防部</a:t>
            </a:r>
            <a:r>
              <a:rPr lang="en-US" altLang="zh-CN" smtClean="0"/>
              <a:t>DITSCAP</a:t>
            </a:r>
            <a:endParaRPr lang="en-US" altLang="zh-CN" smtClean="0"/>
          </a:p>
        </p:txBody>
      </p:sp>
      <p:sp>
        <p:nvSpPr>
          <p:cNvPr id="45060" name="灯片编号占位符 3"/>
          <p:cNvSpPr>
            <a:spLocks noGrp="1"/>
          </p:cNvSpPr>
          <p:nvPr>
            <p:ph type="sldNum" sz="quarter" idx="4294967295"/>
          </p:nvPr>
        </p:nvSpPr>
        <p:spPr bwMode="auto">
          <a:xfrm>
            <a:off x="1008063" y="6245225"/>
            <a:ext cx="8135937" cy="476250"/>
          </a:xfrm>
          <a:prstGeom prst="rect">
            <a:avLst/>
          </a:prstGeom>
          <a:noFill/>
          <a:ln>
            <a:miter lim="800000"/>
          </a:ln>
        </p:spPr>
        <p:txBody>
          <a:bodyPr/>
          <a:lstStyle/>
          <a:p>
            <a:fld id="{A0B8A1DB-1FD9-4DDC-955B-1C6AE7579DE0}" type="slidenum">
              <a:rPr lang="zh-CN" altLang="en-US">
                <a:latin typeface="Arial" panose="020B0604020202020204" pitchFamily="34" charset="0"/>
              </a:rPr>
            </a:fld>
            <a:endParaRPr lang="en-US" altLang="zh-CN">
              <a:latin typeface="Arial" panose="020B0604020202020204" pitchFamily="34" charset="0"/>
            </a:endParaRPr>
          </a:p>
        </p:txBody>
      </p:sp>
      <p:graphicFrame>
        <p:nvGraphicFramePr>
          <p:cNvPr id="45061" name="Object 4"/>
          <p:cNvGraphicFramePr/>
          <p:nvPr/>
        </p:nvGraphicFramePr>
        <p:xfrm>
          <a:off x="6767513" y="4652963"/>
          <a:ext cx="2152650" cy="1252537"/>
        </p:xfrm>
        <a:graphic>
          <a:graphicData uri="http://schemas.openxmlformats.org/presentationml/2006/ole">
            <mc:AlternateContent xmlns:mc="http://schemas.openxmlformats.org/markup-compatibility/2006">
              <mc:Choice xmlns:v="urn:schemas-microsoft-com:vml" Requires="v">
                <p:oleObj spid="_x0000_s185402" name="Clip" r:id="rId1" imgW="3659505" imgH="1991995" progId="">
                  <p:embed/>
                </p:oleObj>
              </mc:Choice>
              <mc:Fallback>
                <p:oleObj name="Clip" r:id="rId1" imgW="3659505" imgH="1991995" progId="">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513" y="4652963"/>
                        <a:ext cx="2152650"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r>
              <a:rPr lang="zh-CN" altLang="en-US" smtClean="0"/>
              <a:t>网络空间安全</a:t>
            </a:r>
            <a:r>
              <a:rPr lang="en-US" altLang="zh-CN" smtClean="0"/>
              <a:t>/</a:t>
            </a:r>
            <a:r>
              <a:rPr lang="zh-CN" altLang="en-US" smtClean="0"/>
              <a:t>信息安全保障</a:t>
            </a:r>
            <a:endParaRPr lang="zh-CN" altLang="en-US" smtClean="0"/>
          </a:p>
        </p:txBody>
      </p:sp>
      <p:sp>
        <p:nvSpPr>
          <p:cNvPr id="21507" name="Rectangle 3"/>
          <p:cNvSpPr>
            <a:spLocks noGrp="1" noRot="1" noChangeArrowheads="1"/>
          </p:cNvSpPr>
          <p:nvPr>
            <p:ph idx="1"/>
          </p:nvPr>
        </p:nvSpPr>
        <p:spPr/>
        <p:txBody>
          <a:bodyPr>
            <a:normAutofit fontScale="92500" lnSpcReduction="10000"/>
          </a:bodyPr>
          <a:lstStyle/>
          <a:p>
            <a:pPr>
              <a:defRPr/>
            </a:pPr>
            <a:r>
              <a:rPr lang="en-US" altLang="zh-CN" smtClean="0"/>
              <a:t>CS/IA</a:t>
            </a:r>
            <a:r>
              <a:rPr lang="zh-CN" altLang="en-US" smtClean="0"/>
              <a:t>：</a:t>
            </a:r>
            <a:r>
              <a:rPr lang="en-US" altLang="zh-CN" smtClean="0"/>
              <a:t>Cyber Security/Information Assurance</a:t>
            </a:r>
            <a:endParaRPr lang="zh-CN" altLang="en-US" smtClean="0"/>
          </a:p>
          <a:p>
            <a:pPr>
              <a:defRPr/>
            </a:pPr>
            <a:r>
              <a:rPr lang="en-US" altLang="zh-CN" smtClean="0"/>
              <a:t>2009</a:t>
            </a:r>
            <a:r>
              <a:rPr lang="zh-CN" altLang="en-US" smtClean="0"/>
              <a:t>年，在美国带动下，世界各国信息安全政策、技术和实践等发生重大变革</a:t>
            </a:r>
            <a:r>
              <a:rPr lang="en-US" altLang="zh-CN" smtClean="0"/>
              <a:t>……</a:t>
            </a:r>
            <a:endParaRPr lang="zh-CN" altLang="en-US" smtClean="0"/>
          </a:p>
          <a:p>
            <a:pPr lvl="1">
              <a:defRPr/>
            </a:pPr>
            <a:r>
              <a:rPr lang="zh-CN" altLang="en-US" smtClean="0"/>
              <a:t>共识：网络安全问题上升到国家安全的重要程度</a:t>
            </a:r>
            <a:endParaRPr lang="zh-CN" altLang="en-US" smtClean="0"/>
          </a:p>
          <a:p>
            <a:pPr lvl="1">
              <a:defRPr/>
            </a:pPr>
            <a:r>
              <a:rPr lang="zh-CN" altLang="en-US" smtClean="0"/>
              <a:t>核心思想：从传统防御的信息保障（</a:t>
            </a:r>
            <a:r>
              <a:rPr lang="en-US" altLang="zh-CN" smtClean="0"/>
              <a:t>IA</a:t>
            </a:r>
            <a:r>
              <a:rPr lang="zh-CN" altLang="en-US" smtClean="0"/>
              <a:t>），发展到“威慑”为主的防御、攻击和情报三位一体的信息保障</a:t>
            </a:r>
            <a:r>
              <a:rPr lang="en-US" altLang="zh-CN" smtClean="0"/>
              <a:t>/</a:t>
            </a:r>
            <a:r>
              <a:rPr lang="zh-CN" altLang="en-US" smtClean="0"/>
              <a:t>网空安全（</a:t>
            </a:r>
            <a:r>
              <a:rPr lang="en-US" altLang="zh-CN" smtClean="0"/>
              <a:t>IA/CS</a:t>
            </a:r>
            <a:r>
              <a:rPr lang="zh-CN" altLang="en-US" smtClean="0"/>
              <a:t>）</a:t>
            </a:r>
            <a:endParaRPr lang="zh-CN" altLang="en-US" smtClean="0"/>
          </a:p>
          <a:p>
            <a:pPr lvl="2">
              <a:defRPr/>
            </a:pPr>
            <a:r>
              <a:rPr lang="zh-CN" altLang="en-US" smtClean="0"/>
              <a:t>网络防御</a:t>
            </a:r>
            <a:r>
              <a:rPr lang="en-US" altLang="zh-CN" smtClean="0"/>
              <a:t>-Defense</a:t>
            </a:r>
            <a:r>
              <a:rPr lang="zh-CN" altLang="en-US" smtClean="0"/>
              <a:t>（运维）</a:t>
            </a:r>
            <a:endParaRPr lang="zh-CN" altLang="en-US" smtClean="0"/>
          </a:p>
          <a:p>
            <a:pPr lvl="2">
              <a:defRPr/>
            </a:pPr>
            <a:r>
              <a:rPr lang="zh-CN" altLang="en-US" smtClean="0"/>
              <a:t>网络攻击</a:t>
            </a:r>
            <a:r>
              <a:rPr lang="en-US" altLang="zh-CN" smtClean="0"/>
              <a:t>-Offense</a:t>
            </a:r>
            <a:r>
              <a:rPr lang="zh-CN" altLang="en-US" smtClean="0"/>
              <a:t>（威慑）</a:t>
            </a:r>
            <a:endParaRPr lang="zh-CN" altLang="en-US" smtClean="0"/>
          </a:p>
          <a:p>
            <a:pPr lvl="2">
              <a:defRPr/>
            </a:pPr>
            <a:r>
              <a:rPr lang="zh-CN" altLang="en-US" smtClean="0"/>
              <a:t>网络利用</a:t>
            </a:r>
            <a:r>
              <a:rPr lang="en-US" altLang="zh-CN" smtClean="0"/>
              <a:t>-Exploitation</a:t>
            </a:r>
            <a:r>
              <a:rPr lang="zh-CN" altLang="en-US" smtClean="0"/>
              <a:t>（情报）</a:t>
            </a:r>
            <a:endParaRPr lang="zh-CN" altLang="en-US" dirty="0" smtClean="0"/>
          </a:p>
        </p:txBody>
      </p:sp>
      <p:sp>
        <p:nvSpPr>
          <p:cNvPr id="46084" name="灯片编号占位符 3"/>
          <p:cNvSpPr>
            <a:spLocks noGrp="1"/>
          </p:cNvSpPr>
          <p:nvPr>
            <p:ph type="sldNum" sz="quarter" idx="4294967295"/>
          </p:nvPr>
        </p:nvSpPr>
        <p:spPr bwMode="auto">
          <a:xfrm>
            <a:off x="1008063" y="6245225"/>
            <a:ext cx="8135937" cy="476250"/>
          </a:xfrm>
          <a:prstGeom prst="rect">
            <a:avLst/>
          </a:prstGeom>
          <a:noFill/>
          <a:ln>
            <a:miter lim="800000"/>
          </a:ln>
        </p:spPr>
        <p:txBody>
          <a:bodyPr/>
          <a:lstStyle/>
          <a:p>
            <a:pPr eaLnBrk="0" hangingPunct="0"/>
            <a:fld id="{9F943359-F35F-480D-A14D-A77058362FAD}" type="slidenum">
              <a:rPr lang="zh-CN" altLang="en-US">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r>
              <a:rPr lang="zh-CN" altLang="en-US" smtClean="0"/>
              <a:t>为什么会有信息安全问题？</a:t>
            </a:r>
            <a:endParaRPr lang="zh-CN" altLang="en-US" smtClean="0"/>
          </a:p>
        </p:txBody>
      </p:sp>
      <p:sp>
        <p:nvSpPr>
          <p:cNvPr id="47107" name="Rectangle 3"/>
          <p:cNvSpPr>
            <a:spLocks noGrp="1" noChangeArrowheads="1"/>
          </p:cNvSpPr>
          <p:nvPr>
            <p:ph type="body" idx="4294967295"/>
          </p:nvPr>
        </p:nvSpPr>
        <p:spPr>
          <a:xfrm>
            <a:off x="717550" y="3359150"/>
            <a:ext cx="4635500" cy="687388"/>
          </a:xfrm>
        </p:spPr>
        <p:txBody>
          <a:bodyPr/>
          <a:lstStyle/>
          <a:p>
            <a:r>
              <a:rPr lang="zh-CN" altLang="en-US" smtClean="0"/>
              <a:t>因为有病毒吗？</a:t>
            </a:r>
            <a:endParaRPr lang="zh-CN" altLang="en-US" smtClean="0"/>
          </a:p>
        </p:txBody>
      </p:sp>
      <p:pic>
        <p:nvPicPr>
          <p:cNvPr id="47108" name="Picture 4" descr="病毒"/>
          <p:cNvPicPr>
            <a:picLocks noChangeAspect="1" noChangeArrowheads="1"/>
          </p:cNvPicPr>
          <p:nvPr/>
        </p:nvPicPr>
        <p:blipFill>
          <a:blip r:embed="rId1"/>
          <a:srcRect/>
          <a:stretch>
            <a:fillRect/>
          </a:stretch>
        </p:blipFill>
        <p:spPr bwMode="auto">
          <a:xfrm>
            <a:off x="642938" y="1219200"/>
            <a:ext cx="1946275" cy="2209800"/>
          </a:xfrm>
          <a:prstGeom prst="rect">
            <a:avLst/>
          </a:prstGeom>
          <a:noFill/>
          <a:ln w="9525">
            <a:noFill/>
            <a:miter lim="800000"/>
            <a:headEnd/>
            <a:tailEnd/>
          </a:ln>
        </p:spPr>
      </p:pic>
      <p:pic>
        <p:nvPicPr>
          <p:cNvPr id="47109" name="Picture 5" descr="黑客"/>
          <p:cNvPicPr>
            <a:picLocks noChangeAspect="1" noChangeArrowheads="1"/>
          </p:cNvPicPr>
          <p:nvPr/>
        </p:nvPicPr>
        <p:blipFill>
          <a:blip r:embed="rId2"/>
          <a:srcRect/>
          <a:stretch>
            <a:fillRect/>
          </a:stretch>
        </p:blipFill>
        <p:spPr bwMode="auto">
          <a:xfrm>
            <a:off x="777875" y="3957638"/>
            <a:ext cx="1828800" cy="1528762"/>
          </a:xfrm>
          <a:prstGeom prst="rect">
            <a:avLst/>
          </a:prstGeom>
          <a:noFill/>
          <a:ln w="9525">
            <a:noFill/>
            <a:miter lim="800000"/>
            <a:headEnd/>
            <a:tailEnd/>
          </a:ln>
        </p:spPr>
      </p:pic>
      <p:sp>
        <p:nvSpPr>
          <p:cNvPr id="47110" name="Rectangle 6"/>
          <p:cNvSpPr>
            <a:spLocks noChangeArrowheads="1"/>
          </p:cNvSpPr>
          <p:nvPr/>
        </p:nvSpPr>
        <p:spPr bwMode="auto">
          <a:xfrm>
            <a:off x="574675" y="5562600"/>
            <a:ext cx="4656138" cy="609600"/>
          </a:xfrm>
          <a:prstGeom prst="rect">
            <a:avLst/>
          </a:prstGeom>
          <a:noFill/>
          <a:ln w="9525">
            <a:noFill/>
            <a:miter lim="800000"/>
          </a:ln>
        </p:spPr>
        <p:txBody>
          <a:bodyPr/>
          <a:lstStyle/>
          <a:p>
            <a:pPr marL="342900" indent="-342900">
              <a:spcBef>
                <a:spcPct val="20000"/>
              </a:spcBef>
              <a:buFontTx/>
              <a:buChar char="•"/>
            </a:pPr>
            <a:r>
              <a:rPr lang="zh-CN" altLang="en-US" sz="2800" b="1"/>
              <a:t>因为有黑客吗？</a:t>
            </a:r>
            <a:endParaRPr lang="zh-CN" altLang="en-US" sz="2800" b="1"/>
          </a:p>
        </p:txBody>
      </p:sp>
      <p:pic>
        <p:nvPicPr>
          <p:cNvPr id="47111" name="Picture 7" descr="漏洞"/>
          <p:cNvPicPr>
            <a:picLocks noChangeAspect="1" noChangeArrowheads="1"/>
          </p:cNvPicPr>
          <p:nvPr/>
        </p:nvPicPr>
        <p:blipFill>
          <a:blip r:embed="rId3"/>
          <a:srcRect/>
          <a:stretch>
            <a:fillRect/>
          </a:stretch>
        </p:blipFill>
        <p:spPr bwMode="auto">
          <a:xfrm>
            <a:off x="4437063" y="1219200"/>
            <a:ext cx="2641600" cy="2744788"/>
          </a:xfrm>
          <a:prstGeom prst="rect">
            <a:avLst/>
          </a:prstGeom>
          <a:noFill/>
          <a:ln w="9525">
            <a:noFill/>
            <a:miter lim="800000"/>
            <a:headEnd/>
            <a:tailEnd/>
          </a:ln>
        </p:spPr>
      </p:pic>
      <p:sp>
        <p:nvSpPr>
          <p:cNvPr id="47112" name="Rectangle 8"/>
          <p:cNvSpPr>
            <a:spLocks noChangeArrowheads="1"/>
          </p:cNvSpPr>
          <p:nvPr/>
        </p:nvSpPr>
        <p:spPr bwMode="auto">
          <a:xfrm>
            <a:off x="4487863" y="3581400"/>
            <a:ext cx="4656137" cy="609600"/>
          </a:xfrm>
          <a:prstGeom prst="rect">
            <a:avLst/>
          </a:prstGeom>
          <a:noFill/>
          <a:ln w="9525">
            <a:noFill/>
            <a:miter lim="800000"/>
          </a:ln>
        </p:spPr>
        <p:txBody>
          <a:bodyPr/>
          <a:lstStyle/>
          <a:p>
            <a:pPr marL="342900" indent="-342900">
              <a:spcBef>
                <a:spcPct val="20000"/>
              </a:spcBef>
              <a:buFontTx/>
              <a:buChar char="•"/>
            </a:pPr>
            <a:r>
              <a:rPr lang="zh-CN" altLang="en-US" sz="2800" b="1"/>
              <a:t>因为有漏洞吗？</a:t>
            </a:r>
            <a:endParaRPr lang="zh-CN" altLang="en-US" sz="2800" b="1"/>
          </a:p>
        </p:txBody>
      </p:sp>
      <p:sp>
        <p:nvSpPr>
          <p:cNvPr id="47113" name="Rectangle 9"/>
          <p:cNvSpPr>
            <a:spLocks noChangeArrowheads="1"/>
          </p:cNvSpPr>
          <p:nvPr/>
        </p:nvSpPr>
        <p:spPr bwMode="auto">
          <a:xfrm>
            <a:off x="4165600" y="4800600"/>
            <a:ext cx="4656138" cy="609600"/>
          </a:xfrm>
          <a:prstGeom prst="rect">
            <a:avLst/>
          </a:prstGeom>
          <a:noFill/>
          <a:ln w="9525">
            <a:noFill/>
            <a:miter lim="800000"/>
          </a:ln>
        </p:spPr>
        <p:txBody>
          <a:bodyPr/>
          <a:lstStyle/>
          <a:p>
            <a:pPr marL="342900" indent="-342900">
              <a:spcBef>
                <a:spcPct val="20000"/>
              </a:spcBef>
            </a:pPr>
            <a:endParaRPr lang="zh-CN" altLang="en-US" sz="2800"/>
          </a:p>
        </p:txBody>
      </p:sp>
      <p:grpSp>
        <p:nvGrpSpPr>
          <p:cNvPr id="2" name="Group 10"/>
          <p:cNvGrpSpPr/>
          <p:nvPr/>
        </p:nvGrpSpPr>
        <p:grpSpPr bwMode="auto">
          <a:xfrm>
            <a:off x="7620000" y="5257800"/>
            <a:ext cx="658813" cy="593725"/>
            <a:chOff x="2061" y="1529"/>
            <a:chExt cx="1384" cy="917"/>
          </a:xfrm>
        </p:grpSpPr>
        <p:sp>
          <p:nvSpPr>
            <p:cNvPr id="47117" name="Freeform 11"/>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ln>
          </p:spPr>
          <p:txBody>
            <a:bodyPr/>
            <a:lstStyle/>
            <a:p>
              <a:endParaRPr lang="zh-CN" altLang="en-US"/>
            </a:p>
          </p:txBody>
        </p:sp>
        <p:sp>
          <p:nvSpPr>
            <p:cNvPr id="47118" name="Freeform 12"/>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ln>
          </p:spPr>
          <p:txBody>
            <a:bodyPr/>
            <a:lstStyle/>
            <a:p>
              <a:endParaRPr lang="zh-CN" altLang="en-US"/>
            </a:p>
          </p:txBody>
        </p:sp>
        <p:sp>
          <p:nvSpPr>
            <p:cNvPr id="47119" name="Freeform 13"/>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ln>
          </p:spPr>
          <p:txBody>
            <a:bodyPr/>
            <a:lstStyle/>
            <a:p>
              <a:endParaRPr lang="zh-CN" altLang="en-US"/>
            </a:p>
          </p:txBody>
        </p:sp>
        <p:sp>
          <p:nvSpPr>
            <p:cNvPr id="47120" name="Freeform 14"/>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ln>
          </p:spPr>
          <p:txBody>
            <a:bodyPr/>
            <a:lstStyle/>
            <a:p>
              <a:endParaRPr lang="zh-CN" altLang="en-US"/>
            </a:p>
          </p:txBody>
        </p:sp>
        <p:sp>
          <p:nvSpPr>
            <p:cNvPr id="47121" name="Freeform 15"/>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ln>
          </p:spPr>
          <p:txBody>
            <a:bodyPr/>
            <a:lstStyle/>
            <a:p>
              <a:endParaRPr lang="zh-CN" altLang="en-US"/>
            </a:p>
          </p:txBody>
        </p:sp>
        <p:sp>
          <p:nvSpPr>
            <p:cNvPr id="47122" name="Freeform 16"/>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ln>
          </p:spPr>
          <p:txBody>
            <a:bodyPr/>
            <a:lstStyle/>
            <a:p>
              <a:endParaRPr lang="zh-CN" altLang="en-US"/>
            </a:p>
          </p:txBody>
        </p:sp>
        <p:sp>
          <p:nvSpPr>
            <p:cNvPr id="47123" name="Freeform 17"/>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ln>
          </p:spPr>
          <p:txBody>
            <a:bodyPr/>
            <a:lstStyle/>
            <a:p>
              <a:endParaRPr lang="zh-CN" altLang="en-US"/>
            </a:p>
          </p:txBody>
        </p:sp>
        <p:sp>
          <p:nvSpPr>
            <p:cNvPr id="47124" name="Freeform 18"/>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ln>
          </p:spPr>
          <p:txBody>
            <a:bodyPr/>
            <a:lstStyle/>
            <a:p>
              <a:endParaRPr lang="zh-CN" altLang="en-US"/>
            </a:p>
          </p:txBody>
        </p:sp>
        <p:sp>
          <p:nvSpPr>
            <p:cNvPr id="47125" name="Freeform 19"/>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ln>
          </p:spPr>
          <p:txBody>
            <a:bodyPr/>
            <a:lstStyle/>
            <a:p>
              <a:endParaRPr lang="zh-CN" altLang="en-US"/>
            </a:p>
          </p:txBody>
        </p:sp>
        <p:sp>
          <p:nvSpPr>
            <p:cNvPr id="47126" name="Freeform 20"/>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ln>
          </p:spPr>
          <p:txBody>
            <a:bodyPr/>
            <a:lstStyle/>
            <a:p>
              <a:endParaRPr lang="zh-CN" altLang="en-US"/>
            </a:p>
          </p:txBody>
        </p:sp>
        <p:sp>
          <p:nvSpPr>
            <p:cNvPr id="47127" name="Freeform 21"/>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ln>
          </p:spPr>
          <p:txBody>
            <a:bodyPr/>
            <a:lstStyle/>
            <a:p>
              <a:endParaRPr lang="zh-CN" altLang="en-US"/>
            </a:p>
          </p:txBody>
        </p:sp>
        <p:sp>
          <p:nvSpPr>
            <p:cNvPr id="47128" name="Freeform 22"/>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ln>
          </p:spPr>
          <p:txBody>
            <a:bodyPr/>
            <a:lstStyle/>
            <a:p>
              <a:endParaRPr lang="zh-CN" altLang="en-US"/>
            </a:p>
          </p:txBody>
        </p:sp>
        <p:sp>
          <p:nvSpPr>
            <p:cNvPr id="47129" name="Freeform 23"/>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ln>
          </p:spPr>
          <p:txBody>
            <a:bodyPr/>
            <a:lstStyle/>
            <a:p>
              <a:endParaRPr lang="zh-CN" altLang="en-US"/>
            </a:p>
          </p:txBody>
        </p:sp>
        <p:sp>
          <p:nvSpPr>
            <p:cNvPr id="47130" name="Freeform 24"/>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ln>
          </p:spPr>
          <p:txBody>
            <a:bodyPr/>
            <a:lstStyle/>
            <a:p>
              <a:endParaRPr lang="zh-CN" altLang="en-US"/>
            </a:p>
          </p:txBody>
        </p:sp>
        <p:sp>
          <p:nvSpPr>
            <p:cNvPr id="47131" name="Freeform 25"/>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ln>
          </p:spPr>
          <p:txBody>
            <a:bodyPr/>
            <a:lstStyle/>
            <a:p>
              <a:endParaRPr lang="zh-CN" altLang="en-US"/>
            </a:p>
          </p:txBody>
        </p:sp>
        <p:sp>
          <p:nvSpPr>
            <p:cNvPr id="47132" name="Freeform 26"/>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ln>
          </p:spPr>
          <p:txBody>
            <a:bodyPr/>
            <a:lstStyle/>
            <a:p>
              <a:endParaRPr lang="zh-CN" altLang="en-US"/>
            </a:p>
          </p:txBody>
        </p:sp>
        <p:sp>
          <p:nvSpPr>
            <p:cNvPr id="47133" name="Freeform 27"/>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ln>
          </p:spPr>
          <p:txBody>
            <a:bodyPr/>
            <a:lstStyle/>
            <a:p>
              <a:endParaRPr lang="zh-CN" altLang="en-US"/>
            </a:p>
          </p:txBody>
        </p:sp>
        <p:sp>
          <p:nvSpPr>
            <p:cNvPr id="47134" name="Freeform 28"/>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ln>
          </p:spPr>
          <p:txBody>
            <a:bodyPr/>
            <a:lstStyle/>
            <a:p>
              <a:endParaRPr lang="zh-CN" altLang="en-US"/>
            </a:p>
          </p:txBody>
        </p:sp>
        <p:sp>
          <p:nvSpPr>
            <p:cNvPr id="47135" name="Freeform 29"/>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ln>
          </p:spPr>
          <p:txBody>
            <a:bodyPr/>
            <a:lstStyle/>
            <a:p>
              <a:endParaRPr lang="zh-CN" altLang="en-US"/>
            </a:p>
          </p:txBody>
        </p:sp>
        <p:sp>
          <p:nvSpPr>
            <p:cNvPr id="47136" name="Freeform 30"/>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ln>
          </p:spPr>
          <p:txBody>
            <a:bodyPr/>
            <a:lstStyle/>
            <a:p>
              <a:endParaRPr lang="zh-CN" altLang="en-US"/>
            </a:p>
          </p:txBody>
        </p:sp>
        <p:sp>
          <p:nvSpPr>
            <p:cNvPr id="47137" name="Freeform 31"/>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ln>
          </p:spPr>
          <p:txBody>
            <a:bodyPr/>
            <a:lstStyle/>
            <a:p>
              <a:endParaRPr lang="zh-CN" altLang="en-US"/>
            </a:p>
          </p:txBody>
        </p:sp>
        <p:sp>
          <p:nvSpPr>
            <p:cNvPr id="47138" name="Freeform 32"/>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ln>
          </p:spPr>
          <p:txBody>
            <a:bodyPr/>
            <a:lstStyle/>
            <a:p>
              <a:endParaRPr lang="zh-CN" altLang="en-US"/>
            </a:p>
          </p:txBody>
        </p:sp>
        <p:sp>
          <p:nvSpPr>
            <p:cNvPr id="47139" name="Freeform 33"/>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ln>
          </p:spPr>
          <p:txBody>
            <a:bodyPr/>
            <a:lstStyle/>
            <a:p>
              <a:endParaRPr lang="zh-CN" altLang="en-US"/>
            </a:p>
          </p:txBody>
        </p:sp>
        <p:sp>
          <p:nvSpPr>
            <p:cNvPr id="47140" name="Line 34"/>
            <p:cNvSpPr>
              <a:spLocks noChangeShapeType="1"/>
            </p:cNvSpPr>
            <p:nvPr/>
          </p:nvSpPr>
          <p:spPr bwMode="auto">
            <a:xfrm flipH="1" flipV="1">
              <a:off x="2067" y="1529"/>
              <a:ext cx="614" cy="471"/>
            </a:xfrm>
            <a:prstGeom prst="line">
              <a:avLst/>
            </a:prstGeom>
            <a:noFill/>
            <a:ln w="12700">
              <a:solidFill>
                <a:srgbClr val="FFFFFF"/>
              </a:solidFill>
              <a:round/>
            </a:ln>
          </p:spPr>
          <p:txBody>
            <a:bodyPr wrap="none" anchor="ctr"/>
            <a:lstStyle/>
            <a:p>
              <a:endParaRPr lang="zh-CN" altLang="en-US"/>
            </a:p>
          </p:txBody>
        </p:sp>
        <p:sp>
          <p:nvSpPr>
            <p:cNvPr id="47141" name="Line 35"/>
            <p:cNvSpPr>
              <a:spLocks noChangeShapeType="1"/>
            </p:cNvSpPr>
            <p:nvPr/>
          </p:nvSpPr>
          <p:spPr bwMode="auto">
            <a:xfrm flipH="1" flipV="1">
              <a:off x="2061" y="1535"/>
              <a:ext cx="628" cy="493"/>
            </a:xfrm>
            <a:prstGeom prst="line">
              <a:avLst/>
            </a:prstGeom>
            <a:noFill/>
            <a:ln w="12700">
              <a:solidFill>
                <a:srgbClr val="4F4F4F"/>
              </a:solidFill>
              <a:round/>
            </a:ln>
          </p:spPr>
          <p:txBody>
            <a:bodyPr wrap="none" anchor="ctr"/>
            <a:lstStyle/>
            <a:p>
              <a:endParaRPr lang="zh-CN" altLang="en-US"/>
            </a:p>
          </p:txBody>
        </p:sp>
        <p:sp>
          <p:nvSpPr>
            <p:cNvPr id="47142" name="Freeform 36"/>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ln>
          </p:spPr>
          <p:txBody>
            <a:bodyPr/>
            <a:lstStyle/>
            <a:p>
              <a:endParaRPr lang="zh-CN" altLang="en-US"/>
            </a:p>
          </p:txBody>
        </p:sp>
        <p:sp>
          <p:nvSpPr>
            <p:cNvPr id="47143" name="Freeform 37"/>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ln>
          </p:spPr>
          <p:txBody>
            <a:bodyPr/>
            <a:lstStyle/>
            <a:p>
              <a:endParaRPr lang="zh-CN" altLang="en-US"/>
            </a:p>
          </p:txBody>
        </p:sp>
        <p:sp>
          <p:nvSpPr>
            <p:cNvPr id="47144" name="Freeform 38"/>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ln>
          </p:spPr>
          <p:txBody>
            <a:bodyPr/>
            <a:lstStyle/>
            <a:p>
              <a:endParaRPr lang="zh-CN" altLang="en-US"/>
            </a:p>
          </p:txBody>
        </p:sp>
        <p:sp>
          <p:nvSpPr>
            <p:cNvPr id="47145" name="Freeform 39"/>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ln>
          </p:spPr>
          <p:txBody>
            <a:bodyPr/>
            <a:lstStyle/>
            <a:p>
              <a:endParaRPr lang="zh-CN" altLang="en-US"/>
            </a:p>
          </p:txBody>
        </p:sp>
        <p:sp>
          <p:nvSpPr>
            <p:cNvPr id="47146" name="Freeform 40"/>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ln>
          </p:spPr>
          <p:txBody>
            <a:bodyPr/>
            <a:lstStyle/>
            <a:p>
              <a:endParaRPr lang="zh-CN" altLang="en-US"/>
            </a:p>
          </p:txBody>
        </p:sp>
        <p:sp>
          <p:nvSpPr>
            <p:cNvPr id="47147" name="Freeform 41"/>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ln>
          </p:spPr>
          <p:txBody>
            <a:bodyPr/>
            <a:lstStyle/>
            <a:p>
              <a:endParaRPr lang="zh-CN" altLang="en-US"/>
            </a:p>
          </p:txBody>
        </p:sp>
        <p:sp>
          <p:nvSpPr>
            <p:cNvPr id="47148" name="Freeform 42"/>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ln>
          </p:spPr>
          <p:txBody>
            <a:bodyPr/>
            <a:lstStyle/>
            <a:p>
              <a:endParaRPr lang="zh-CN" altLang="en-US"/>
            </a:p>
          </p:txBody>
        </p:sp>
      </p:grpSp>
      <p:sp>
        <p:nvSpPr>
          <p:cNvPr id="674859" name="AutoShape 43"/>
          <p:cNvSpPr>
            <a:spLocks noChangeArrowheads="1"/>
          </p:cNvSpPr>
          <p:nvPr/>
        </p:nvSpPr>
        <p:spPr bwMode="auto">
          <a:xfrm>
            <a:off x="4191000" y="4724400"/>
            <a:ext cx="3429000" cy="1373188"/>
          </a:xfrm>
          <a:prstGeom prst="roundRect">
            <a:avLst>
              <a:gd name="adj" fmla="val 4167"/>
            </a:avLst>
          </a:prstGeom>
          <a:solidFill>
            <a:srgbClr val="BBCDE3"/>
          </a:solidFill>
          <a:ln w="9525" algn="ctr">
            <a:solidFill>
              <a:srgbClr val="4D4D4D"/>
            </a:solidFill>
            <a:round/>
          </a:ln>
          <a:effectLst>
            <a:outerShdw dist="35921" dir="2700000" algn="ctr" rotWithShape="0">
              <a:srgbClr val="AFAFAF"/>
            </a:outerShdw>
          </a:effectLst>
        </p:spPr>
        <p:txBody>
          <a:bodyPr lIns="88343" tIns="44172" rIns="88343" bIns="44172"/>
          <a:lstStyle/>
          <a:p>
            <a:pPr defTabSz="431800" eaLnBrk="0" hangingPunct="0"/>
            <a:r>
              <a:rPr lang="zh-CN" altLang="en-US" sz="3200" b="1">
                <a:solidFill>
                  <a:srgbClr val="0000CC"/>
                </a:solidFill>
              </a:rPr>
              <a:t>这些</a:t>
            </a:r>
            <a:r>
              <a:rPr lang="zh-CN" altLang="en-US" sz="3200" b="1" smtClean="0">
                <a:solidFill>
                  <a:srgbClr val="0000CC"/>
                </a:solidFill>
              </a:rPr>
              <a:t>都是原因，</a:t>
            </a:r>
            <a:endParaRPr lang="zh-CN" altLang="en-US" sz="3200" b="1">
              <a:solidFill>
                <a:srgbClr val="0000CC"/>
              </a:solidFill>
            </a:endParaRPr>
          </a:p>
          <a:p>
            <a:pPr defTabSz="431800" eaLnBrk="0" hangingPunct="0"/>
            <a:r>
              <a:rPr lang="zh-CN" altLang="en-US" sz="3200" b="1">
                <a:solidFill>
                  <a:srgbClr val="0000CC"/>
                </a:solidFill>
              </a:rPr>
              <a:t>但没有说到根源</a:t>
            </a:r>
            <a:endParaRPr lang="zh-CN" altLang="en-US" sz="3200" b="1">
              <a:solidFill>
                <a:srgbClr val="0000CC"/>
              </a:solidFill>
            </a:endParaRPr>
          </a:p>
        </p:txBody>
      </p:sp>
      <p:sp>
        <p:nvSpPr>
          <p:cNvPr id="47116" name="灯片编号占位符 3"/>
          <p:cNvSpPr>
            <a:spLocks noGrp="1"/>
          </p:cNvSpPr>
          <p:nvPr>
            <p:ph type="sldNum" sz="quarter" idx="4294967295"/>
          </p:nvPr>
        </p:nvSpPr>
        <p:spPr bwMode="auto">
          <a:xfrm>
            <a:off x="4191000" y="6505575"/>
            <a:ext cx="838200" cy="261938"/>
          </a:xfrm>
          <a:prstGeom prst="rect">
            <a:avLst/>
          </a:prstGeom>
          <a:noFill/>
          <a:ln>
            <a:miter lim="800000"/>
          </a:ln>
        </p:spPr>
        <p:txBody>
          <a:bodyPr/>
          <a:lstStyle/>
          <a:p>
            <a:pPr algn="ctr"/>
            <a:fld id="{E10467DD-25F7-442D-8588-97D141339BFD}" type="slidenum">
              <a:rPr lang="zh-CN" altLang="en-US"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4859"/>
                                        </p:tgtEl>
                                        <p:attrNameLst>
                                          <p:attrName>style.visibility</p:attrName>
                                        </p:attrNameLst>
                                      </p:cBhvr>
                                      <p:to>
                                        <p:strVal val="visible"/>
                                      </p:to>
                                    </p:set>
                                    <p:anim calcmode="lin" valueType="num">
                                      <p:cBhvr additive="base">
                                        <p:cTn id="7" dur="500" fill="hold"/>
                                        <p:tgtEl>
                                          <p:spTgt spid="674859"/>
                                        </p:tgtEl>
                                        <p:attrNameLst>
                                          <p:attrName>ppt_x</p:attrName>
                                        </p:attrNameLst>
                                      </p:cBhvr>
                                      <p:tavLst>
                                        <p:tav tm="0">
                                          <p:val>
                                            <p:strVal val="#ppt_x"/>
                                          </p:val>
                                        </p:tav>
                                        <p:tav tm="100000">
                                          <p:val>
                                            <p:strVal val="#ppt_x"/>
                                          </p:val>
                                        </p:tav>
                                      </p:tavLst>
                                    </p:anim>
                                    <p:anim calcmode="lin" valueType="num">
                                      <p:cBhvr additive="base">
                                        <p:cTn id="8" dur="500" fill="hold"/>
                                        <p:tgtEl>
                                          <p:spTgt spid="67485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5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971550" y="1412875"/>
            <a:ext cx="7092950" cy="5105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smtClean="0"/>
              <a:t>内忧外患</a:t>
            </a:r>
            <a:endParaRPr lang="en-US" altLang="zh-CN" kern="1200" smtClean="0"/>
          </a:p>
          <a:p>
            <a:pPr lvl="1">
              <a:defRPr/>
            </a:pPr>
            <a:r>
              <a:rPr lang="zh-CN" altLang="en-US" kern="1200" smtClean="0"/>
              <a:t>内因</a:t>
            </a:r>
            <a:r>
              <a:rPr lang="zh-CN" altLang="en-US" kern="1200" dirty="0" smtClean="0"/>
              <a:t>：信</a:t>
            </a:r>
            <a:r>
              <a:rPr lang="zh-CN" altLang="en-US" kern="1200" dirty="0"/>
              <a:t>息系统复杂性</a:t>
            </a:r>
            <a:endParaRPr lang="en-US" altLang="zh-CN" kern="1200" dirty="0"/>
          </a:p>
          <a:p>
            <a:pPr lvl="2">
              <a:defRPr/>
            </a:pPr>
            <a:r>
              <a:rPr lang="zh-CN" altLang="en-US" kern="1200" dirty="0">
                <a:cs typeface="+mn-cs"/>
              </a:rPr>
              <a:t>过程复杂</a:t>
            </a:r>
            <a:endParaRPr lang="en-US" altLang="zh-CN" kern="1200" dirty="0">
              <a:cs typeface="+mn-cs"/>
            </a:endParaRPr>
          </a:p>
          <a:p>
            <a:pPr lvl="2">
              <a:defRPr/>
            </a:pPr>
            <a:r>
              <a:rPr lang="zh-CN" altLang="en-US" kern="1200" dirty="0">
                <a:cs typeface="+mn-cs"/>
              </a:rPr>
              <a:t>结构复杂</a:t>
            </a:r>
            <a:endParaRPr lang="en-US" altLang="zh-CN" kern="1200" dirty="0">
              <a:cs typeface="+mn-cs"/>
            </a:endParaRPr>
          </a:p>
          <a:p>
            <a:pPr lvl="2">
              <a:defRPr/>
            </a:pPr>
            <a:r>
              <a:rPr lang="zh-CN" altLang="en-US" kern="1200">
                <a:cs typeface="+mn-cs"/>
              </a:rPr>
              <a:t>应用</a:t>
            </a:r>
            <a:r>
              <a:rPr lang="zh-CN" altLang="en-US" kern="1200" smtClean="0">
                <a:cs typeface="+mn-cs"/>
              </a:rPr>
              <a:t>复杂</a:t>
            </a:r>
            <a:endParaRPr lang="zh-CN" altLang="en-US" kern="1200" dirty="0">
              <a:cs typeface="+mn-cs"/>
            </a:endParaRPr>
          </a:p>
          <a:p>
            <a:pPr lvl="1">
              <a:defRPr/>
            </a:pPr>
            <a:r>
              <a:rPr lang="zh-CN" altLang="en-US" kern="1200"/>
              <a:t>外因</a:t>
            </a:r>
            <a:r>
              <a:rPr lang="zh-CN" altLang="en-US" kern="1200" smtClean="0"/>
              <a:t>：</a:t>
            </a:r>
            <a:r>
              <a:rPr lang="zh-CN" altLang="en-US" smtClean="0"/>
              <a:t>威胁</a:t>
            </a:r>
            <a:r>
              <a:rPr lang="zh-CN" altLang="en-US"/>
              <a:t>与破坏</a:t>
            </a:r>
            <a:endParaRPr lang="en-US" altLang="zh-CN"/>
          </a:p>
          <a:p>
            <a:pPr lvl="2">
              <a:defRPr/>
            </a:pPr>
            <a:r>
              <a:rPr lang="zh-CN" altLang="en-US" kern="1200" smtClean="0"/>
              <a:t>人为，</a:t>
            </a:r>
            <a:r>
              <a:rPr lang="zh-CN" altLang="en-US" kern="1200" smtClean="0">
                <a:cs typeface="+mn-cs"/>
              </a:rPr>
              <a:t>虎视眈眈</a:t>
            </a:r>
            <a:endParaRPr lang="en-US" altLang="zh-CN" kern="1200" smtClean="0">
              <a:cs typeface="+mn-cs"/>
            </a:endParaRPr>
          </a:p>
          <a:p>
            <a:pPr lvl="2">
              <a:defRPr/>
            </a:pPr>
            <a:r>
              <a:rPr lang="zh-CN" altLang="en-US" smtClean="0"/>
              <a:t>环境，恶劣</a:t>
            </a:r>
            <a:endParaRPr lang="en-US" altLang="zh-CN" smtClean="0"/>
          </a:p>
        </p:txBody>
      </p:sp>
      <p:sp>
        <p:nvSpPr>
          <p:cNvPr id="48131" name="标题 3"/>
          <p:cNvSpPr>
            <a:spLocks noGrp="1"/>
          </p:cNvSpPr>
          <p:nvPr>
            <p:ph type="title"/>
          </p:nvPr>
        </p:nvSpPr>
        <p:spPr/>
        <p:txBody>
          <a:bodyPr/>
          <a:lstStyle/>
          <a:p>
            <a:r>
              <a:rPr lang="zh-CN" altLang="en-US" smtClean="0"/>
              <a:t>信息安全问题产生根源</a:t>
            </a:r>
            <a:endParaRPr lang="zh-CN" altLang="en-US" smtClean="0"/>
          </a:p>
        </p:txBody>
      </p:sp>
      <p:sp>
        <p:nvSpPr>
          <p:cNvPr id="48132" name="灯片编号占位符 3"/>
          <p:cNvSpPr>
            <a:spLocks noGrp="1"/>
          </p:cNvSpPr>
          <p:nvPr>
            <p:ph type="sldNum" sz="quarter" idx="4294967295"/>
          </p:nvPr>
        </p:nvSpPr>
        <p:spPr bwMode="auto">
          <a:xfrm>
            <a:off x="684213" y="6245225"/>
            <a:ext cx="8135937" cy="476250"/>
          </a:xfrm>
          <a:prstGeom prst="rect">
            <a:avLst/>
          </a:prstGeom>
          <a:noFill/>
          <a:ln>
            <a:miter lim="800000"/>
          </a:ln>
        </p:spPr>
        <p:txBody>
          <a:bodyPr/>
          <a:lstStyle/>
          <a:p>
            <a:pPr algn="ctr"/>
            <a:fld id="{A65CAED3-5B14-4C1B-80A8-04AF01B0AA55}" type="slidenum">
              <a:rPr lang="zh-CN" altLang="en-US"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body" idx="1"/>
          </p:nvPr>
        </p:nvSpPr>
        <p:spPr/>
        <p:txBody>
          <a:bodyPr>
            <a:normAutofit/>
          </a:bodyPr>
          <a:lstStyle/>
          <a:p>
            <a:pPr>
              <a:lnSpc>
                <a:spcPct val="90000"/>
              </a:lnSpc>
              <a:defRPr/>
            </a:pPr>
            <a:r>
              <a:rPr lang="zh-CN" altLang="en-US" sz="2400" smtClean="0">
                <a:solidFill>
                  <a:srgbClr val="FF0000"/>
                </a:solidFill>
              </a:rPr>
              <a:t>系统理论</a:t>
            </a:r>
            <a:r>
              <a:rPr lang="zh-CN" altLang="en-US" sz="2400" dirty="0" smtClean="0">
                <a:solidFill>
                  <a:srgbClr val="000000"/>
                </a:solidFill>
              </a:rPr>
              <a:t>：在程序与数据上</a:t>
            </a:r>
            <a:r>
              <a:rPr lang="zh-CN" altLang="en-US" sz="2400" smtClean="0">
                <a:solidFill>
                  <a:srgbClr val="000000"/>
                </a:solidFill>
              </a:rPr>
              <a:t>存在</a:t>
            </a:r>
            <a:r>
              <a:rPr lang="zh-CN" altLang="en-US" sz="2400" smtClean="0">
                <a:solidFill>
                  <a:srgbClr val="000000"/>
                </a:solidFill>
                <a:latin typeface="FuturaA Md BT"/>
              </a:rPr>
              <a:t>“</a:t>
            </a:r>
            <a:r>
              <a:rPr lang="zh-CN" altLang="en-US" sz="2400" smtClean="0">
                <a:solidFill>
                  <a:srgbClr val="000000"/>
                </a:solidFill>
              </a:rPr>
              <a:t>不确定性</a:t>
            </a:r>
            <a:r>
              <a:rPr lang="zh-CN" altLang="en-US" sz="2400" smtClean="0">
                <a:solidFill>
                  <a:srgbClr val="000000"/>
                </a:solidFill>
                <a:latin typeface="FuturaA Md BT"/>
              </a:rPr>
              <a:t>”，如多线程并发错误、数据竞争等</a:t>
            </a:r>
            <a:endParaRPr lang="zh-CN" altLang="en-US" sz="2400" dirty="0" smtClean="0">
              <a:solidFill>
                <a:srgbClr val="000000"/>
              </a:solidFill>
            </a:endParaRPr>
          </a:p>
          <a:p>
            <a:pPr>
              <a:lnSpc>
                <a:spcPct val="90000"/>
              </a:lnSpc>
              <a:defRPr/>
            </a:pPr>
            <a:r>
              <a:rPr lang="zh-CN" altLang="en-US" sz="2400" smtClean="0">
                <a:solidFill>
                  <a:srgbClr val="FF0000"/>
                </a:solidFill>
              </a:rPr>
              <a:t>设计</a:t>
            </a:r>
            <a:r>
              <a:rPr lang="zh-CN" altLang="en-US" sz="2400" smtClean="0">
                <a:solidFill>
                  <a:srgbClr val="000000"/>
                </a:solidFill>
              </a:rPr>
              <a:t>：设计时，安全性</a:t>
            </a:r>
            <a:r>
              <a:rPr lang="zh-CN" altLang="en-US" sz="2400">
                <a:solidFill>
                  <a:srgbClr val="000000"/>
                </a:solidFill>
              </a:rPr>
              <a:t>优先级相对</a:t>
            </a:r>
            <a:r>
              <a:rPr lang="zh-CN" altLang="en-US" sz="2400" dirty="0" smtClean="0">
                <a:solidFill>
                  <a:srgbClr val="000000"/>
                </a:solidFill>
              </a:rPr>
              <a:t>于易用性、代码大小、执行</a:t>
            </a:r>
            <a:r>
              <a:rPr lang="zh-CN" altLang="en-US" sz="2400" smtClean="0">
                <a:solidFill>
                  <a:srgbClr val="000000"/>
                </a:solidFill>
              </a:rPr>
              <a:t>程度等</a:t>
            </a:r>
            <a:r>
              <a:rPr lang="zh-CN" altLang="en-US" sz="2400" smtClean="0">
                <a:solidFill>
                  <a:schemeClr val="accent2"/>
                </a:solidFill>
              </a:rPr>
              <a:t>次要</a:t>
            </a:r>
            <a:endParaRPr lang="zh-CN" altLang="en-US" sz="2400" dirty="0" smtClean="0">
              <a:solidFill>
                <a:schemeClr val="accent2"/>
              </a:solidFill>
            </a:endParaRPr>
          </a:p>
          <a:p>
            <a:pPr>
              <a:lnSpc>
                <a:spcPct val="90000"/>
              </a:lnSpc>
              <a:defRPr/>
            </a:pPr>
            <a:r>
              <a:rPr lang="zh-CN" altLang="en-US" sz="2400" smtClean="0">
                <a:solidFill>
                  <a:srgbClr val="FF0000"/>
                </a:solidFill>
              </a:rPr>
              <a:t>实现</a:t>
            </a:r>
            <a:r>
              <a:rPr lang="zh-CN" altLang="en-US" sz="2400" smtClean="0">
                <a:solidFill>
                  <a:srgbClr val="000000"/>
                </a:solidFill>
              </a:rPr>
              <a:t>：人性弱点和程序设计方法学不</a:t>
            </a:r>
            <a:r>
              <a:rPr lang="zh-CN" altLang="en-US" sz="2400" dirty="0" smtClean="0">
                <a:solidFill>
                  <a:srgbClr val="000000"/>
                </a:solidFill>
              </a:rPr>
              <a:t>完善，</a:t>
            </a:r>
            <a:r>
              <a:rPr lang="zh-CN" altLang="en-US" sz="2400" smtClean="0">
                <a:solidFill>
                  <a:srgbClr val="000000"/>
                </a:solidFill>
              </a:rPr>
              <a:t>软件总存在</a:t>
            </a:r>
            <a:r>
              <a:rPr lang="en-US" altLang="zh-CN" sz="2400" dirty="0" smtClean="0">
                <a:solidFill>
                  <a:srgbClr val="000000"/>
                </a:solidFill>
              </a:rPr>
              <a:t>BUG</a:t>
            </a:r>
            <a:r>
              <a:rPr lang="zh-CN" altLang="en-US" sz="2400" dirty="0" smtClean="0">
                <a:solidFill>
                  <a:srgbClr val="000000"/>
                </a:solidFill>
              </a:rPr>
              <a:t>。</a:t>
            </a:r>
            <a:endParaRPr lang="zh-CN" altLang="en-US" sz="2400" dirty="0" smtClean="0">
              <a:solidFill>
                <a:srgbClr val="000000"/>
              </a:solidFill>
            </a:endParaRPr>
          </a:p>
          <a:p>
            <a:pPr>
              <a:lnSpc>
                <a:spcPct val="90000"/>
              </a:lnSpc>
              <a:defRPr/>
            </a:pPr>
            <a:r>
              <a:rPr lang="zh-CN" altLang="en-US" sz="2400" dirty="0" smtClean="0">
                <a:solidFill>
                  <a:srgbClr val="FF0000"/>
                </a:solidFill>
              </a:rPr>
              <a:t>使用、运行</a:t>
            </a:r>
            <a:r>
              <a:rPr lang="zh-CN" altLang="en-US" sz="2400" smtClean="0">
                <a:solidFill>
                  <a:srgbClr val="000000"/>
                </a:solidFill>
              </a:rPr>
              <a:t>：人为无意失误</a:t>
            </a:r>
            <a:r>
              <a:rPr lang="en-US" altLang="zh-CN" sz="2400" smtClean="0">
                <a:solidFill>
                  <a:srgbClr val="000000"/>
                </a:solidFill>
              </a:rPr>
              <a:t>/</a:t>
            </a:r>
            <a:r>
              <a:rPr lang="zh-CN" altLang="en-US" sz="2400" smtClean="0">
                <a:solidFill>
                  <a:srgbClr val="000000"/>
                </a:solidFill>
              </a:rPr>
              <a:t>恶意</a:t>
            </a:r>
            <a:r>
              <a:rPr lang="zh-CN" altLang="en-US" sz="2400" dirty="0" smtClean="0">
                <a:solidFill>
                  <a:srgbClr val="000000"/>
                </a:solidFill>
              </a:rPr>
              <a:t>攻击</a:t>
            </a:r>
            <a:endParaRPr lang="zh-CN" altLang="en-US" sz="2400" dirty="0" smtClean="0">
              <a:solidFill>
                <a:srgbClr val="000000"/>
              </a:solidFill>
            </a:endParaRPr>
          </a:p>
          <a:p>
            <a:pPr lvl="1">
              <a:lnSpc>
                <a:spcPct val="90000"/>
              </a:lnSpc>
              <a:defRPr/>
            </a:pPr>
            <a:r>
              <a:rPr lang="zh-CN" altLang="en-US" sz="2000" dirty="0" smtClean="0">
                <a:solidFill>
                  <a:srgbClr val="000000"/>
                </a:solidFill>
              </a:rPr>
              <a:t>如：无意的文件删除、修改</a:t>
            </a:r>
            <a:endParaRPr lang="zh-CN" altLang="en-US" sz="2000" dirty="0" smtClean="0">
              <a:solidFill>
                <a:srgbClr val="000000"/>
              </a:solidFill>
            </a:endParaRPr>
          </a:p>
          <a:p>
            <a:pPr lvl="1">
              <a:lnSpc>
                <a:spcPct val="90000"/>
              </a:lnSpc>
              <a:defRPr/>
            </a:pPr>
            <a:r>
              <a:rPr lang="zh-CN" altLang="en-US" sz="2000" dirty="0" smtClean="0">
                <a:solidFill>
                  <a:srgbClr val="000000"/>
                </a:solidFill>
              </a:rPr>
              <a:t>主动攻击：利用病毒、入侵工具实施的操作</a:t>
            </a:r>
            <a:endParaRPr lang="zh-CN" altLang="en-US" sz="2000" dirty="0" smtClean="0">
              <a:solidFill>
                <a:srgbClr val="000000"/>
              </a:solidFill>
            </a:endParaRPr>
          </a:p>
          <a:p>
            <a:pPr lvl="1">
              <a:lnSpc>
                <a:spcPct val="90000"/>
              </a:lnSpc>
              <a:defRPr/>
            </a:pPr>
            <a:r>
              <a:rPr lang="zh-CN" altLang="en-US" sz="2000" dirty="0" smtClean="0">
                <a:solidFill>
                  <a:srgbClr val="000000"/>
                </a:solidFill>
              </a:rPr>
              <a:t>被动攻击：监听、截包</a:t>
            </a:r>
            <a:endParaRPr lang="zh-CN" altLang="en-US" sz="2000" dirty="0" smtClean="0">
              <a:solidFill>
                <a:srgbClr val="000000"/>
              </a:solidFill>
            </a:endParaRPr>
          </a:p>
          <a:p>
            <a:pPr>
              <a:lnSpc>
                <a:spcPct val="90000"/>
              </a:lnSpc>
              <a:defRPr/>
            </a:pPr>
            <a:r>
              <a:rPr lang="zh-CN" altLang="en-US" sz="2400" dirty="0" smtClean="0">
                <a:solidFill>
                  <a:srgbClr val="FF0000"/>
                </a:solidFill>
              </a:rPr>
              <a:t>维护</a:t>
            </a:r>
            <a:endParaRPr lang="zh-CN" altLang="en-US" sz="2400" dirty="0" smtClean="0">
              <a:solidFill>
                <a:srgbClr val="FF0000"/>
              </a:solidFill>
            </a:endParaRPr>
          </a:p>
          <a:p>
            <a:pPr lvl="1">
              <a:lnSpc>
                <a:spcPct val="90000"/>
              </a:lnSpc>
              <a:defRPr/>
            </a:pPr>
            <a:r>
              <a:rPr lang="zh-CN" altLang="en-US" sz="2000" smtClean="0">
                <a:solidFill>
                  <a:srgbClr val="000000"/>
                </a:solidFill>
              </a:rPr>
              <a:t>技术</a:t>
            </a:r>
            <a:r>
              <a:rPr lang="zh-CN" altLang="en-US" sz="2000" dirty="0" smtClean="0">
                <a:solidFill>
                  <a:srgbClr val="000000"/>
                </a:solidFill>
              </a:rPr>
              <a:t>体系中安全设计和实现的不完整。</a:t>
            </a:r>
            <a:endParaRPr lang="zh-CN" altLang="en-US" sz="2000" dirty="0" smtClean="0">
              <a:solidFill>
                <a:srgbClr val="000000"/>
              </a:solidFill>
            </a:endParaRPr>
          </a:p>
          <a:p>
            <a:pPr lvl="1">
              <a:lnSpc>
                <a:spcPct val="90000"/>
              </a:lnSpc>
              <a:defRPr/>
            </a:pPr>
            <a:r>
              <a:rPr lang="zh-CN" altLang="en-US" sz="2000" smtClean="0">
                <a:solidFill>
                  <a:srgbClr val="000000"/>
                </a:solidFill>
              </a:rPr>
              <a:t>技术</a:t>
            </a:r>
            <a:r>
              <a:rPr lang="zh-CN" altLang="en-US" sz="2000" dirty="0" smtClean="0">
                <a:solidFill>
                  <a:srgbClr val="000000"/>
                </a:solidFill>
              </a:rPr>
              <a:t>管理或组织管理的不完善，给威胁提供了机会。</a:t>
            </a:r>
            <a:endParaRPr lang="zh-CN" altLang="en-US" sz="2000" dirty="0" smtClean="0">
              <a:solidFill>
                <a:srgbClr val="000000"/>
              </a:solidFill>
            </a:endParaRPr>
          </a:p>
        </p:txBody>
      </p:sp>
      <p:sp>
        <p:nvSpPr>
          <p:cNvPr id="49155" name="标题 3"/>
          <p:cNvSpPr>
            <a:spLocks noGrp="1"/>
          </p:cNvSpPr>
          <p:nvPr>
            <p:ph type="title"/>
          </p:nvPr>
        </p:nvSpPr>
        <p:spPr/>
        <p:txBody>
          <a:bodyPr/>
          <a:lstStyle/>
          <a:p>
            <a:r>
              <a:rPr lang="zh-CN" altLang="en-US" smtClean="0"/>
              <a:t>内因</a:t>
            </a:r>
            <a:r>
              <a:rPr lang="en-US" altLang="zh-CN" smtClean="0"/>
              <a:t>-</a:t>
            </a:r>
            <a:r>
              <a:rPr lang="zh-CN" altLang="en-US"/>
              <a:t>信息系统</a:t>
            </a:r>
            <a:r>
              <a:rPr lang="zh-CN" altLang="en-US" smtClean="0"/>
              <a:t>过程复杂</a:t>
            </a:r>
            <a:endParaRPr lang="zh-CN" altLang="en-US" smtClean="0"/>
          </a:p>
        </p:txBody>
      </p:sp>
      <p:sp>
        <p:nvSpPr>
          <p:cNvPr id="49156" name="灯片编号占位符 3"/>
          <p:cNvSpPr>
            <a:spLocks noGrp="1"/>
          </p:cNvSpPr>
          <p:nvPr>
            <p:ph type="sldNum" sz="quarter" idx="4294967295"/>
          </p:nvPr>
        </p:nvSpPr>
        <p:spPr bwMode="auto">
          <a:xfrm>
            <a:off x="684213" y="6245225"/>
            <a:ext cx="8135937" cy="476250"/>
          </a:xfrm>
          <a:prstGeom prst="rect">
            <a:avLst/>
          </a:prstGeom>
          <a:noFill/>
          <a:ln>
            <a:miter lim="800000"/>
          </a:ln>
        </p:spPr>
        <p:txBody>
          <a:bodyPr/>
          <a:lstStyle/>
          <a:p>
            <a:pPr algn="ctr"/>
            <a:fld id="{0DA0FEAF-0457-414D-B3A5-2538DE70AD90}" type="slidenum">
              <a:rPr lang="zh-CN" altLang="en-US"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4084638" y="2205038"/>
            <a:ext cx="4879975" cy="2952750"/>
            <a:chOff x="1446" y="1044"/>
            <a:chExt cx="4524" cy="2736"/>
          </a:xfrm>
        </p:grpSpPr>
        <p:grpSp>
          <p:nvGrpSpPr>
            <p:cNvPr id="3" name="Group 4"/>
            <p:cNvGrpSpPr/>
            <p:nvPr/>
          </p:nvGrpSpPr>
          <p:grpSpPr bwMode="auto">
            <a:xfrm>
              <a:off x="2278" y="1380"/>
              <a:ext cx="780" cy="384"/>
              <a:chOff x="1248" y="1104"/>
              <a:chExt cx="720" cy="384"/>
            </a:xfrm>
          </p:grpSpPr>
          <p:grpSp>
            <p:nvGrpSpPr>
              <p:cNvPr id="4" name="Group 5"/>
              <p:cNvGrpSpPr/>
              <p:nvPr/>
            </p:nvGrpSpPr>
            <p:grpSpPr bwMode="auto">
              <a:xfrm>
                <a:off x="1584" y="1104"/>
                <a:ext cx="384" cy="384"/>
                <a:chOff x="1584" y="1104"/>
                <a:chExt cx="384" cy="384"/>
              </a:xfrm>
            </p:grpSpPr>
            <p:sp>
              <p:nvSpPr>
                <p:cNvPr id="50336" name="AutoShape 6"/>
                <p:cNvSpPr>
                  <a:spLocks noChangeArrowheads="1"/>
                </p:cNvSpPr>
                <p:nvPr/>
              </p:nvSpPr>
              <p:spPr bwMode="auto">
                <a:xfrm>
                  <a:off x="1632" y="1104"/>
                  <a:ext cx="288" cy="230"/>
                </a:xfrm>
                <a:prstGeom prst="roundRect">
                  <a:avLst>
                    <a:gd name="adj" fmla="val 16667"/>
                  </a:avLst>
                </a:prstGeom>
                <a:solidFill>
                  <a:srgbClr val="FFCC00"/>
                </a:solidFill>
                <a:ln w="19050">
                  <a:solidFill>
                    <a:schemeClr val="tx1"/>
                  </a:solidFill>
                  <a:round/>
                </a:ln>
              </p:spPr>
              <p:txBody>
                <a:bodyPr wrap="none" anchor="ctr"/>
                <a:lstStyle/>
                <a:p>
                  <a:endParaRPr lang="zh-CN" altLang="zh-CN"/>
                </a:p>
              </p:txBody>
            </p:sp>
            <p:sp>
              <p:nvSpPr>
                <p:cNvPr id="50337" name="Rectangle 7"/>
                <p:cNvSpPr>
                  <a:spLocks noChangeArrowheads="1"/>
                </p:cNvSpPr>
                <p:nvPr/>
              </p:nvSpPr>
              <p:spPr bwMode="auto">
                <a:xfrm>
                  <a:off x="1584" y="1392"/>
                  <a:ext cx="384" cy="96"/>
                </a:xfrm>
                <a:prstGeom prst="rect">
                  <a:avLst/>
                </a:prstGeom>
                <a:solidFill>
                  <a:srgbClr val="FFCC00"/>
                </a:solidFill>
                <a:ln w="19050">
                  <a:solidFill>
                    <a:schemeClr val="tx1"/>
                  </a:solidFill>
                  <a:miter lim="800000"/>
                </a:ln>
              </p:spPr>
              <p:txBody>
                <a:bodyPr wrap="none" anchor="ctr"/>
                <a:lstStyle/>
                <a:p>
                  <a:endParaRPr lang="zh-CN" altLang="zh-CN"/>
                </a:p>
              </p:txBody>
            </p:sp>
          </p:grpSp>
          <p:sp>
            <p:nvSpPr>
              <p:cNvPr id="50334" name="AutoShape 8"/>
              <p:cNvSpPr>
                <a:spLocks noChangeArrowheads="1"/>
              </p:cNvSpPr>
              <p:nvPr/>
            </p:nvSpPr>
            <p:spPr bwMode="auto">
              <a:xfrm>
                <a:off x="1248" y="1104"/>
                <a:ext cx="192" cy="240"/>
              </a:xfrm>
              <a:prstGeom prst="can">
                <a:avLst>
                  <a:gd name="adj" fmla="val 31250"/>
                </a:avLst>
              </a:prstGeom>
              <a:solidFill>
                <a:srgbClr val="FFCC00"/>
              </a:solidFill>
              <a:ln w="19050">
                <a:solidFill>
                  <a:schemeClr val="tx1"/>
                </a:solidFill>
                <a:round/>
              </a:ln>
            </p:spPr>
            <p:txBody>
              <a:bodyPr wrap="none" anchor="ctr"/>
              <a:lstStyle/>
              <a:p>
                <a:endParaRPr lang="zh-CN" altLang="zh-CN"/>
              </a:p>
            </p:txBody>
          </p:sp>
          <p:sp>
            <p:nvSpPr>
              <p:cNvPr id="50335" name="Line 9"/>
              <p:cNvSpPr>
                <a:spLocks noChangeShapeType="1"/>
              </p:cNvSpPr>
              <p:nvPr/>
            </p:nvSpPr>
            <p:spPr bwMode="auto">
              <a:xfrm flipH="1">
                <a:off x="1440" y="1248"/>
                <a:ext cx="192" cy="0"/>
              </a:xfrm>
              <a:prstGeom prst="line">
                <a:avLst/>
              </a:prstGeom>
              <a:noFill/>
              <a:ln w="19050">
                <a:solidFill>
                  <a:schemeClr val="tx1"/>
                </a:solidFill>
                <a:round/>
              </a:ln>
            </p:spPr>
            <p:txBody>
              <a:bodyPr wrap="none" anchor="ctr"/>
              <a:lstStyle/>
              <a:p>
                <a:endParaRPr lang="zh-CN" altLang="en-US"/>
              </a:p>
            </p:txBody>
          </p:sp>
        </p:grpSp>
        <p:grpSp>
          <p:nvGrpSpPr>
            <p:cNvPr id="6" name="Group 10"/>
            <p:cNvGrpSpPr/>
            <p:nvPr/>
          </p:nvGrpSpPr>
          <p:grpSpPr bwMode="auto">
            <a:xfrm>
              <a:off x="1966" y="1332"/>
              <a:ext cx="132" cy="381"/>
              <a:chOff x="816" y="912"/>
              <a:chExt cx="122" cy="381"/>
            </a:xfrm>
          </p:grpSpPr>
          <p:sp>
            <p:nvSpPr>
              <p:cNvPr id="50331" name="Oval 11"/>
              <p:cNvSpPr>
                <a:spLocks noChangeArrowheads="1"/>
              </p:cNvSpPr>
              <p:nvPr/>
            </p:nvSpPr>
            <p:spPr bwMode="auto">
              <a:xfrm>
                <a:off x="816" y="912"/>
                <a:ext cx="122" cy="122"/>
              </a:xfrm>
              <a:prstGeom prst="ellipse">
                <a:avLst/>
              </a:prstGeom>
              <a:solidFill>
                <a:schemeClr val="accent1"/>
              </a:solidFill>
              <a:ln w="19050">
                <a:solidFill>
                  <a:schemeClr val="tx1"/>
                </a:solidFill>
                <a:round/>
              </a:ln>
            </p:spPr>
            <p:txBody>
              <a:bodyPr wrap="none" anchor="ctr"/>
              <a:lstStyle/>
              <a:p>
                <a:endParaRPr lang="zh-CN" altLang="zh-CN"/>
              </a:p>
            </p:txBody>
          </p:sp>
          <p:sp>
            <p:nvSpPr>
              <p:cNvPr id="50332" name="Freeform 12"/>
              <p:cNvSpPr/>
              <p:nvPr/>
            </p:nvSpPr>
            <p:spPr bwMode="auto">
              <a:xfrm>
                <a:off x="816" y="1104"/>
                <a:ext cx="109" cy="189"/>
              </a:xfrm>
              <a:custGeom>
                <a:avLst/>
                <a:gdLst>
                  <a:gd name="T0" fmla="*/ 0 w 116"/>
                  <a:gd name="T1" fmla="*/ 0 h 232"/>
                  <a:gd name="T2" fmla="*/ 21 w 116"/>
                  <a:gd name="T3" fmla="*/ 0 h 232"/>
                  <a:gd name="T4" fmla="*/ 0 w 116"/>
                  <a:gd name="T5" fmla="*/ 2 h 232"/>
                  <a:gd name="T6" fmla="*/ 0 w 116"/>
                  <a:gd name="T7" fmla="*/ 0 h 232"/>
                  <a:gd name="T8" fmla="*/ 0 60000 65536"/>
                  <a:gd name="T9" fmla="*/ 0 60000 65536"/>
                  <a:gd name="T10" fmla="*/ 0 60000 65536"/>
                  <a:gd name="T11" fmla="*/ 0 60000 65536"/>
                  <a:gd name="T12" fmla="*/ 0 w 116"/>
                  <a:gd name="T13" fmla="*/ 0 h 232"/>
                  <a:gd name="T14" fmla="*/ 116 w 116"/>
                  <a:gd name="T15" fmla="*/ 232 h 232"/>
                </a:gdLst>
                <a:ahLst/>
                <a:cxnLst>
                  <a:cxn ang="T8">
                    <a:pos x="T0" y="T1"/>
                  </a:cxn>
                  <a:cxn ang="T9">
                    <a:pos x="T2" y="T3"/>
                  </a:cxn>
                  <a:cxn ang="T10">
                    <a:pos x="T4" y="T5"/>
                  </a:cxn>
                  <a:cxn ang="T11">
                    <a:pos x="T6" y="T7"/>
                  </a:cxn>
                </a:cxnLst>
                <a:rect l="T12" t="T13" r="T14" b="T15"/>
                <a:pathLst>
                  <a:path w="116" h="232">
                    <a:moveTo>
                      <a:pt x="0" y="0"/>
                    </a:moveTo>
                    <a:lnTo>
                      <a:pt x="116" y="0"/>
                    </a:lnTo>
                    <a:lnTo>
                      <a:pt x="0" y="232"/>
                    </a:lnTo>
                    <a:lnTo>
                      <a:pt x="0" y="0"/>
                    </a:lnTo>
                    <a:close/>
                  </a:path>
                </a:pathLst>
              </a:custGeom>
              <a:solidFill>
                <a:schemeClr val="accent1"/>
              </a:solidFill>
              <a:ln w="19050">
                <a:solidFill>
                  <a:schemeClr val="tx1"/>
                </a:solidFill>
                <a:round/>
              </a:ln>
            </p:spPr>
            <p:txBody>
              <a:bodyPr wrap="none" anchor="ctr"/>
              <a:lstStyle/>
              <a:p>
                <a:endParaRPr lang="zh-CN" altLang="en-US"/>
              </a:p>
            </p:txBody>
          </p:sp>
        </p:grpSp>
        <p:grpSp>
          <p:nvGrpSpPr>
            <p:cNvPr id="7" name="Group 13"/>
            <p:cNvGrpSpPr/>
            <p:nvPr/>
          </p:nvGrpSpPr>
          <p:grpSpPr bwMode="auto">
            <a:xfrm>
              <a:off x="2226" y="1044"/>
              <a:ext cx="260" cy="1007"/>
              <a:chOff x="1200" y="768"/>
              <a:chExt cx="240" cy="1007"/>
            </a:xfrm>
          </p:grpSpPr>
          <p:grpSp>
            <p:nvGrpSpPr>
              <p:cNvPr id="8" name="Group 14"/>
              <p:cNvGrpSpPr/>
              <p:nvPr/>
            </p:nvGrpSpPr>
            <p:grpSpPr bwMode="auto">
              <a:xfrm>
                <a:off x="1200" y="1536"/>
                <a:ext cx="240" cy="239"/>
                <a:chOff x="1152" y="1584"/>
                <a:chExt cx="240" cy="239"/>
              </a:xfrm>
            </p:grpSpPr>
            <p:sp>
              <p:nvSpPr>
                <p:cNvPr id="50329" name="AutoShape 15"/>
                <p:cNvSpPr>
                  <a:spLocks noChangeArrowheads="1"/>
                </p:cNvSpPr>
                <p:nvPr/>
              </p:nvSpPr>
              <p:spPr bwMode="auto">
                <a:xfrm>
                  <a:off x="1152" y="1584"/>
                  <a:ext cx="240" cy="239"/>
                </a:xfrm>
                <a:prstGeom prst="roundRect">
                  <a:avLst>
                    <a:gd name="adj" fmla="val 16667"/>
                  </a:avLst>
                </a:prstGeom>
                <a:solidFill>
                  <a:srgbClr val="008000"/>
                </a:solidFill>
                <a:ln w="19050">
                  <a:solidFill>
                    <a:schemeClr val="tx1"/>
                  </a:solidFill>
                  <a:round/>
                </a:ln>
              </p:spPr>
              <p:txBody>
                <a:bodyPr wrap="none" anchor="ctr"/>
                <a:lstStyle/>
                <a:p>
                  <a:endParaRPr lang="zh-CN" altLang="zh-CN"/>
                </a:p>
              </p:txBody>
            </p:sp>
            <p:sp>
              <p:nvSpPr>
                <p:cNvPr id="50330" name="AutoShape 16"/>
                <p:cNvSpPr>
                  <a:spLocks noChangeArrowheads="1"/>
                </p:cNvSpPr>
                <p:nvPr/>
              </p:nvSpPr>
              <p:spPr bwMode="auto">
                <a:xfrm>
                  <a:off x="1200" y="1584"/>
                  <a:ext cx="108" cy="74"/>
                </a:xfrm>
                <a:prstGeom prst="roundRect">
                  <a:avLst>
                    <a:gd name="adj" fmla="val 16667"/>
                  </a:avLst>
                </a:prstGeom>
                <a:solidFill>
                  <a:srgbClr val="008000"/>
                </a:solidFill>
                <a:ln w="19050">
                  <a:solidFill>
                    <a:schemeClr val="tx1"/>
                  </a:solidFill>
                  <a:round/>
                </a:ln>
              </p:spPr>
              <p:txBody>
                <a:bodyPr wrap="none" anchor="ctr"/>
                <a:lstStyle/>
                <a:p>
                  <a:endParaRPr lang="zh-CN" altLang="zh-CN"/>
                </a:p>
              </p:txBody>
            </p:sp>
          </p:grpSp>
          <p:grpSp>
            <p:nvGrpSpPr>
              <p:cNvPr id="9" name="Group 17"/>
              <p:cNvGrpSpPr/>
              <p:nvPr/>
            </p:nvGrpSpPr>
            <p:grpSpPr bwMode="auto">
              <a:xfrm>
                <a:off x="1200" y="768"/>
                <a:ext cx="240" cy="144"/>
                <a:chOff x="1104" y="816"/>
                <a:chExt cx="240" cy="144"/>
              </a:xfrm>
            </p:grpSpPr>
            <p:sp>
              <p:nvSpPr>
                <p:cNvPr id="50326" name="AutoShape 18"/>
                <p:cNvSpPr>
                  <a:spLocks noChangeArrowheads="1"/>
                </p:cNvSpPr>
                <p:nvPr/>
              </p:nvSpPr>
              <p:spPr bwMode="auto">
                <a:xfrm>
                  <a:off x="1104" y="816"/>
                  <a:ext cx="240" cy="144"/>
                </a:xfrm>
                <a:prstGeom prst="roundRect">
                  <a:avLst>
                    <a:gd name="adj" fmla="val 16667"/>
                  </a:avLst>
                </a:prstGeom>
                <a:solidFill>
                  <a:srgbClr val="008000"/>
                </a:solidFill>
                <a:ln w="19050">
                  <a:solidFill>
                    <a:schemeClr val="tx1"/>
                  </a:solidFill>
                  <a:round/>
                </a:ln>
              </p:spPr>
              <p:txBody>
                <a:bodyPr wrap="none" anchor="ctr"/>
                <a:lstStyle/>
                <a:p>
                  <a:endParaRPr lang="zh-CN" altLang="zh-CN"/>
                </a:p>
              </p:txBody>
            </p:sp>
            <p:sp>
              <p:nvSpPr>
                <p:cNvPr id="50327" name="Oval 19"/>
                <p:cNvSpPr>
                  <a:spLocks noChangeArrowheads="1"/>
                </p:cNvSpPr>
                <p:nvPr/>
              </p:nvSpPr>
              <p:spPr bwMode="auto">
                <a:xfrm>
                  <a:off x="1152" y="864"/>
                  <a:ext cx="48" cy="48"/>
                </a:xfrm>
                <a:prstGeom prst="ellipse">
                  <a:avLst/>
                </a:prstGeom>
                <a:solidFill>
                  <a:srgbClr val="FFFFFF"/>
                </a:solidFill>
                <a:ln w="19050">
                  <a:solidFill>
                    <a:schemeClr val="tx1"/>
                  </a:solidFill>
                  <a:round/>
                </a:ln>
              </p:spPr>
              <p:txBody>
                <a:bodyPr wrap="none" anchor="ctr"/>
                <a:lstStyle/>
                <a:p>
                  <a:endParaRPr lang="zh-CN" altLang="zh-CN"/>
                </a:p>
              </p:txBody>
            </p:sp>
            <p:sp>
              <p:nvSpPr>
                <p:cNvPr id="50328" name="Oval 20"/>
                <p:cNvSpPr>
                  <a:spLocks noChangeArrowheads="1"/>
                </p:cNvSpPr>
                <p:nvPr/>
              </p:nvSpPr>
              <p:spPr bwMode="auto">
                <a:xfrm>
                  <a:off x="1248" y="864"/>
                  <a:ext cx="48" cy="48"/>
                </a:xfrm>
                <a:prstGeom prst="ellipse">
                  <a:avLst/>
                </a:prstGeom>
                <a:solidFill>
                  <a:srgbClr val="FFFFFF"/>
                </a:solidFill>
                <a:ln w="19050">
                  <a:solidFill>
                    <a:schemeClr val="tx1"/>
                  </a:solidFill>
                  <a:round/>
                </a:ln>
              </p:spPr>
              <p:txBody>
                <a:bodyPr wrap="none" anchor="ctr"/>
                <a:lstStyle/>
                <a:p>
                  <a:endParaRPr lang="zh-CN" altLang="zh-CN"/>
                </a:p>
              </p:txBody>
            </p:sp>
          </p:grpSp>
        </p:grpSp>
        <p:grpSp>
          <p:nvGrpSpPr>
            <p:cNvPr id="10" name="Group 21"/>
            <p:cNvGrpSpPr/>
            <p:nvPr/>
          </p:nvGrpSpPr>
          <p:grpSpPr bwMode="auto">
            <a:xfrm>
              <a:off x="1498" y="1764"/>
              <a:ext cx="2652" cy="1104"/>
              <a:chOff x="528" y="1488"/>
              <a:chExt cx="2448" cy="1104"/>
            </a:xfrm>
          </p:grpSpPr>
          <p:sp useBgFill="1">
            <p:nvSpPr>
              <p:cNvPr id="50309" name="Oval 22"/>
              <p:cNvSpPr>
                <a:spLocks noChangeArrowheads="1"/>
              </p:cNvSpPr>
              <p:nvPr/>
            </p:nvSpPr>
            <p:spPr bwMode="auto">
              <a:xfrm>
                <a:off x="1632" y="1872"/>
                <a:ext cx="288" cy="288"/>
              </a:xfrm>
              <a:prstGeom prst="ellipse">
                <a:avLst/>
              </a:prstGeom>
              <a:ln w="19050">
                <a:solidFill>
                  <a:schemeClr val="tx1"/>
                </a:solidFill>
                <a:round/>
              </a:ln>
            </p:spPr>
            <p:txBody>
              <a:bodyPr wrap="none" anchor="ctr"/>
              <a:lstStyle/>
              <a:p>
                <a:endParaRPr lang="zh-CN" altLang="zh-CN"/>
              </a:p>
            </p:txBody>
          </p:sp>
          <p:sp>
            <p:nvSpPr>
              <p:cNvPr id="50310" name="Line 23"/>
              <p:cNvSpPr>
                <a:spLocks noChangeShapeType="1"/>
              </p:cNvSpPr>
              <p:nvPr/>
            </p:nvSpPr>
            <p:spPr bwMode="auto">
              <a:xfrm>
                <a:off x="2784" y="2016"/>
                <a:ext cx="0" cy="192"/>
              </a:xfrm>
              <a:prstGeom prst="line">
                <a:avLst/>
              </a:prstGeom>
              <a:noFill/>
              <a:ln w="19050">
                <a:solidFill>
                  <a:schemeClr val="tx1"/>
                </a:solidFill>
                <a:round/>
              </a:ln>
            </p:spPr>
            <p:txBody>
              <a:bodyPr wrap="none" anchor="ctr"/>
              <a:lstStyle/>
              <a:p>
                <a:endParaRPr lang="zh-CN" altLang="en-US"/>
              </a:p>
            </p:txBody>
          </p:sp>
          <p:sp>
            <p:nvSpPr>
              <p:cNvPr id="50311" name="Line 24"/>
              <p:cNvSpPr>
                <a:spLocks noChangeShapeType="1"/>
              </p:cNvSpPr>
              <p:nvPr/>
            </p:nvSpPr>
            <p:spPr bwMode="auto">
              <a:xfrm flipV="1">
                <a:off x="864" y="2016"/>
                <a:ext cx="768" cy="0"/>
              </a:xfrm>
              <a:prstGeom prst="line">
                <a:avLst/>
              </a:prstGeom>
              <a:noFill/>
              <a:ln w="19050">
                <a:solidFill>
                  <a:schemeClr val="tx1"/>
                </a:solidFill>
                <a:round/>
              </a:ln>
            </p:spPr>
            <p:txBody>
              <a:bodyPr wrap="none" anchor="ctr"/>
              <a:lstStyle/>
              <a:p>
                <a:endParaRPr lang="zh-CN" altLang="en-US"/>
              </a:p>
            </p:txBody>
          </p:sp>
          <p:grpSp>
            <p:nvGrpSpPr>
              <p:cNvPr id="11" name="Group 25"/>
              <p:cNvGrpSpPr/>
              <p:nvPr/>
            </p:nvGrpSpPr>
            <p:grpSpPr bwMode="auto">
              <a:xfrm>
                <a:off x="528" y="1872"/>
                <a:ext cx="384" cy="384"/>
                <a:chOff x="1584" y="1104"/>
                <a:chExt cx="384" cy="384"/>
              </a:xfrm>
            </p:grpSpPr>
            <p:sp>
              <p:nvSpPr>
                <p:cNvPr id="50322" name="AutoShape 26"/>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ln>
              </p:spPr>
              <p:txBody>
                <a:bodyPr wrap="none" anchor="ctr"/>
                <a:lstStyle/>
                <a:p>
                  <a:endParaRPr lang="zh-CN" altLang="zh-CN"/>
                </a:p>
              </p:txBody>
            </p:sp>
            <p:sp>
              <p:nvSpPr>
                <p:cNvPr id="50323" name="Rectangle 27"/>
                <p:cNvSpPr>
                  <a:spLocks noChangeArrowheads="1"/>
                </p:cNvSpPr>
                <p:nvPr/>
              </p:nvSpPr>
              <p:spPr bwMode="auto">
                <a:xfrm>
                  <a:off x="1584" y="1392"/>
                  <a:ext cx="384" cy="96"/>
                </a:xfrm>
                <a:prstGeom prst="rect">
                  <a:avLst/>
                </a:prstGeom>
                <a:solidFill>
                  <a:schemeClr val="hlink"/>
                </a:solidFill>
                <a:ln w="19050">
                  <a:solidFill>
                    <a:schemeClr val="tx1"/>
                  </a:solidFill>
                  <a:miter lim="800000"/>
                </a:ln>
              </p:spPr>
              <p:txBody>
                <a:bodyPr wrap="none" anchor="ctr"/>
                <a:lstStyle/>
                <a:p>
                  <a:endParaRPr lang="zh-CN" altLang="zh-CN"/>
                </a:p>
              </p:txBody>
            </p:sp>
          </p:grpSp>
          <p:sp>
            <p:nvSpPr>
              <p:cNvPr id="50313" name="Line 28"/>
              <p:cNvSpPr>
                <a:spLocks noChangeShapeType="1"/>
              </p:cNvSpPr>
              <p:nvPr/>
            </p:nvSpPr>
            <p:spPr bwMode="auto">
              <a:xfrm>
                <a:off x="1776" y="1488"/>
                <a:ext cx="0" cy="384"/>
              </a:xfrm>
              <a:prstGeom prst="line">
                <a:avLst/>
              </a:prstGeom>
              <a:noFill/>
              <a:ln w="19050">
                <a:solidFill>
                  <a:schemeClr val="tx1"/>
                </a:solidFill>
                <a:round/>
              </a:ln>
            </p:spPr>
            <p:txBody>
              <a:bodyPr wrap="none" anchor="ctr"/>
              <a:lstStyle/>
              <a:p>
                <a:endParaRPr lang="zh-CN" altLang="en-US"/>
              </a:p>
            </p:txBody>
          </p:sp>
          <p:sp>
            <p:nvSpPr>
              <p:cNvPr id="50314" name="Line 29"/>
              <p:cNvSpPr>
                <a:spLocks noChangeShapeType="1"/>
              </p:cNvSpPr>
              <p:nvPr/>
            </p:nvSpPr>
            <p:spPr bwMode="auto">
              <a:xfrm>
                <a:off x="2304" y="2016"/>
                <a:ext cx="0" cy="192"/>
              </a:xfrm>
              <a:prstGeom prst="line">
                <a:avLst/>
              </a:prstGeom>
              <a:noFill/>
              <a:ln w="19050">
                <a:solidFill>
                  <a:schemeClr val="tx1"/>
                </a:solidFill>
                <a:round/>
              </a:ln>
            </p:spPr>
            <p:txBody>
              <a:bodyPr wrap="none" anchor="ctr"/>
              <a:lstStyle/>
              <a:p>
                <a:endParaRPr lang="zh-CN" altLang="en-US"/>
              </a:p>
            </p:txBody>
          </p:sp>
          <p:grpSp>
            <p:nvGrpSpPr>
              <p:cNvPr id="12" name="Group 30"/>
              <p:cNvGrpSpPr/>
              <p:nvPr/>
            </p:nvGrpSpPr>
            <p:grpSpPr bwMode="auto">
              <a:xfrm>
                <a:off x="2112" y="2208"/>
                <a:ext cx="384" cy="384"/>
                <a:chOff x="1584" y="1104"/>
                <a:chExt cx="384" cy="384"/>
              </a:xfrm>
            </p:grpSpPr>
            <p:sp>
              <p:nvSpPr>
                <p:cNvPr id="50320" name="AutoShape 31"/>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ln>
              </p:spPr>
              <p:txBody>
                <a:bodyPr wrap="none" anchor="ctr"/>
                <a:lstStyle/>
                <a:p>
                  <a:endParaRPr lang="zh-CN" altLang="zh-CN"/>
                </a:p>
              </p:txBody>
            </p:sp>
            <p:sp>
              <p:nvSpPr>
                <p:cNvPr id="50321" name="Rectangle 32"/>
                <p:cNvSpPr>
                  <a:spLocks noChangeArrowheads="1"/>
                </p:cNvSpPr>
                <p:nvPr/>
              </p:nvSpPr>
              <p:spPr bwMode="auto">
                <a:xfrm>
                  <a:off x="1584" y="1392"/>
                  <a:ext cx="384" cy="96"/>
                </a:xfrm>
                <a:prstGeom prst="rect">
                  <a:avLst/>
                </a:prstGeom>
                <a:solidFill>
                  <a:schemeClr val="hlink"/>
                </a:solidFill>
                <a:ln w="19050">
                  <a:solidFill>
                    <a:schemeClr val="tx1"/>
                  </a:solidFill>
                  <a:miter lim="800000"/>
                </a:ln>
              </p:spPr>
              <p:txBody>
                <a:bodyPr wrap="none" anchor="ctr"/>
                <a:lstStyle/>
                <a:p>
                  <a:endParaRPr lang="zh-CN" altLang="zh-CN"/>
                </a:p>
              </p:txBody>
            </p:sp>
          </p:grpSp>
          <p:grpSp>
            <p:nvGrpSpPr>
              <p:cNvPr id="13" name="Group 33"/>
              <p:cNvGrpSpPr/>
              <p:nvPr/>
            </p:nvGrpSpPr>
            <p:grpSpPr bwMode="auto">
              <a:xfrm>
                <a:off x="2592" y="2208"/>
                <a:ext cx="384" cy="384"/>
                <a:chOff x="1584" y="1104"/>
                <a:chExt cx="384" cy="384"/>
              </a:xfrm>
            </p:grpSpPr>
            <p:sp>
              <p:nvSpPr>
                <p:cNvPr id="50318" name="AutoShape 34"/>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ln>
              </p:spPr>
              <p:txBody>
                <a:bodyPr wrap="none" anchor="ctr"/>
                <a:lstStyle/>
                <a:p>
                  <a:endParaRPr lang="zh-CN" altLang="zh-CN"/>
                </a:p>
              </p:txBody>
            </p:sp>
            <p:sp>
              <p:nvSpPr>
                <p:cNvPr id="50319" name="Rectangle 35"/>
                <p:cNvSpPr>
                  <a:spLocks noChangeArrowheads="1"/>
                </p:cNvSpPr>
                <p:nvPr/>
              </p:nvSpPr>
              <p:spPr bwMode="auto">
                <a:xfrm>
                  <a:off x="1584" y="1392"/>
                  <a:ext cx="384" cy="96"/>
                </a:xfrm>
                <a:prstGeom prst="rect">
                  <a:avLst/>
                </a:prstGeom>
                <a:solidFill>
                  <a:schemeClr val="hlink"/>
                </a:solidFill>
                <a:ln w="19050">
                  <a:solidFill>
                    <a:schemeClr val="tx1"/>
                  </a:solidFill>
                  <a:miter lim="800000"/>
                </a:ln>
              </p:spPr>
              <p:txBody>
                <a:bodyPr wrap="none" anchor="ctr"/>
                <a:lstStyle/>
                <a:p>
                  <a:endParaRPr lang="zh-CN" altLang="zh-CN"/>
                </a:p>
              </p:txBody>
            </p:sp>
          </p:grpSp>
          <p:sp>
            <p:nvSpPr>
              <p:cNvPr id="50317" name="Line 36"/>
              <p:cNvSpPr>
                <a:spLocks noChangeShapeType="1"/>
              </p:cNvSpPr>
              <p:nvPr/>
            </p:nvSpPr>
            <p:spPr bwMode="auto">
              <a:xfrm flipV="1">
                <a:off x="1920" y="2016"/>
                <a:ext cx="864" cy="0"/>
              </a:xfrm>
              <a:prstGeom prst="line">
                <a:avLst/>
              </a:prstGeom>
              <a:noFill/>
              <a:ln w="19050">
                <a:solidFill>
                  <a:schemeClr val="tx1"/>
                </a:solidFill>
                <a:round/>
              </a:ln>
            </p:spPr>
            <p:txBody>
              <a:bodyPr wrap="none" anchor="ctr"/>
              <a:lstStyle/>
              <a:p>
                <a:endParaRPr lang="zh-CN" altLang="en-US"/>
              </a:p>
            </p:txBody>
          </p:sp>
        </p:grpSp>
        <p:grpSp>
          <p:nvGrpSpPr>
            <p:cNvPr id="14" name="Group 37"/>
            <p:cNvGrpSpPr/>
            <p:nvPr/>
          </p:nvGrpSpPr>
          <p:grpSpPr bwMode="auto">
            <a:xfrm>
              <a:off x="3474" y="1908"/>
              <a:ext cx="1144" cy="852"/>
              <a:chOff x="2352" y="1632"/>
              <a:chExt cx="1056" cy="852"/>
            </a:xfrm>
          </p:grpSpPr>
          <p:sp>
            <p:nvSpPr>
              <p:cNvPr id="50304" name="Line 38"/>
              <p:cNvSpPr>
                <a:spLocks noChangeShapeType="1"/>
              </p:cNvSpPr>
              <p:nvPr/>
            </p:nvSpPr>
            <p:spPr bwMode="auto">
              <a:xfrm>
                <a:off x="2784" y="2016"/>
                <a:ext cx="480" cy="0"/>
              </a:xfrm>
              <a:prstGeom prst="line">
                <a:avLst/>
              </a:prstGeom>
              <a:noFill/>
              <a:ln w="19050">
                <a:solidFill>
                  <a:schemeClr val="tx1"/>
                </a:solidFill>
                <a:round/>
              </a:ln>
            </p:spPr>
            <p:txBody>
              <a:bodyPr wrap="none" anchor="ctr"/>
              <a:lstStyle/>
              <a:p>
                <a:endParaRPr lang="zh-CN" altLang="en-US"/>
              </a:p>
            </p:txBody>
          </p:sp>
          <p:sp>
            <p:nvSpPr>
              <p:cNvPr id="50305" name="Line 39"/>
              <p:cNvSpPr>
                <a:spLocks noChangeShapeType="1"/>
              </p:cNvSpPr>
              <p:nvPr/>
            </p:nvSpPr>
            <p:spPr bwMode="auto">
              <a:xfrm>
                <a:off x="3264" y="2016"/>
                <a:ext cx="0" cy="192"/>
              </a:xfrm>
              <a:prstGeom prst="line">
                <a:avLst/>
              </a:prstGeom>
              <a:noFill/>
              <a:ln w="19050">
                <a:solidFill>
                  <a:schemeClr val="tx1"/>
                </a:solidFill>
                <a:round/>
              </a:ln>
            </p:spPr>
            <p:txBody>
              <a:bodyPr wrap="none" anchor="ctr"/>
              <a:lstStyle/>
              <a:p>
                <a:endParaRPr lang="zh-CN" altLang="en-US"/>
              </a:p>
            </p:txBody>
          </p:sp>
          <p:sp>
            <p:nvSpPr>
              <p:cNvPr id="50306" name="Line 40"/>
              <p:cNvSpPr>
                <a:spLocks noChangeShapeType="1"/>
              </p:cNvSpPr>
              <p:nvPr/>
            </p:nvSpPr>
            <p:spPr bwMode="auto">
              <a:xfrm>
                <a:off x="2544" y="1824"/>
                <a:ext cx="0" cy="192"/>
              </a:xfrm>
              <a:prstGeom prst="line">
                <a:avLst/>
              </a:prstGeom>
              <a:noFill/>
              <a:ln w="19050">
                <a:solidFill>
                  <a:schemeClr val="tx1"/>
                </a:solidFill>
                <a:round/>
              </a:ln>
            </p:spPr>
            <p:txBody>
              <a:bodyPr wrap="none" anchor="ctr"/>
              <a:lstStyle/>
              <a:p>
                <a:endParaRPr lang="zh-CN" altLang="en-US"/>
              </a:p>
            </p:txBody>
          </p:sp>
          <p:sp>
            <p:nvSpPr>
              <p:cNvPr id="50307" name="Freeform 41"/>
              <p:cNvSpPr/>
              <p:nvPr/>
            </p:nvSpPr>
            <p:spPr bwMode="auto">
              <a:xfrm>
                <a:off x="2352" y="1632"/>
                <a:ext cx="384" cy="192"/>
              </a:xfrm>
              <a:custGeom>
                <a:avLst/>
                <a:gdLst>
                  <a:gd name="T0" fmla="*/ 0 w 384"/>
                  <a:gd name="T1" fmla="*/ 192 h 192"/>
                  <a:gd name="T2" fmla="*/ 384 w 384"/>
                  <a:gd name="T3" fmla="*/ 192 h 192"/>
                  <a:gd name="T4" fmla="*/ 384 w 384"/>
                  <a:gd name="T5" fmla="*/ 0 h 192"/>
                  <a:gd name="T6" fmla="*/ 336 w 384"/>
                  <a:gd name="T7" fmla="*/ 0 h 192"/>
                  <a:gd name="T8" fmla="*/ 96 w 384"/>
                  <a:gd name="T9" fmla="*/ 48 h 192"/>
                  <a:gd name="T10" fmla="*/ 96 w 384"/>
                  <a:gd name="T11" fmla="*/ 0 h 192"/>
                  <a:gd name="T12" fmla="*/ 0 w 384"/>
                  <a:gd name="T13" fmla="*/ 0 h 192"/>
                  <a:gd name="T14" fmla="*/ 0 w 384"/>
                  <a:gd name="T15" fmla="*/ 192 h 192"/>
                  <a:gd name="T16" fmla="*/ 0 60000 65536"/>
                  <a:gd name="T17" fmla="*/ 0 60000 65536"/>
                  <a:gd name="T18" fmla="*/ 0 60000 65536"/>
                  <a:gd name="T19" fmla="*/ 0 60000 65536"/>
                  <a:gd name="T20" fmla="*/ 0 60000 65536"/>
                  <a:gd name="T21" fmla="*/ 0 60000 65536"/>
                  <a:gd name="T22" fmla="*/ 0 60000 65536"/>
                  <a:gd name="T23" fmla="*/ 0 60000 65536"/>
                  <a:gd name="T24" fmla="*/ 0 w 384"/>
                  <a:gd name="T25" fmla="*/ 0 h 192"/>
                  <a:gd name="T26" fmla="*/ 384 w 384"/>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4" h="192">
                    <a:moveTo>
                      <a:pt x="0" y="192"/>
                    </a:moveTo>
                    <a:lnTo>
                      <a:pt x="384" y="192"/>
                    </a:lnTo>
                    <a:lnTo>
                      <a:pt x="384" y="0"/>
                    </a:lnTo>
                    <a:lnTo>
                      <a:pt x="336" y="0"/>
                    </a:lnTo>
                    <a:lnTo>
                      <a:pt x="96" y="48"/>
                    </a:lnTo>
                    <a:lnTo>
                      <a:pt x="96" y="0"/>
                    </a:lnTo>
                    <a:lnTo>
                      <a:pt x="0" y="0"/>
                    </a:lnTo>
                    <a:lnTo>
                      <a:pt x="0" y="192"/>
                    </a:lnTo>
                    <a:close/>
                  </a:path>
                </a:pathLst>
              </a:custGeom>
              <a:solidFill>
                <a:srgbClr val="FF7F00"/>
              </a:solidFill>
              <a:ln w="19050">
                <a:solidFill>
                  <a:schemeClr val="tx1"/>
                </a:solidFill>
                <a:round/>
              </a:ln>
            </p:spPr>
            <p:txBody>
              <a:bodyPr wrap="none" anchor="ctr"/>
              <a:lstStyle/>
              <a:p>
                <a:endParaRPr lang="zh-CN" altLang="en-US"/>
              </a:p>
            </p:txBody>
          </p:sp>
          <p:sp>
            <p:nvSpPr>
              <p:cNvPr id="50308" name="AutoShape 42"/>
              <p:cNvSpPr>
                <a:spLocks noChangeArrowheads="1"/>
              </p:cNvSpPr>
              <p:nvPr/>
            </p:nvSpPr>
            <p:spPr bwMode="auto">
              <a:xfrm>
                <a:off x="3120" y="2208"/>
                <a:ext cx="288" cy="276"/>
              </a:xfrm>
              <a:prstGeom prst="pentagon">
                <a:avLst/>
              </a:prstGeom>
              <a:solidFill>
                <a:srgbClr val="FE7F00"/>
              </a:solidFill>
              <a:ln w="19050">
                <a:solidFill>
                  <a:schemeClr val="tx1"/>
                </a:solidFill>
                <a:miter lim="800000"/>
              </a:ln>
            </p:spPr>
            <p:txBody>
              <a:bodyPr wrap="none" anchor="ctr"/>
              <a:lstStyle/>
              <a:p>
                <a:endParaRPr lang="zh-CN" altLang="zh-CN"/>
              </a:p>
            </p:txBody>
          </p:sp>
        </p:grpSp>
        <p:grpSp>
          <p:nvGrpSpPr>
            <p:cNvPr id="15" name="Group 43"/>
            <p:cNvGrpSpPr/>
            <p:nvPr/>
          </p:nvGrpSpPr>
          <p:grpSpPr bwMode="auto">
            <a:xfrm>
              <a:off x="4462" y="1380"/>
              <a:ext cx="922" cy="912"/>
              <a:chOff x="3264" y="1104"/>
              <a:chExt cx="851" cy="912"/>
            </a:xfrm>
          </p:grpSpPr>
          <p:grpSp>
            <p:nvGrpSpPr>
              <p:cNvPr id="16" name="Group 44"/>
              <p:cNvGrpSpPr/>
              <p:nvPr/>
            </p:nvGrpSpPr>
            <p:grpSpPr bwMode="auto">
              <a:xfrm>
                <a:off x="3744" y="1104"/>
                <a:ext cx="371" cy="283"/>
                <a:chOff x="4236" y="485"/>
                <a:chExt cx="607" cy="463"/>
              </a:xfrm>
            </p:grpSpPr>
            <p:sp>
              <p:nvSpPr>
                <p:cNvPr id="50297" name="Oval 45"/>
                <p:cNvSpPr>
                  <a:spLocks noChangeArrowheads="1"/>
                </p:cNvSpPr>
                <p:nvPr/>
              </p:nvSpPr>
              <p:spPr bwMode="auto">
                <a:xfrm>
                  <a:off x="4395" y="485"/>
                  <a:ext cx="282" cy="260"/>
                </a:xfrm>
                <a:prstGeom prst="ellipse">
                  <a:avLst/>
                </a:prstGeom>
                <a:solidFill>
                  <a:srgbClr val="FFFFFF"/>
                </a:solidFill>
                <a:ln w="19050">
                  <a:solidFill>
                    <a:schemeClr val="tx1"/>
                  </a:solidFill>
                  <a:round/>
                </a:ln>
              </p:spPr>
              <p:txBody>
                <a:bodyPr wrap="none" anchor="ctr"/>
                <a:lstStyle/>
                <a:p>
                  <a:endParaRPr lang="zh-CN" altLang="zh-CN"/>
                </a:p>
              </p:txBody>
            </p:sp>
            <p:sp>
              <p:nvSpPr>
                <p:cNvPr id="50298" name="Oval 46"/>
                <p:cNvSpPr>
                  <a:spLocks noChangeArrowheads="1"/>
                </p:cNvSpPr>
                <p:nvPr/>
              </p:nvSpPr>
              <p:spPr bwMode="auto">
                <a:xfrm>
                  <a:off x="4561" y="587"/>
                  <a:ext cx="282" cy="216"/>
                </a:xfrm>
                <a:prstGeom prst="ellipse">
                  <a:avLst/>
                </a:prstGeom>
                <a:solidFill>
                  <a:srgbClr val="FFFFFF"/>
                </a:solidFill>
                <a:ln w="19050">
                  <a:solidFill>
                    <a:schemeClr val="tx1"/>
                  </a:solidFill>
                  <a:round/>
                </a:ln>
              </p:spPr>
              <p:txBody>
                <a:bodyPr wrap="none" anchor="ctr"/>
                <a:lstStyle/>
                <a:p>
                  <a:endParaRPr lang="zh-CN" altLang="zh-CN"/>
                </a:p>
              </p:txBody>
            </p:sp>
            <p:sp>
              <p:nvSpPr>
                <p:cNvPr id="50299" name="Oval 47"/>
                <p:cNvSpPr>
                  <a:spLocks noChangeArrowheads="1"/>
                </p:cNvSpPr>
                <p:nvPr/>
              </p:nvSpPr>
              <p:spPr bwMode="auto">
                <a:xfrm>
                  <a:off x="4424" y="666"/>
                  <a:ext cx="232" cy="260"/>
                </a:xfrm>
                <a:prstGeom prst="ellipse">
                  <a:avLst/>
                </a:prstGeom>
                <a:solidFill>
                  <a:srgbClr val="FFFFFF"/>
                </a:solidFill>
                <a:ln w="19050">
                  <a:solidFill>
                    <a:schemeClr val="tx1"/>
                  </a:solidFill>
                  <a:round/>
                </a:ln>
              </p:spPr>
              <p:txBody>
                <a:bodyPr wrap="none" anchor="ctr"/>
                <a:lstStyle/>
                <a:p>
                  <a:endParaRPr lang="zh-CN" altLang="zh-CN"/>
                </a:p>
              </p:txBody>
            </p:sp>
            <p:sp>
              <p:nvSpPr>
                <p:cNvPr id="50300" name="Oval 48"/>
                <p:cNvSpPr>
                  <a:spLocks noChangeArrowheads="1"/>
                </p:cNvSpPr>
                <p:nvPr/>
              </p:nvSpPr>
              <p:spPr bwMode="auto">
                <a:xfrm>
                  <a:off x="4367" y="709"/>
                  <a:ext cx="253" cy="239"/>
                </a:xfrm>
                <a:prstGeom prst="ellipse">
                  <a:avLst/>
                </a:prstGeom>
                <a:solidFill>
                  <a:srgbClr val="FFFFFF"/>
                </a:solidFill>
                <a:ln w="19050">
                  <a:solidFill>
                    <a:schemeClr val="tx1"/>
                  </a:solidFill>
                  <a:round/>
                </a:ln>
              </p:spPr>
              <p:txBody>
                <a:bodyPr wrap="none" anchor="ctr"/>
                <a:lstStyle/>
                <a:p>
                  <a:endParaRPr lang="zh-CN" altLang="zh-CN"/>
                </a:p>
              </p:txBody>
            </p:sp>
            <p:sp>
              <p:nvSpPr>
                <p:cNvPr id="50301" name="Oval 49"/>
                <p:cNvSpPr>
                  <a:spLocks noChangeArrowheads="1"/>
                </p:cNvSpPr>
                <p:nvPr/>
              </p:nvSpPr>
              <p:spPr bwMode="auto">
                <a:xfrm>
                  <a:off x="4244" y="565"/>
                  <a:ext cx="217" cy="216"/>
                </a:xfrm>
                <a:prstGeom prst="ellipse">
                  <a:avLst/>
                </a:prstGeom>
                <a:solidFill>
                  <a:srgbClr val="FFFFFF"/>
                </a:solidFill>
                <a:ln w="19050">
                  <a:solidFill>
                    <a:schemeClr val="tx1"/>
                  </a:solidFill>
                  <a:round/>
                </a:ln>
              </p:spPr>
              <p:txBody>
                <a:bodyPr wrap="none" anchor="ctr"/>
                <a:lstStyle/>
                <a:p>
                  <a:endParaRPr lang="zh-CN" altLang="zh-CN"/>
                </a:p>
              </p:txBody>
            </p:sp>
            <p:sp>
              <p:nvSpPr>
                <p:cNvPr id="50302" name="Oval 50"/>
                <p:cNvSpPr>
                  <a:spLocks noChangeArrowheads="1"/>
                </p:cNvSpPr>
                <p:nvPr/>
              </p:nvSpPr>
              <p:spPr bwMode="auto">
                <a:xfrm>
                  <a:off x="4236" y="695"/>
                  <a:ext cx="253" cy="217"/>
                </a:xfrm>
                <a:prstGeom prst="ellipse">
                  <a:avLst/>
                </a:prstGeom>
                <a:solidFill>
                  <a:srgbClr val="FFFFFF"/>
                </a:solidFill>
                <a:ln w="19050">
                  <a:solidFill>
                    <a:schemeClr val="tx1"/>
                  </a:solidFill>
                  <a:round/>
                </a:ln>
              </p:spPr>
              <p:txBody>
                <a:bodyPr wrap="none" anchor="ctr"/>
                <a:lstStyle/>
                <a:p>
                  <a:endParaRPr lang="zh-CN" altLang="zh-CN"/>
                </a:p>
              </p:txBody>
            </p:sp>
            <p:sp>
              <p:nvSpPr>
                <p:cNvPr id="50303" name="Oval 51"/>
                <p:cNvSpPr>
                  <a:spLocks noChangeArrowheads="1"/>
                </p:cNvSpPr>
                <p:nvPr/>
              </p:nvSpPr>
              <p:spPr bwMode="auto">
                <a:xfrm>
                  <a:off x="4574" y="744"/>
                  <a:ext cx="217" cy="158"/>
                </a:xfrm>
                <a:prstGeom prst="ellipse">
                  <a:avLst/>
                </a:prstGeom>
                <a:solidFill>
                  <a:srgbClr val="FFFFFF"/>
                </a:solidFill>
                <a:ln w="19050">
                  <a:solidFill>
                    <a:schemeClr val="tx1"/>
                  </a:solidFill>
                  <a:round/>
                </a:ln>
              </p:spPr>
              <p:txBody>
                <a:bodyPr wrap="none" anchor="ctr"/>
                <a:lstStyle/>
                <a:p>
                  <a:endParaRPr lang="zh-CN" altLang="zh-CN"/>
                </a:p>
              </p:txBody>
            </p:sp>
          </p:grpSp>
          <p:sp>
            <p:nvSpPr>
              <p:cNvPr id="50294" name="AutoShape 52"/>
              <p:cNvSpPr>
                <a:spLocks noChangeArrowheads="1"/>
              </p:cNvSpPr>
              <p:nvPr/>
            </p:nvSpPr>
            <p:spPr bwMode="auto">
              <a:xfrm>
                <a:off x="3264" y="1104"/>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8000"/>
              </a:solidFill>
              <a:ln w="19050">
                <a:solidFill>
                  <a:schemeClr val="tx1"/>
                </a:solidFill>
                <a:miter lim="800000"/>
              </a:ln>
            </p:spPr>
            <p:txBody>
              <a:bodyPr wrap="none" anchor="ctr"/>
              <a:lstStyle/>
              <a:p>
                <a:endParaRPr lang="zh-CN" altLang="en-US"/>
              </a:p>
            </p:txBody>
          </p:sp>
          <p:sp>
            <p:nvSpPr>
              <p:cNvPr id="50295" name="Line 53"/>
              <p:cNvSpPr>
                <a:spLocks noChangeShapeType="1"/>
              </p:cNvSpPr>
              <p:nvPr/>
            </p:nvSpPr>
            <p:spPr bwMode="auto">
              <a:xfrm>
                <a:off x="3552" y="1248"/>
                <a:ext cx="240" cy="0"/>
              </a:xfrm>
              <a:prstGeom prst="line">
                <a:avLst/>
              </a:prstGeom>
              <a:noFill/>
              <a:ln w="19050">
                <a:solidFill>
                  <a:schemeClr val="tx1"/>
                </a:solidFill>
                <a:round/>
              </a:ln>
            </p:spPr>
            <p:txBody>
              <a:bodyPr wrap="none" anchor="ctr"/>
              <a:lstStyle/>
              <a:p>
                <a:endParaRPr lang="zh-CN" altLang="en-US"/>
              </a:p>
            </p:txBody>
          </p:sp>
          <p:sp>
            <p:nvSpPr>
              <p:cNvPr id="50296" name="Freeform 54"/>
              <p:cNvSpPr/>
              <p:nvPr/>
            </p:nvSpPr>
            <p:spPr bwMode="auto">
              <a:xfrm>
                <a:off x="3264" y="1392"/>
                <a:ext cx="144" cy="624"/>
              </a:xfrm>
              <a:custGeom>
                <a:avLst/>
                <a:gdLst>
                  <a:gd name="T0" fmla="*/ 144 w 144"/>
                  <a:gd name="T1" fmla="*/ 0 h 624"/>
                  <a:gd name="T2" fmla="*/ 144 w 144"/>
                  <a:gd name="T3" fmla="*/ 624 h 624"/>
                  <a:gd name="T4" fmla="*/ 0 w 144"/>
                  <a:gd name="T5" fmla="*/ 624 h 624"/>
                  <a:gd name="T6" fmla="*/ 0 60000 65536"/>
                  <a:gd name="T7" fmla="*/ 0 60000 65536"/>
                  <a:gd name="T8" fmla="*/ 0 60000 65536"/>
                  <a:gd name="T9" fmla="*/ 0 w 144"/>
                  <a:gd name="T10" fmla="*/ 0 h 624"/>
                  <a:gd name="T11" fmla="*/ 144 w 144"/>
                  <a:gd name="T12" fmla="*/ 624 h 624"/>
                </a:gdLst>
                <a:ahLst/>
                <a:cxnLst>
                  <a:cxn ang="T6">
                    <a:pos x="T0" y="T1"/>
                  </a:cxn>
                  <a:cxn ang="T7">
                    <a:pos x="T2" y="T3"/>
                  </a:cxn>
                  <a:cxn ang="T8">
                    <a:pos x="T4" y="T5"/>
                  </a:cxn>
                </a:cxnLst>
                <a:rect l="T9" t="T10" r="T11" b="T12"/>
                <a:pathLst>
                  <a:path w="144" h="624">
                    <a:moveTo>
                      <a:pt x="144" y="0"/>
                    </a:moveTo>
                    <a:lnTo>
                      <a:pt x="144" y="624"/>
                    </a:lnTo>
                    <a:lnTo>
                      <a:pt x="0" y="624"/>
                    </a:lnTo>
                  </a:path>
                </a:pathLst>
              </a:custGeom>
              <a:noFill/>
              <a:ln w="19050">
                <a:solidFill>
                  <a:schemeClr val="tx1"/>
                </a:solidFill>
                <a:round/>
              </a:ln>
            </p:spPr>
            <p:txBody>
              <a:bodyPr wrap="none" anchor="ctr"/>
              <a:lstStyle/>
              <a:p>
                <a:endParaRPr lang="zh-CN" altLang="en-US"/>
              </a:p>
            </p:txBody>
          </p:sp>
        </p:grpSp>
        <p:grpSp>
          <p:nvGrpSpPr>
            <p:cNvPr id="17" name="Group 55"/>
            <p:cNvGrpSpPr/>
            <p:nvPr/>
          </p:nvGrpSpPr>
          <p:grpSpPr bwMode="auto">
            <a:xfrm>
              <a:off x="2070" y="2436"/>
              <a:ext cx="988" cy="1344"/>
              <a:chOff x="1056" y="2160"/>
              <a:chExt cx="912" cy="1344"/>
            </a:xfrm>
          </p:grpSpPr>
          <p:sp>
            <p:nvSpPr>
              <p:cNvPr id="50282" name="Line 56"/>
              <p:cNvSpPr>
                <a:spLocks noChangeShapeType="1"/>
              </p:cNvSpPr>
              <p:nvPr/>
            </p:nvSpPr>
            <p:spPr bwMode="auto">
              <a:xfrm>
                <a:off x="1776" y="2160"/>
                <a:ext cx="0" cy="480"/>
              </a:xfrm>
              <a:prstGeom prst="line">
                <a:avLst/>
              </a:prstGeom>
              <a:noFill/>
              <a:ln w="19050">
                <a:solidFill>
                  <a:schemeClr val="tx1"/>
                </a:solidFill>
                <a:round/>
              </a:ln>
            </p:spPr>
            <p:txBody>
              <a:bodyPr wrap="none" anchor="ctr"/>
              <a:lstStyle/>
              <a:p>
                <a:endParaRPr lang="zh-CN" altLang="en-US"/>
              </a:p>
            </p:txBody>
          </p:sp>
          <p:sp>
            <p:nvSpPr>
              <p:cNvPr id="50283" name="AutoShape 57"/>
              <p:cNvSpPr>
                <a:spLocks noChangeArrowheads="1"/>
              </p:cNvSpPr>
              <p:nvPr/>
            </p:nvSpPr>
            <p:spPr bwMode="auto">
              <a:xfrm>
                <a:off x="1632" y="2256"/>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8000"/>
              </a:solidFill>
              <a:ln w="19050">
                <a:solidFill>
                  <a:schemeClr val="tx1"/>
                </a:solidFill>
                <a:miter lim="800000"/>
              </a:ln>
            </p:spPr>
            <p:txBody>
              <a:bodyPr wrap="none" anchor="ctr"/>
              <a:lstStyle/>
              <a:p>
                <a:endParaRPr lang="zh-CN" altLang="en-US"/>
              </a:p>
            </p:txBody>
          </p:sp>
          <p:sp useBgFill="1">
            <p:nvSpPr>
              <p:cNvPr id="50284" name="Oval 58"/>
              <p:cNvSpPr>
                <a:spLocks noChangeArrowheads="1"/>
              </p:cNvSpPr>
              <p:nvPr/>
            </p:nvSpPr>
            <p:spPr bwMode="auto">
              <a:xfrm>
                <a:off x="1632" y="2640"/>
                <a:ext cx="288" cy="288"/>
              </a:xfrm>
              <a:prstGeom prst="ellipse">
                <a:avLst/>
              </a:prstGeom>
              <a:ln w="19050">
                <a:solidFill>
                  <a:schemeClr val="tx1"/>
                </a:solidFill>
                <a:round/>
              </a:ln>
            </p:spPr>
            <p:txBody>
              <a:bodyPr wrap="none" anchor="ctr"/>
              <a:lstStyle/>
              <a:p>
                <a:endParaRPr lang="zh-CN" altLang="zh-CN"/>
              </a:p>
            </p:txBody>
          </p:sp>
          <p:grpSp>
            <p:nvGrpSpPr>
              <p:cNvPr id="18" name="Group 59"/>
              <p:cNvGrpSpPr/>
              <p:nvPr/>
            </p:nvGrpSpPr>
            <p:grpSpPr bwMode="auto">
              <a:xfrm>
                <a:off x="1056" y="2640"/>
                <a:ext cx="384" cy="384"/>
                <a:chOff x="1584" y="1104"/>
                <a:chExt cx="384" cy="384"/>
              </a:xfrm>
            </p:grpSpPr>
            <p:sp>
              <p:nvSpPr>
                <p:cNvPr id="50291" name="AutoShape 60"/>
                <p:cNvSpPr>
                  <a:spLocks noChangeArrowheads="1"/>
                </p:cNvSpPr>
                <p:nvPr/>
              </p:nvSpPr>
              <p:spPr bwMode="auto">
                <a:xfrm>
                  <a:off x="1632" y="1104"/>
                  <a:ext cx="288" cy="230"/>
                </a:xfrm>
                <a:prstGeom prst="roundRect">
                  <a:avLst>
                    <a:gd name="adj" fmla="val 16667"/>
                  </a:avLst>
                </a:prstGeom>
                <a:solidFill>
                  <a:srgbClr val="CC00CC"/>
                </a:solidFill>
                <a:ln w="19050">
                  <a:solidFill>
                    <a:schemeClr val="tx1"/>
                  </a:solidFill>
                  <a:round/>
                </a:ln>
              </p:spPr>
              <p:txBody>
                <a:bodyPr wrap="none" anchor="ctr"/>
                <a:lstStyle/>
                <a:p>
                  <a:endParaRPr lang="zh-CN" altLang="zh-CN"/>
                </a:p>
              </p:txBody>
            </p:sp>
            <p:sp>
              <p:nvSpPr>
                <p:cNvPr id="50292" name="Rectangle 61"/>
                <p:cNvSpPr>
                  <a:spLocks noChangeArrowheads="1"/>
                </p:cNvSpPr>
                <p:nvPr/>
              </p:nvSpPr>
              <p:spPr bwMode="auto">
                <a:xfrm>
                  <a:off x="1584" y="1392"/>
                  <a:ext cx="384" cy="96"/>
                </a:xfrm>
                <a:prstGeom prst="rect">
                  <a:avLst/>
                </a:prstGeom>
                <a:solidFill>
                  <a:srgbClr val="CC00CC"/>
                </a:solidFill>
                <a:ln w="19050">
                  <a:solidFill>
                    <a:schemeClr val="tx1"/>
                  </a:solidFill>
                  <a:miter lim="800000"/>
                </a:ln>
              </p:spPr>
              <p:txBody>
                <a:bodyPr wrap="none" anchor="ctr"/>
                <a:lstStyle/>
                <a:p>
                  <a:endParaRPr lang="zh-CN" altLang="zh-CN"/>
                </a:p>
              </p:txBody>
            </p:sp>
          </p:grpSp>
          <p:grpSp>
            <p:nvGrpSpPr>
              <p:cNvPr id="19" name="Group 62"/>
              <p:cNvGrpSpPr/>
              <p:nvPr/>
            </p:nvGrpSpPr>
            <p:grpSpPr bwMode="auto">
              <a:xfrm>
                <a:off x="1584" y="3120"/>
                <a:ext cx="384" cy="384"/>
                <a:chOff x="1584" y="1104"/>
                <a:chExt cx="384" cy="384"/>
              </a:xfrm>
            </p:grpSpPr>
            <p:sp>
              <p:nvSpPr>
                <p:cNvPr id="50289" name="AutoShape 63"/>
                <p:cNvSpPr>
                  <a:spLocks noChangeArrowheads="1"/>
                </p:cNvSpPr>
                <p:nvPr/>
              </p:nvSpPr>
              <p:spPr bwMode="auto">
                <a:xfrm>
                  <a:off x="1632" y="1104"/>
                  <a:ext cx="288" cy="230"/>
                </a:xfrm>
                <a:prstGeom prst="roundRect">
                  <a:avLst>
                    <a:gd name="adj" fmla="val 16667"/>
                  </a:avLst>
                </a:prstGeom>
                <a:solidFill>
                  <a:srgbClr val="CC00CC"/>
                </a:solidFill>
                <a:ln w="19050">
                  <a:solidFill>
                    <a:schemeClr val="tx1"/>
                  </a:solidFill>
                  <a:round/>
                </a:ln>
              </p:spPr>
              <p:txBody>
                <a:bodyPr wrap="none" anchor="ctr"/>
                <a:lstStyle/>
                <a:p>
                  <a:endParaRPr lang="zh-CN" altLang="zh-CN"/>
                </a:p>
              </p:txBody>
            </p:sp>
            <p:sp>
              <p:nvSpPr>
                <p:cNvPr id="50290" name="Rectangle 64"/>
                <p:cNvSpPr>
                  <a:spLocks noChangeArrowheads="1"/>
                </p:cNvSpPr>
                <p:nvPr/>
              </p:nvSpPr>
              <p:spPr bwMode="auto">
                <a:xfrm>
                  <a:off x="1584" y="1392"/>
                  <a:ext cx="384" cy="96"/>
                </a:xfrm>
                <a:prstGeom prst="rect">
                  <a:avLst/>
                </a:prstGeom>
                <a:solidFill>
                  <a:srgbClr val="CC00CC"/>
                </a:solidFill>
                <a:ln w="19050">
                  <a:solidFill>
                    <a:schemeClr val="tx1"/>
                  </a:solidFill>
                  <a:miter lim="800000"/>
                </a:ln>
              </p:spPr>
              <p:txBody>
                <a:bodyPr wrap="none" anchor="ctr"/>
                <a:lstStyle/>
                <a:p>
                  <a:endParaRPr lang="zh-CN" altLang="zh-CN"/>
                </a:p>
              </p:txBody>
            </p:sp>
          </p:grpSp>
          <p:sp>
            <p:nvSpPr>
              <p:cNvPr id="50287" name="Line 65"/>
              <p:cNvSpPr>
                <a:spLocks noChangeShapeType="1"/>
              </p:cNvSpPr>
              <p:nvPr/>
            </p:nvSpPr>
            <p:spPr bwMode="auto">
              <a:xfrm>
                <a:off x="1776" y="2928"/>
                <a:ext cx="0" cy="192"/>
              </a:xfrm>
              <a:prstGeom prst="line">
                <a:avLst/>
              </a:prstGeom>
              <a:noFill/>
              <a:ln w="19050">
                <a:solidFill>
                  <a:schemeClr val="tx1"/>
                </a:solidFill>
                <a:round/>
              </a:ln>
            </p:spPr>
            <p:txBody>
              <a:bodyPr wrap="none" anchor="ctr"/>
              <a:lstStyle/>
              <a:p>
                <a:endParaRPr lang="zh-CN" altLang="en-US"/>
              </a:p>
            </p:txBody>
          </p:sp>
          <p:sp>
            <p:nvSpPr>
              <p:cNvPr id="50288" name="Line 66"/>
              <p:cNvSpPr>
                <a:spLocks noChangeShapeType="1"/>
              </p:cNvSpPr>
              <p:nvPr/>
            </p:nvSpPr>
            <p:spPr bwMode="auto">
              <a:xfrm flipH="1">
                <a:off x="1392" y="2784"/>
                <a:ext cx="240" cy="0"/>
              </a:xfrm>
              <a:prstGeom prst="line">
                <a:avLst/>
              </a:prstGeom>
              <a:noFill/>
              <a:ln w="19050">
                <a:solidFill>
                  <a:schemeClr val="tx1"/>
                </a:solidFill>
                <a:round/>
              </a:ln>
            </p:spPr>
            <p:txBody>
              <a:bodyPr wrap="none" anchor="ctr"/>
              <a:lstStyle/>
              <a:p>
                <a:endParaRPr lang="zh-CN" altLang="en-US"/>
              </a:p>
            </p:txBody>
          </p:sp>
        </p:grpSp>
        <p:grpSp>
          <p:nvGrpSpPr>
            <p:cNvPr id="20" name="Group 67"/>
            <p:cNvGrpSpPr/>
            <p:nvPr/>
          </p:nvGrpSpPr>
          <p:grpSpPr bwMode="auto">
            <a:xfrm>
              <a:off x="3006" y="2916"/>
              <a:ext cx="2430" cy="288"/>
              <a:chOff x="1920" y="2640"/>
              <a:chExt cx="2243" cy="288"/>
            </a:xfrm>
          </p:grpSpPr>
          <p:sp>
            <p:nvSpPr>
              <p:cNvPr id="50272" name="Line 68"/>
              <p:cNvSpPr>
                <a:spLocks noChangeShapeType="1"/>
              </p:cNvSpPr>
              <p:nvPr/>
            </p:nvSpPr>
            <p:spPr bwMode="auto">
              <a:xfrm>
                <a:off x="1920" y="2784"/>
                <a:ext cx="1920" cy="0"/>
              </a:xfrm>
              <a:prstGeom prst="line">
                <a:avLst/>
              </a:prstGeom>
              <a:noFill/>
              <a:ln w="19050">
                <a:solidFill>
                  <a:schemeClr val="tx1"/>
                </a:solidFill>
                <a:round/>
              </a:ln>
            </p:spPr>
            <p:txBody>
              <a:bodyPr wrap="none" anchor="ctr"/>
              <a:lstStyle/>
              <a:p>
                <a:endParaRPr lang="zh-CN" altLang="en-US"/>
              </a:p>
            </p:txBody>
          </p:sp>
          <p:sp>
            <p:nvSpPr>
              <p:cNvPr id="50273" name="AutoShape 69"/>
              <p:cNvSpPr>
                <a:spLocks noChangeArrowheads="1"/>
              </p:cNvSpPr>
              <p:nvPr/>
            </p:nvSpPr>
            <p:spPr bwMode="auto">
              <a:xfrm>
                <a:off x="2976" y="2640"/>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8000"/>
              </a:solidFill>
              <a:ln w="19050">
                <a:solidFill>
                  <a:schemeClr val="tx1"/>
                </a:solidFill>
                <a:miter lim="800000"/>
              </a:ln>
            </p:spPr>
            <p:txBody>
              <a:bodyPr wrap="none" anchor="ctr"/>
              <a:lstStyle/>
              <a:p>
                <a:endParaRPr lang="zh-CN" altLang="en-US"/>
              </a:p>
            </p:txBody>
          </p:sp>
          <p:grpSp>
            <p:nvGrpSpPr>
              <p:cNvPr id="21" name="Group 70"/>
              <p:cNvGrpSpPr/>
              <p:nvPr/>
            </p:nvGrpSpPr>
            <p:grpSpPr bwMode="auto">
              <a:xfrm>
                <a:off x="3792" y="2640"/>
                <a:ext cx="371" cy="283"/>
                <a:chOff x="4236" y="485"/>
                <a:chExt cx="607" cy="463"/>
              </a:xfrm>
            </p:grpSpPr>
            <p:sp>
              <p:nvSpPr>
                <p:cNvPr id="50275" name="Oval 71"/>
                <p:cNvSpPr>
                  <a:spLocks noChangeArrowheads="1"/>
                </p:cNvSpPr>
                <p:nvPr/>
              </p:nvSpPr>
              <p:spPr bwMode="auto">
                <a:xfrm>
                  <a:off x="4395" y="485"/>
                  <a:ext cx="282" cy="260"/>
                </a:xfrm>
                <a:prstGeom prst="ellipse">
                  <a:avLst/>
                </a:prstGeom>
                <a:solidFill>
                  <a:srgbClr val="FFFFFF"/>
                </a:solidFill>
                <a:ln w="19050">
                  <a:solidFill>
                    <a:schemeClr val="tx1"/>
                  </a:solidFill>
                  <a:round/>
                </a:ln>
              </p:spPr>
              <p:txBody>
                <a:bodyPr wrap="none" anchor="ctr"/>
                <a:lstStyle/>
                <a:p>
                  <a:endParaRPr lang="zh-CN" altLang="zh-CN"/>
                </a:p>
              </p:txBody>
            </p:sp>
            <p:sp>
              <p:nvSpPr>
                <p:cNvPr id="50276" name="Oval 72"/>
                <p:cNvSpPr>
                  <a:spLocks noChangeArrowheads="1"/>
                </p:cNvSpPr>
                <p:nvPr/>
              </p:nvSpPr>
              <p:spPr bwMode="auto">
                <a:xfrm>
                  <a:off x="4561" y="587"/>
                  <a:ext cx="282" cy="216"/>
                </a:xfrm>
                <a:prstGeom prst="ellipse">
                  <a:avLst/>
                </a:prstGeom>
                <a:solidFill>
                  <a:srgbClr val="FFFFFF"/>
                </a:solidFill>
                <a:ln w="19050">
                  <a:solidFill>
                    <a:schemeClr val="tx1"/>
                  </a:solidFill>
                  <a:round/>
                </a:ln>
              </p:spPr>
              <p:txBody>
                <a:bodyPr wrap="none" anchor="ctr"/>
                <a:lstStyle/>
                <a:p>
                  <a:endParaRPr lang="zh-CN" altLang="zh-CN"/>
                </a:p>
              </p:txBody>
            </p:sp>
            <p:sp>
              <p:nvSpPr>
                <p:cNvPr id="50277" name="Oval 73"/>
                <p:cNvSpPr>
                  <a:spLocks noChangeArrowheads="1"/>
                </p:cNvSpPr>
                <p:nvPr/>
              </p:nvSpPr>
              <p:spPr bwMode="auto">
                <a:xfrm>
                  <a:off x="4424" y="666"/>
                  <a:ext cx="232" cy="260"/>
                </a:xfrm>
                <a:prstGeom prst="ellipse">
                  <a:avLst/>
                </a:prstGeom>
                <a:solidFill>
                  <a:srgbClr val="FFFFFF"/>
                </a:solidFill>
                <a:ln w="19050">
                  <a:solidFill>
                    <a:schemeClr val="tx1"/>
                  </a:solidFill>
                  <a:round/>
                </a:ln>
              </p:spPr>
              <p:txBody>
                <a:bodyPr wrap="none" anchor="ctr"/>
                <a:lstStyle/>
                <a:p>
                  <a:endParaRPr lang="zh-CN" altLang="zh-CN"/>
                </a:p>
              </p:txBody>
            </p:sp>
            <p:sp>
              <p:nvSpPr>
                <p:cNvPr id="50278" name="Oval 74"/>
                <p:cNvSpPr>
                  <a:spLocks noChangeArrowheads="1"/>
                </p:cNvSpPr>
                <p:nvPr/>
              </p:nvSpPr>
              <p:spPr bwMode="auto">
                <a:xfrm>
                  <a:off x="4367" y="709"/>
                  <a:ext cx="253" cy="239"/>
                </a:xfrm>
                <a:prstGeom prst="ellipse">
                  <a:avLst/>
                </a:prstGeom>
                <a:solidFill>
                  <a:srgbClr val="FFFFFF"/>
                </a:solidFill>
                <a:ln w="19050">
                  <a:solidFill>
                    <a:schemeClr val="tx1"/>
                  </a:solidFill>
                  <a:round/>
                </a:ln>
              </p:spPr>
              <p:txBody>
                <a:bodyPr wrap="none" anchor="ctr"/>
                <a:lstStyle/>
                <a:p>
                  <a:endParaRPr lang="zh-CN" altLang="zh-CN"/>
                </a:p>
              </p:txBody>
            </p:sp>
            <p:sp>
              <p:nvSpPr>
                <p:cNvPr id="50279" name="Oval 75"/>
                <p:cNvSpPr>
                  <a:spLocks noChangeArrowheads="1"/>
                </p:cNvSpPr>
                <p:nvPr/>
              </p:nvSpPr>
              <p:spPr bwMode="auto">
                <a:xfrm>
                  <a:off x="4244" y="565"/>
                  <a:ext cx="217" cy="216"/>
                </a:xfrm>
                <a:prstGeom prst="ellipse">
                  <a:avLst/>
                </a:prstGeom>
                <a:solidFill>
                  <a:srgbClr val="FFFFFF"/>
                </a:solidFill>
                <a:ln w="19050">
                  <a:solidFill>
                    <a:schemeClr val="tx1"/>
                  </a:solidFill>
                  <a:round/>
                </a:ln>
              </p:spPr>
              <p:txBody>
                <a:bodyPr wrap="none" anchor="ctr"/>
                <a:lstStyle/>
                <a:p>
                  <a:endParaRPr lang="zh-CN" altLang="zh-CN"/>
                </a:p>
              </p:txBody>
            </p:sp>
            <p:sp>
              <p:nvSpPr>
                <p:cNvPr id="50280" name="Oval 76"/>
                <p:cNvSpPr>
                  <a:spLocks noChangeArrowheads="1"/>
                </p:cNvSpPr>
                <p:nvPr/>
              </p:nvSpPr>
              <p:spPr bwMode="auto">
                <a:xfrm>
                  <a:off x="4236" y="695"/>
                  <a:ext cx="253" cy="217"/>
                </a:xfrm>
                <a:prstGeom prst="ellipse">
                  <a:avLst/>
                </a:prstGeom>
                <a:solidFill>
                  <a:srgbClr val="FFFFFF"/>
                </a:solidFill>
                <a:ln w="19050">
                  <a:solidFill>
                    <a:schemeClr val="tx1"/>
                  </a:solidFill>
                  <a:round/>
                </a:ln>
              </p:spPr>
              <p:txBody>
                <a:bodyPr wrap="none" anchor="ctr"/>
                <a:lstStyle/>
                <a:p>
                  <a:endParaRPr lang="zh-CN" altLang="zh-CN"/>
                </a:p>
              </p:txBody>
            </p:sp>
            <p:sp>
              <p:nvSpPr>
                <p:cNvPr id="50281" name="Oval 77"/>
                <p:cNvSpPr>
                  <a:spLocks noChangeArrowheads="1"/>
                </p:cNvSpPr>
                <p:nvPr/>
              </p:nvSpPr>
              <p:spPr bwMode="auto">
                <a:xfrm>
                  <a:off x="4574" y="744"/>
                  <a:ext cx="217" cy="158"/>
                </a:xfrm>
                <a:prstGeom prst="ellipse">
                  <a:avLst/>
                </a:prstGeom>
                <a:solidFill>
                  <a:srgbClr val="FFFFFF"/>
                </a:solidFill>
                <a:ln w="19050">
                  <a:solidFill>
                    <a:schemeClr val="tx1"/>
                  </a:solidFill>
                  <a:round/>
                </a:ln>
              </p:spPr>
              <p:txBody>
                <a:bodyPr wrap="none" anchor="ctr"/>
                <a:lstStyle/>
                <a:p>
                  <a:endParaRPr lang="zh-CN" altLang="zh-CN"/>
                </a:p>
              </p:txBody>
            </p:sp>
          </p:grpSp>
        </p:grpSp>
        <p:grpSp>
          <p:nvGrpSpPr>
            <p:cNvPr id="22" name="Group 78"/>
            <p:cNvGrpSpPr/>
            <p:nvPr/>
          </p:nvGrpSpPr>
          <p:grpSpPr bwMode="auto">
            <a:xfrm>
              <a:off x="1446" y="3156"/>
              <a:ext cx="624" cy="619"/>
              <a:chOff x="480" y="2880"/>
              <a:chExt cx="576" cy="619"/>
            </a:xfrm>
          </p:grpSpPr>
          <p:grpSp>
            <p:nvGrpSpPr>
              <p:cNvPr id="23" name="Group 79"/>
              <p:cNvGrpSpPr/>
              <p:nvPr/>
            </p:nvGrpSpPr>
            <p:grpSpPr bwMode="auto">
              <a:xfrm>
                <a:off x="480" y="2880"/>
                <a:ext cx="432" cy="144"/>
                <a:chOff x="480" y="2880"/>
                <a:chExt cx="432" cy="144"/>
              </a:xfrm>
            </p:grpSpPr>
            <p:sp>
              <p:nvSpPr>
                <p:cNvPr id="50267" name="AutoShape 80"/>
                <p:cNvSpPr>
                  <a:spLocks noChangeArrowheads="1"/>
                </p:cNvSpPr>
                <p:nvPr/>
              </p:nvSpPr>
              <p:spPr bwMode="auto">
                <a:xfrm>
                  <a:off x="480" y="2880"/>
                  <a:ext cx="432" cy="144"/>
                </a:xfrm>
                <a:prstGeom prst="roundRect">
                  <a:avLst>
                    <a:gd name="adj" fmla="val 22222"/>
                  </a:avLst>
                </a:prstGeom>
                <a:solidFill>
                  <a:srgbClr val="FE7F00"/>
                </a:solidFill>
                <a:ln w="19050">
                  <a:solidFill>
                    <a:schemeClr val="tx1"/>
                  </a:solidFill>
                  <a:round/>
                </a:ln>
              </p:spPr>
              <p:txBody>
                <a:bodyPr wrap="none" anchor="ctr"/>
                <a:lstStyle/>
                <a:p>
                  <a:endParaRPr lang="zh-CN" altLang="zh-CN"/>
                </a:p>
              </p:txBody>
            </p:sp>
            <p:sp>
              <p:nvSpPr>
                <p:cNvPr id="50268" name="Oval 81"/>
                <p:cNvSpPr>
                  <a:spLocks noChangeArrowheads="1"/>
                </p:cNvSpPr>
                <p:nvPr/>
              </p:nvSpPr>
              <p:spPr bwMode="auto">
                <a:xfrm>
                  <a:off x="528" y="2928"/>
                  <a:ext cx="48" cy="48"/>
                </a:xfrm>
                <a:prstGeom prst="ellipse">
                  <a:avLst/>
                </a:prstGeom>
                <a:solidFill>
                  <a:schemeClr val="tx2"/>
                </a:solidFill>
                <a:ln w="19050">
                  <a:solidFill>
                    <a:schemeClr val="tx1"/>
                  </a:solidFill>
                  <a:round/>
                </a:ln>
              </p:spPr>
              <p:txBody>
                <a:bodyPr wrap="none" anchor="ctr"/>
                <a:lstStyle/>
                <a:p>
                  <a:endParaRPr lang="zh-CN" altLang="zh-CN"/>
                </a:p>
              </p:txBody>
            </p:sp>
            <p:sp>
              <p:nvSpPr>
                <p:cNvPr id="50269" name="Oval 82"/>
                <p:cNvSpPr>
                  <a:spLocks noChangeArrowheads="1"/>
                </p:cNvSpPr>
                <p:nvPr/>
              </p:nvSpPr>
              <p:spPr bwMode="auto">
                <a:xfrm>
                  <a:off x="624" y="2928"/>
                  <a:ext cx="48" cy="48"/>
                </a:xfrm>
                <a:prstGeom prst="ellipse">
                  <a:avLst/>
                </a:prstGeom>
                <a:solidFill>
                  <a:schemeClr val="tx2"/>
                </a:solidFill>
                <a:ln w="19050">
                  <a:solidFill>
                    <a:schemeClr val="tx1"/>
                  </a:solidFill>
                  <a:round/>
                </a:ln>
              </p:spPr>
              <p:txBody>
                <a:bodyPr wrap="none" anchor="ctr"/>
                <a:lstStyle/>
                <a:p>
                  <a:endParaRPr lang="zh-CN" altLang="zh-CN"/>
                </a:p>
              </p:txBody>
            </p:sp>
            <p:sp>
              <p:nvSpPr>
                <p:cNvPr id="50270" name="Oval 83"/>
                <p:cNvSpPr>
                  <a:spLocks noChangeArrowheads="1"/>
                </p:cNvSpPr>
                <p:nvPr/>
              </p:nvSpPr>
              <p:spPr bwMode="auto">
                <a:xfrm>
                  <a:off x="720" y="2928"/>
                  <a:ext cx="48" cy="48"/>
                </a:xfrm>
                <a:prstGeom prst="ellipse">
                  <a:avLst/>
                </a:prstGeom>
                <a:solidFill>
                  <a:schemeClr val="tx2"/>
                </a:solidFill>
                <a:ln w="19050">
                  <a:solidFill>
                    <a:schemeClr val="tx1"/>
                  </a:solidFill>
                  <a:round/>
                </a:ln>
              </p:spPr>
              <p:txBody>
                <a:bodyPr wrap="none" anchor="ctr"/>
                <a:lstStyle/>
                <a:p>
                  <a:endParaRPr lang="zh-CN" altLang="zh-CN"/>
                </a:p>
              </p:txBody>
            </p:sp>
            <p:sp>
              <p:nvSpPr>
                <p:cNvPr id="50271" name="Oval 84"/>
                <p:cNvSpPr>
                  <a:spLocks noChangeArrowheads="1"/>
                </p:cNvSpPr>
                <p:nvPr/>
              </p:nvSpPr>
              <p:spPr bwMode="auto">
                <a:xfrm>
                  <a:off x="816" y="2928"/>
                  <a:ext cx="48" cy="48"/>
                </a:xfrm>
                <a:prstGeom prst="ellipse">
                  <a:avLst/>
                </a:prstGeom>
                <a:solidFill>
                  <a:schemeClr val="tx2"/>
                </a:solidFill>
                <a:ln w="19050">
                  <a:solidFill>
                    <a:schemeClr val="tx1"/>
                  </a:solidFill>
                  <a:round/>
                </a:ln>
              </p:spPr>
              <p:txBody>
                <a:bodyPr wrap="none" anchor="ctr"/>
                <a:lstStyle/>
                <a:p>
                  <a:endParaRPr lang="zh-CN" altLang="zh-CN"/>
                </a:p>
              </p:txBody>
            </p:sp>
          </p:grpSp>
          <p:grpSp>
            <p:nvGrpSpPr>
              <p:cNvPr id="24" name="Group 85"/>
              <p:cNvGrpSpPr/>
              <p:nvPr/>
            </p:nvGrpSpPr>
            <p:grpSpPr bwMode="auto">
              <a:xfrm>
                <a:off x="528" y="3216"/>
                <a:ext cx="371" cy="283"/>
                <a:chOff x="4236" y="485"/>
                <a:chExt cx="607" cy="463"/>
              </a:xfrm>
            </p:grpSpPr>
            <p:sp>
              <p:nvSpPr>
                <p:cNvPr id="50260" name="Oval 86"/>
                <p:cNvSpPr>
                  <a:spLocks noChangeArrowheads="1"/>
                </p:cNvSpPr>
                <p:nvPr/>
              </p:nvSpPr>
              <p:spPr bwMode="auto">
                <a:xfrm>
                  <a:off x="4395" y="485"/>
                  <a:ext cx="282" cy="260"/>
                </a:xfrm>
                <a:prstGeom prst="ellipse">
                  <a:avLst/>
                </a:prstGeom>
                <a:solidFill>
                  <a:srgbClr val="FFFFFF"/>
                </a:solidFill>
                <a:ln w="19050">
                  <a:solidFill>
                    <a:schemeClr val="tx1"/>
                  </a:solidFill>
                  <a:round/>
                </a:ln>
              </p:spPr>
              <p:txBody>
                <a:bodyPr wrap="none" anchor="ctr"/>
                <a:lstStyle/>
                <a:p>
                  <a:endParaRPr lang="zh-CN" altLang="zh-CN"/>
                </a:p>
              </p:txBody>
            </p:sp>
            <p:sp>
              <p:nvSpPr>
                <p:cNvPr id="50261" name="Oval 87"/>
                <p:cNvSpPr>
                  <a:spLocks noChangeArrowheads="1"/>
                </p:cNvSpPr>
                <p:nvPr/>
              </p:nvSpPr>
              <p:spPr bwMode="auto">
                <a:xfrm>
                  <a:off x="4561" y="587"/>
                  <a:ext cx="282" cy="216"/>
                </a:xfrm>
                <a:prstGeom prst="ellipse">
                  <a:avLst/>
                </a:prstGeom>
                <a:solidFill>
                  <a:srgbClr val="FFFFFF"/>
                </a:solidFill>
                <a:ln w="19050">
                  <a:solidFill>
                    <a:schemeClr val="tx1"/>
                  </a:solidFill>
                  <a:round/>
                </a:ln>
              </p:spPr>
              <p:txBody>
                <a:bodyPr wrap="none" anchor="ctr"/>
                <a:lstStyle/>
                <a:p>
                  <a:endParaRPr lang="zh-CN" altLang="zh-CN"/>
                </a:p>
              </p:txBody>
            </p:sp>
            <p:sp>
              <p:nvSpPr>
                <p:cNvPr id="50262" name="Oval 88"/>
                <p:cNvSpPr>
                  <a:spLocks noChangeArrowheads="1"/>
                </p:cNvSpPr>
                <p:nvPr/>
              </p:nvSpPr>
              <p:spPr bwMode="auto">
                <a:xfrm>
                  <a:off x="4424" y="666"/>
                  <a:ext cx="232" cy="260"/>
                </a:xfrm>
                <a:prstGeom prst="ellipse">
                  <a:avLst/>
                </a:prstGeom>
                <a:solidFill>
                  <a:srgbClr val="FFFFFF"/>
                </a:solidFill>
                <a:ln w="19050">
                  <a:solidFill>
                    <a:schemeClr val="tx1"/>
                  </a:solidFill>
                  <a:round/>
                </a:ln>
              </p:spPr>
              <p:txBody>
                <a:bodyPr wrap="none" anchor="ctr"/>
                <a:lstStyle/>
                <a:p>
                  <a:endParaRPr lang="zh-CN" altLang="zh-CN"/>
                </a:p>
              </p:txBody>
            </p:sp>
            <p:sp>
              <p:nvSpPr>
                <p:cNvPr id="50263" name="Oval 89"/>
                <p:cNvSpPr>
                  <a:spLocks noChangeArrowheads="1"/>
                </p:cNvSpPr>
                <p:nvPr/>
              </p:nvSpPr>
              <p:spPr bwMode="auto">
                <a:xfrm>
                  <a:off x="4367" y="709"/>
                  <a:ext cx="253" cy="239"/>
                </a:xfrm>
                <a:prstGeom prst="ellipse">
                  <a:avLst/>
                </a:prstGeom>
                <a:solidFill>
                  <a:srgbClr val="FFFFFF"/>
                </a:solidFill>
                <a:ln w="19050">
                  <a:solidFill>
                    <a:schemeClr val="tx1"/>
                  </a:solidFill>
                  <a:round/>
                </a:ln>
              </p:spPr>
              <p:txBody>
                <a:bodyPr wrap="none" anchor="ctr"/>
                <a:lstStyle/>
                <a:p>
                  <a:endParaRPr lang="zh-CN" altLang="zh-CN"/>
                </a:p>
              </p:txBody>
            </p:sp>
            <p:sp>
              <p:nvSpPr>
                <p:cNvPr id="50264" name="Oval 90"/>
                <p:cNvSpPr>
                  <a:spLocks noChangeArrowheads="1"/>
                </p:cNvSpPr>
                <p:nvPr/>
              </p:nvSpPr>
              <p:spPr bwMode="auto">
                <a:xfrm>
                  <a:off x="4244" y="565"/>
                  <a:ext cx="217" cy="216"/>
                </a:xfrm>
                <a:prstGeom prst="ellipse">
                  <a:avLst/>
                </a:prstGeom>
                <a:solidFill>
                  <a:srgbClr val="FFFFFF"/>
                </a:solidFill>
                <a:ln w="19050">
                  <a:solidFill>
                    <a:schemeClr val="tx1"/>
                  </a:solidFill>
                  <a:round/>
                </a:ln>
              </p:spPr>
              <p:txBody>
                <a:bodyPr wrap="none" anchor="ctr"/>
                <a:lstStyle/>
                <a:p>
                  <a:endParaRPr lang="zh-CN" altLang="zh-CN"/>
                </a:p>
              </p:txBody>
            </p:sp>
            <p:sp>
              <p:nvSpPr>
                <p:cNvPr id="50265" name="Oval 91"/>
                <p:cNvSpPr>
                  <a:spLocks noChangeArrowheads="1"/>
                </p:cNvSpPr>
                <p:nvPr/>
              </p:nvSpPr>
              <p:spPr bwMode="auto">
                <a:xfrm>
                  <a:off x="4236" y="695"/>
                  <a:ext cx="253" cy="217"/>
                </a:xfrm>
                <a:prstGeom prst="ellipse">
                  <a:avLst/>
                </a:prstGeom>
                <a:solidFill>
                  <a:srgbClr val="FFFFFF"/>
                </a:solidFill>
                <a:ln w="19050">
                  <a:solidFill>
                    <a:schemeClr val="tx1"/>
                  </a:solidFill>
                  <a:round/>
                </a:ln>
              </p:spPr>
              <p:txBody>
                <a:bodyPr wrap="none" anchor="ctr"/>
                <a:lstStyle/>
                <a:p>
                  <a:endParaRPr lang="zh-CN" altLang="zh-CN"/>
                </a:p>
              </p:txBody>
            </p:sp>
            <p:sp>
              <p:nvSpPr>
                <p:cNvPr id="50266" name="Oval 92"/>
                <p:cNvSpPr>
                  <a:spLocks noChangeArrowheads="1"/>
                </p:cNvSpPr>
                <p:nvPr/>
              </p:nvSpPr>
              <p:spPr bwMode="auto">
                <a:xfrm>
                  <a:off x="4574" y="744"/>
                  <a:ext cx="217" cy="158"/>
                </a:xfrm>
                <a:prstGeom prst="ellipse">
                  <a:avLst/>
                </a:prstGeom>
                <a:solidFill>
                  <a:srgbClr val="FFFFFF"/>
                </a:solidFill>
                <a:ln w="19050">
                  <a:solidFill>
                    <a:schemeClr val="tx1"/>
                  </a:solidFill>
                  <a:round/>
                </a:ln>
              </p:spPr>
              <p:txBody>
                <a:bodyPr wrap="none" anchor="ctr"/>
                <a:lstStyle/>
                <a:p>
                  <a:endParaRPr lang="zh-CN" altLang="zh-CN"/>
                </a:p>
              </p:txBody>
            </p:sp>
          </p:grpSp>
          <p:sp>
            <p:nvSpPr>
              <p:cNvPr id="50258" name="Line 93"/>
              <p:cNvSpPr>
                <a:spLocks noChangeShapeType="1"/>
              </p:cNvSpPr>
              <p:nvPr/>
            </p:nvSpPr>
            <p:spPr bwMode="auto">
              <a:xfrm>
                <a:off x="720" y="3024"/>
                <a:ext cx="0" cy="192"/>
              </a:xfrm>
              <a:prstGeom prst="line">
                <a:avLst/>
              </a:prstGeom>
              <a:noFill/>
              <a:ln w="19050">
                <a:solidFill>
                  <a:schemeClr val="tx1"/>
                </a:solidFill>
                <a:round/>
              </a:ln>
            </p:spPr>
            <p:txBody>
              <a:bodyPr wrap="none" anchor="ctr"/>
              <a:lstStyle/>
              <a:p>
                <a:endParaRPr lang="zh-CN" altLang="en-US"/>
              </a:p>
            </p:txBody>
          </p:sp>
          <p:sp>
            <p:nvSpPr>
              <p:cNvPr id="50259" name="Line 94"/>
              <p:cNvSpPr>
                <a:spLocks noChangeShapeType="1"/>
              </p:cNvSpPr>
              <p:nvPr/>
            </p:nvSpPr>
            <p:spPr bwMode="auto">
              <a:xfrm flipH="1">
                <a:off x="912" y="2976"/>
                <a:ext cx="144" cy="0"/>
              </a:xfrm>
              <a:prstGeom prst="line">
                <a:avLst/>
              </a:prstGeom>
              <a:noFill/>
              <a:ln w="19050">
                <a:solidFill>
                  <a:schemeClr val="tx1"/>
                </a:solidFill>
                <a:round/>
              </a:ln>
            </p:spPr>
            <p:txBody>
              <a:bodyPr wrap="none" anchor="ctr"/>
              <a:lstStyle/>
              <a:p>
                <a:endParaRPr lang="zh-CN" altLang="en-US"/>
              </a:p>
            </p:txBody>
          </p:sp>
        </p:grpSp>
        <p:grpSp>
          <p:nvGrpSpPr>
            <p:cNvPr id="25" name="Group 95"/>
            <p:cNvGrpSpPr/>
            <p:nvPr/>
          </p:nvGrpSpPr>
          <p:grpSpPr bwMode="auto">
            <a:xfrm>
              <a:off x="1446" y="1524"/>
              <a:ext cx="312" cy="192"/>
              <a:chOff x="576" y="1680"/>
              <a:chExt cx="288" cy="192"/>
            </a:xfrm>
          </p:grpSpPr>
          <p:sp>
            <p:nvSpPr>
              <p:cNvPr id="50254" name="AutoShape 96"/>
              <p:cNvSpPr>
                <a:spLocks noChangeArrowheads="1"/>
              </p:cNvSpPr>
              <p:nvPr/>
            </p:nvSpPr>
            <p:spPr bwMode="auto">
              <a:xfrm>
                <a:off x="624" y="1728"/>
                <a:ext cx="192" cy="144"/>
              </a:xfrm>
              <a:prstGeom prst="roundRect">
                <a:avLst>
                  <a:gd name="adj" fmla="val 16667"/>
                </a:avLst>
              </a:prstGeom>
              <a:solidFill>
                <a:srgbClr val="FE7F00"/>
              </a:solidFill>
              <a:ln w="19050">
                <a:solidFill>
                  <a:schemeClr val="tx1"/>
                </a:solidFill>
                <a:round/>
              </a:ln>
            </p:spPr>
            <p:txBody>
              <a:bodyPr wrap="none" anchor="ctr"/>
              <a:lstStyle/>
              <a:p>
                <a:endParaRPr lang="zh-CN" altLang="zh-CN"/>
              </a:p>
            </p:txBody>
          </p:sp>
          <p:sp>
            <p:nvSpPr>
              <p:cNvPr id="50255" name="Freeform 97"/>
              <p:cNvSpPr/>
              <p:nvPr/>
            </p:nvSpPr>
            <p:spPr bwMode="auto">
              <a:xfrm>
                <a:off x="576" y="1680"/>
                <a:ext cx="288" cy="96"/>
              </a:xfrm>
              <a:custGeom>
                <a:avLst/>
                <a:gdLst>
                  <a:gd name="T0" fmla="*/ 0 w 288"/>
                  <a:gd name="T1" fmla="*/ 96 h 96"/>
                  <a:gd name="T2" fmla="*/ 96 w 288"/>
                  <a:gd name="T3" fmla="*/ 96 h 96"/>
                  <a:gd name="T4" fmla="*/ 96 w 288"/>
                  <a:gd name="T5" fmla="*/ 48 h 96"/>
                  <a:gd name="T6" fmla="*/ 192 w 288"/>
                  <a:gd name="T7" fmla="*/ 48 h 96"/>
                  <a:gd name="T8" fmla="*/ 192 w 288"/>
                  <a:gd name="T9" fmla="*/ 96 h 96"/>
                  <a:gd name="T10" fmla="*/ 288 w 288"/>
                  <a:gd name="T11" fmla="*/ 96 h 96"/>
                  <a:gd name="T12" fmla="*/ 288 w 288"/>
                  <a:gd name="T13" fmla="*/ 48 h 96"/>
                  <a:gd name="T14" fmla="*/ 240 w 288"/>
                  <a:gd name="T15" fmla="*/ 0 h 96"/>
                  <a:gd name="T16" fmla="*/ 48 w 288"/>
                  <a:gd name="T17" fmla="*/ 0 h 96"/>
                  <a:gd name="T18" fmla="*/ 0 w 288"/>
                  <a:gd name="T19" fmla="*/ 48 h 96"/>
                  <a:gd name="T20" fmla="*/ 0 w 288"/>
                  <a:gd name="T21" fmla="*/ 96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
                  <a:gd name="T34" fmla="*/ 0 h 96"/>
                  <a:gd name="T35" fmla="*/ 288 w 288"/>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 h="96">
                    <a:moveTo>
                      <a:pt x="0" y="96"/>
                    </a:moveTo>
                    <a:lnTo>
                      <a:pt x="96" y="96"/>
                    </a:lnTo>
                    <a:lnTo>
                      <a:pt x="96" y="48"/>
                    </a:lnTo>
                    <a:lnTo>
                      <a:pt x="192" y="48"/>
                    </a:lnTo>
                    <a:lnTo>
                      <a:pt x="192" y="96"/>
                    </a:lnTo>
                    <a:lnTo>
                      <a:pt x="288" y="96"/>
                    </a:lnTo>
                    <a:lnTo>
                      <a:pt x="288" y="48"/>
                    </a:lnTo>
                    <a:lnTo>
                      <a:pt x="240" y="0"/>
                    </a:lnTo>
                    <a:lnTo>
                      <a:pt x="48" y="0"/>
                    </a:lnTo>
                    <a:lnTo>
                      <a:pt x="0" y="48"/>
                    </a:lnTo>
                    <a:lnTo>
                      <a:pt x="0" y="96"/>
                    </a:lnTo>
                    <a:close/>
                  </a:path>
                </a:pathLst>
              </a:custGeom>
              <a:solidFill>
                <a:srgbClr val="FE7F00"/>
              </a:solidFill>
              <a:ln w="19050">
                <a:solidFill>
                  <a:schemeClr val="tx1"/>
                </a:solidFill>
                <a:round/>
              </a:ln>
            </p:spPr>
            <p:txBody>
              <a:bodyPr wrap="none" anchor="ctr"/>
              <a:lstStyle/>
              <a:p>
                <a:endParaRPr lang="zh-CN" altLang="en-US"/>
              </a:p>
            </p:txBody>
          </p:sp>
        </p:grpSp>
        <p:grpSp>
          <p:nvGrpSpPr>
            <p:cNvPr id="26" name="Group 98"/>
            <p:cNvGrpSpPr/>
            <p:nvPr/>
          </p:nvGrpSpPr>
          <p:grpSpPr bwMode="auto">
            <a:xfrm>
              <a:off x="2226" y="2436"/>
              <a:ext cx="2080" cy="1296"/>
              <a:chOff x="1200" y="2160"/>
              <a:chExt cx="1920" cy="1296"/>
            </a:xfrm>
          </p:grpSpPr>
          <p:sp>
            <p:nvSpPr>
              <p:cNvPr id="50240" name="Line 99"/>
              <p:cNvSpPr>
                <a:spLocks noChangeShapeType="1"/>
              </p:cNvSpPr>
              <p:nvPr/>
            </p:nvSpPr>
            <p:spPr bwMode="auto">
              <a:xfrm flipH="1">
                <a:off x="2544" y="3024"/>
                <a:ext cx="576" cy="0"/>
              </a:xfrm>
              <a:prstGeom prst="line">
                <a:avLst/>
              </a:prstGeom>
              <a:noFill/>
              <a:ln w="19050">
                <a:solidFill>
                  <a:schemeClr val="tx1"/>
                </a:solidFill>
                <a:round/>
              </a:ln>
            </p:spPr>
            <p:txBody>
              <a:bodyPr wrap="none" anchor="ctr"/>
              <a:lstStyle/>
              <a:p>
                <a:endParaRPr lang="zh-CN" altLang="en-US"/>
              </a:p>
            </p:txBody>
          </p:sp>
          <p:grpSp>
            <p:nvGrpSpPr>
              <p:cNvPr id="27" name="Group 100"/>
              <p:cNvGrpSpPr/>
              <p:nvPr/>
            </p:nvGrpSpPr>
            <p:grpSpPr bwMode="auto">
              <a:xfrm>
                <a:off x="2448" y="3168"/>
                <a:ext cx="192" cy="288"/>
                <a:chOff x="2448" y="3168"/>
                <a:chExt cx="192" cy="288"/>
              </a:xfrm>
            </p:grpSpPr>
            <p:sp>
              <p:nvSpPr>
                <p:cNvPr id="50252" name="Rectangle 101"/>
                <p:cNvSpPr>
                  <a:spLocks noChangeArrowheads="1"/>
                </p:cNvSpPr>
                <p:nvPr/>
              </p:nvSpPr>
              <p:spPr bwMode="auto">
                <a:xfrm>
                  <a:off x="2448" y="3168"/>
                  <a:ext cx="192" cy="288"/>
                </a:xfrm>
                <a:prstGeom prst="rect">
                  <a:avLst/>
                </a:prstGeom>
                <a:solidFill>
                  <a:srgbClr val="808080"/>
                </a:solidFill>
                <a:ln w="19050">
                  <a:solidFill>
                    <a:schemeClr val="tx1"/>
                  </a:solidFill>
                  <a:miter lim="800000"/>
                </a:ln>
              </p:spPr>
              <p:txBody>
                <a:bodyPr wrap="none" anchor="ctr"/>
                <a:lstStyle/>
                <a:p>
                  <a:endParaRPr lang="zh-CN" altLang="zh-CN"/>
                </a:p>
              </p:txBody>
            </p:sp>
            <p:sp>
              <p:nvSpPr>
                <p:cNvPr id="50253" name="Rectangle 102"/>
                <p:cNvSpPr>
                  <a:spLocks noChangeArrowheads="1"/>
                </p:cNvSpPr>
                <p:nvPr/>
              </p:nvSpPr>
              <p:spPr bwMode="auto">
                <a:xfrm>
                  <a:off x="2496" y="3360"/>
                  <a:ext cx="96" cy="48"/>
                </a:xfrm>
                <a:prstGeom prst="rect">
                  <a:avLst/>
                </a:prstGeom>
                <a:solidFill>
                  <a:schemeClr val="tx2"/>
                </a:solidFill>
                <a:ln w="19050">
                  <a:solidFill>
                    <a:schemeClr val="tx1"/>
                  </a:solidFill>
                  <a:miter lim="800000"/>
                </a:ln>
              </p:spPr>
              <p:txBody>
                <a:bodyPr wrap="none" anchor="ctr"/>
                <a:lstStyle/>
                <a:p>
                  <a:endParaRPr lang="zh-CN" altLang="zh-CN"/>
                </a:p>
              </p:txBody>
            </p:sp>
          </p:grpSp>
          <p:grpSp>
            <p:nvGrpSpPr>
              <p:cNvPr id="28" name="Group 103"/>
              <p:cNvGrpSpPr/>
              <p:nvPr/>
            </p:nvGrpSpPr>
            <p:grpSpPr bwMode="auto">
              <a:xfrm>
                <a:off x="2832" y="3168"/>
                <a:ext cx="192" cy="288"/>
                <a:chOff x="2832" y="3168"/>
                <a:chExt cx="192" cy="288"/>
              </a:xfrm>
            </p:grpSpPr>
            <p:sp>
              <p:nvSpPr>
                <p:cNvPr id="50250" name="Rectangle 104"/>
                <p:cNvSpPr>
                  <a:spLocks noChangeArrowheads="1"/>
                </p:cNvSpPr>
                <p:nvPr/>
              </p:nvSpPr>
              <p:spPr bwMode="auto">
                <a:xfrm>
                  <a:off x="2832" y="3168"/>
                  <a:ext cx="192" cy="288"/>
                </a:xfrm>
                <a:prstGeom prst="rect">
                  <a:avLst/>
                </a:prstGeom>
                <a:solidFill>
                  <a:srgbClr val="808080"/>
                </a:solidFill>
                <a:ln w="19050">
                  <a:solidFill>
                    <a:schemeClr val="tx1"/>
                  </a:solidFill>
                  <a:miter lim="800000"/>
                </a:ln>
              </p:spPr>
              <p:txBody>
                <a:bodyPr wrap="none" anchor="ctr"/>
                <a:lstStyle/>
                <a:p>
                  <a:endParaRPr lang="zh-CN" altLang="zh-CN"/>
                </a:p>
              </p:txBody>
            </p:sp>
            <p:sp>
              <p:nvSpPr>
                <p:cNvPr id="50251" name="Rectangle 105"/>
                <p:cNvSpPr>
                  <a:spLocks noChangeArrowheads="1"/>
                </p:cNvSpPr>
                <p:nvPr/>
              </p:nvSpPr>
              <p:spPr bwMode="auto">
                <a:xfrm>
                  <a:off x="2880" y="3360"/>
                  <a:ext cx="96" cy="48"/>
                </a:xfrm>
                <a:prstGeom prst="rect">
                  <a:avLst/>
                </a:prstGeom>
                <a:solidFill>
                  <a:schemeClr val="tx2"/>
                </a:solidFill>
                <a:ln w="19050">
                  <a:solidFill>
                    <a:schemeClr val="tx1"/>
                  </a:solidFill>
                  <a:miter lim="800000"/>
                </a:ln>
              </p:spPr>
              <p:txBody>
                <a:bodyPr wrap="none" anchor="ctr"/>
                <a:lstStyle/>
                <a:p>
                  <a:endParaRPr lang="zh-CN" altLang="zh-CN"/>
                </a:p>
              </p:txBody>
            </p:sp>
          </p:grpSp>
          <p:sp>
            <p:nvSpPr>
              <p:cNvPr id="50243" name="Line 106"/>
              <p:cNvSpPr>
                <a:spLocks noChangeShapeType="1"/>
              </p:cNvSpPr>
              <p:nvPr/>
            </p:nvSpPr>
            <p:spPr bwMode="auto">
              <a:xfrm>
                <a:off x="3120" y="2928"/>
                <a:ext cx="0" cy="96"/>
              </a:xfrm>
              <a:prstGeom prst="line">
                <a:avLst/>
              </a:prstGeom>
              <a:noFill/>
              <a:ln w="19050">
                <a:solidFill>
                  <a:schemeClr val="tx1"/>
                </a:solidFill>
                <a:round/>
              </a:ln>
            </p:spPr>
            <p:txBody>
              <a:bodyPr wrap="none" anchor="ctr"/>
              <a:lstStyle/>
              <a:p>
                <a:endParaRPr lang="zh-CN" altLang="en-US"/>
              </a:p>
            </p:txBody>
          </p:sp>
          <p:sp>
            <p:nvSpPr>
              <p:cNvPr id="50244" name="Line 107"/>
              <p:cNvSpPr>
                <a:spLocks noChangeShapeType="1"/>
              </p:cNvSpPr>
              <p:nvPr/>
            </p:nvSpPr>
            <p:spPr bwMode="auto">
              <a:xfrm>
                <a:off x="2544" y="3024"/>
                <a:ext cx="0" cy="144"/>
              </a:xfrm>
              <a:prstGeom prst="line">
                <a:avLst/>
              </a:prstGeom>
              <a:noFill/>
              <a:ln w="19050">
                <a:solidFill>
                  <a:schemeClr val="tx1"/>
                </a:solidFill>
                <a:round/>
              </a:ln>
            </p:spPr>
            <p:txBody>
              <a:bodyPr wrap="none" anchor="ctr"/>
              <a:lstStyle/>
              <a:p>
                <a:endParaRPr lang="zh-CN" altLang="en-US"/>
              </a:p>
            </p:txBody>
          </p:sp>
          <p:sp>
            <p:nvSpPr>
              <p:cNvPr id="50245" name="Line 108"/>
              <p:cNvSpPr>
                <a:spLocks noChangeShapeType="1"/>
              </p:cNvSpPr>
              <p:nvPr/>
            </p:nvSpPr>
            <p:spPr bwMode="auto">
              <a:xfrm>
                <a:off x="2928" y="3024"/>
                <a:ext cx="0" cy="144"/>
              </a:xfrm>
              <a:prstGeom prst="line">
                <a:avLst/>
              </a:prstGeom>
              <a:noFill/>
              <a:ln w="19050">
                <a:solidFill>
                  <a:schemeClr val="tx1"/>
                </a:solidFill>
                <a:round/>
              </a:ln>
            </p:spPr>
            <p:txBody>
              <a:bodyPr wrap="none" anchor="ctr"/>
              <a:lstStyle/>
              <a:p>
                <a:endParaRPr lang="zh-CN" altLang="en-US"/>
              </a:p>
            </p:txBody>
          </p:sp>
          <p:grpSp>
            <p:nvGrpSpPr>
              <p:cNvPr id="29" name="Group 109"/>
              <p:cNvGrpSpPr/>
              <p:nvPr/>
            </p:nvGrpSpPr>
            <p:grpSpPr bwMode="auto">
              <a:xfrm>
                <a:off x="1200" y="2160"/>
                <a:ext cx="192" cy="288"/>
                <a:chOff x="2448" y="3168"/>
                <a:chExt cx="192" cy="288"/>
              </a:xfrm>
            </p:grpSpPr>
            <p:sp>
              <p:nvSpPr>
                <p:cNvPr id="50248" name="Rectangle 110"/>
                <p:cNvSpPr>
                  <a:spLocks noChangeArrowheads="1"/>
                </p:cNvSpPr>
                <p:nvPr/>
              </p:nvSpPr>
              <p:spPr bwMode="auto">
                <a:xfrm>
                  <a:off x="2448" y="3168"/>
                  <a:ext cx="192" cy="288"/>
                </a:xfrm>
                <a:prstGeom prst="rect">
                  <a:avLst/>
                </a:prstGeom>
                <a:solidFill>
                  <a:srgbClr val="808080"/>
                </a:solidFill>
                <a:ln w="19050">
                  <a:solidFill>
                    <a:schemeClr val="tx1"/>
                  </a:solidFill>
                  <a:miter lim="800000"/>
                </a:ln>
              </p:spPr>
              <p:txBody>
                <a:bodyPr wrap="none" anchor="ctr"/>
                <a:lstStyle/>
                <a:p>
                  <a:endParaRPr lang="zh-CN" altLang="zh-CN"/>
                </a:p>
              </p:txBody>
            </p:sp>
            <p:sp>
              <p:nvSpPr>
                <p:cNvPr id="50249" name="Rectangle 111"/>
                <p:cNvSpPr>
                  <a:spLocks noChangeArrowheads="1"/>
                </p:cNvSpPr>
                <p:nvPr/>
              </p:nvSpPr>
              <p:spPr bwMode="auto">
                <a:xfrm>
                  <a:off x="2496" y="3360"/>
                  <a:ext cx="96" cy="48"/>
                </a:xfrm>
                <a:prstGeom prst="rect">
                  <a:avLst/>
                </a:prstGeom>
                <a:solidFill>
                  <a:schemeClr val="tx2"/>
                </a:solidFill>
                <a:ln w="19050">
                  <a:solidFill>
                    <a:schemeClr val="tx1"/>
                  </a:solidFill>
                  <a:miter lim="800000"/>
                </a:ln>
              </p:spPr>
              <p:txBody>
                <a:bodyPr wrap="none" anchor="ctr"/>
                <a:lstStyle/>
                <a:p>
                  <a:endParaRPr lang="zh-CN" altLang="zh-CN"/>
                </a:p>
              </p:txBody>
            </p:sp>
          </p:grpSp>
          <p:sp>
            <p:nvSpPr>
              <p:cNvPr id="50247" name="Line 112"/>
              <p:cNvSpPr>
                <a:spLocks noChangeShapeType="1"/>
              </p:cNvSpPr>
              <p:nvPr/>
            </p:nvSpPr>
            <p:spPr bwMode="auto">
              <a:xfrm flipH="1">
                <a:off x="1392" y="2400"/>
                <a:ext cx="240" cy="0"/>
              </a:xfrm>
              <a:prstGeom prst="line">
                <a:avLst/>
              </a:prstGeom>
              <a:noFill/>
              <a:ln w="19050">
                <a:solidFill>
                  <a:schemeClr val="tx1"/>
                </a:solidFill>
                <a:round/>
              </a:ln>
            </p:spPr>
            <p:txBody>
              <a:bodyPr wrap="none" anchor="ctr"/>
              <a:lstStyle/>
              <a:p>
                <a:endParaRPr lang="zh-CN" altLang="en-US"/>
              </a:p>
            </p:txBody>
          </p:sp>
        </p:grpSp>
        <p:grpSp>
          <p:nvGrpSpPr>
            <p:cNvPr id="30" name="Group 113"/>
            <p:cNvGrpSpPr/>
            <p:nvPr/>
          </p:nvGrpSpPr>
          <p:grpSpPr bwMode="auto">
            <a:xfrm>
              <a:off x="4982" y="1620"/>
              <a:ext cx="416" cy="576"/>
              <a:chOff x="3744" y="1344"/>
              <a:chExt cx="384" cy="576"/>
            </a:xfrm>
          </p:grpSpPr>
          <p:sp>
            <p:nvSpPr>
              <p:cNvPr id="50236" name="Line 114"/>
              <p:cNvSpPr>
                <a:spLocks noChangeShapeType="1"/>
              </p:cNvSpPr>
              <p:nvPr/>
            </p:nvSpPr>
            <p:spPr bwMode="auto">
              <a:xfrm flipV="1">
                <a:off x="3936" y="1344"/>
                <a:ext cx="0" cy="192"/>
              </a:xfrm>
              <a:prstGeom prst="line">
                <a:avLst/>
              </a:prstGeom>
              <a:noFill/>
              <a:ln w="19050">
                <a:solidFill>
                  <a:schemeClr val="tx1"/>
                </a:solidFill>
                <a:round/>
              </a:ln>
            </p:spPr>
            <p:txBody>
              <a:bodyPr wrap="none" anchor="ctr"/>
              <a:lstStyle/>
              <a:p>
                <a:endParaRPr lang="zh-CN" altLang="en-US"/>
              </a:p>
            </p:txBody>
          </p:sp>
          <p:grpSp>
            <p:nvGrpSpPr>
              <p:cNvPr id="31" name="Group 115"/>
              <p:cNvGrpSpPr/>
              <p:nvPr/>
            </p:nvGrpSpPr>
            <p:grpSpPr bwMode="auto">
              <a:xfrm>
                <a:off x="3744" y="1536"/>
                <a:ext cx="384" cy="384"/>
                <a:chOff x="1584" y="1104"/>
                <a:chExt cx="384" cy="384"/>
              </a:xfrm>
            </p:grpSpPr>
            <p:sp>
              <p:nvSpPr>
                <p:cNvPr id="50238" name="AutoShape 116"/>
                <p:cNvSpPr>
                  <a:spLocks noChangeArrowheads="1"/>
                </p:cNvSpPr>
                <p:nvPr/>
              </p:nvSpPr>
              <p:spPr bwMode="auto">
                <a:xfrm>
                  <a:off x="1632" y="1104"/>
                  <a:ext cx="288" cy="230"/>
                </a:xfrm>
                <a:prstGeom prst="roundRect">
                  <a:avLst>
                    <a:gd name="adj" fmla="val 16667"/>
                  </a:avLst>
                </a:prstGeom>
                <a:solidFill>
                  <a:srgbClr val="009999"/>
                </a:solidFill>
                <a:ln w="19050">
                  <a:solidFill>
                    <a:schemeClr val="tx1"/>
                  </a:solidFill>
                  <a:round/>
                </a:ln>
              </p:spPr>
              <p:txBody>
                <a:bodyPr wrap="none" anchor="ctr"/>
                <a:lstStyle/>
                <a:p>
                  <a:endParaRPr lang="zh-CN" altLang="zh-CN"/>
                </a:p>
              </p:txBody>
            </p:sp>
            <p:sp>
              <p:nvSpPr>
                <p:cNvPr id="50239" name="Rectangle 117"/>
                <p:cNvSpPr>
                  <a:spLocks noChangeArrowheads="1"/>
                </p:cNvSpPr>
                <p:nvPr/>
              </p:nvSpPr>
              <p:spPr bwMode="auto">
                <a:xfrm>
                  <a:off x="1584" y="1392"/>
                  <a:ext cx="384" cy="96"/>
                </a:xfrm>
                <a:prstGeom prst="rect">
                  <a:avLst/>
                </a:prstGeom>
                <a:solidFill>
                  <a:srgbClr val="009999"/>
                </a:solidFill>
                <a:ln w="19050">
                  <a:solidFill>
                    <a:schemeClr val="tx1"/>
                  </a:solidFill>
                  <a:miter lim="800000"/>
                </a:ln>
              </p:spPr>
              <p:txBody>
                <a:bodyPr wrap="none" anchor="ctr"/>
                <a:lstStyle/>
                <a:p>
                  <a:endParaRPr lang="zh-CN" altLang="zh-CN"/>
                </a:p>
              </p:txBody>
            </p:sp>
          </p:grpSp>
        </p:grpSp>
        <p:grpSp>
          <p:nvGrpSpPr>
            <p:cNvPr id="50176" name="Group 118"/>
            <p:cNvGrpSpPr/>
            <p:nvPr/>
          </p:nvGrpSpPr>
          <p:grpSpPr bwMode="auto">
            <a:xfrm>
              <a:off x="4826" y="2868"/>
              <a:ext cx="1144" cy="852"/>
              <a:chOff x="3600" y="2592"/>
              <a:chExt cx="1056" cy="852"/>
            </a:xfrm>
          </p:grpSpPr>
          <p:sp>
            <p:nvSpPr>
              <p:cNvPr id="50227" name="Line 119"/>
              <p:cNvSpPr>
                <a:spLocks noChangeShapeType="1"/>
              </p:cNvSpPr>
              <p:nvPr/>
            </p:nvSpPr>
            <p:spPr bwMode="auto">
              <a:xfrm>
                <a:off x="3744" y="3024"/>
                <a:ext cx="768" cy="0"/>
              </a:xfrm>
              <a:prstGeom prst="line">
                <a:avLst/>
              </a:prstGeom>
              <a:noFill/>
              <a:ln w="19050">
                <a:solidFill>
                  <a:schemeClr val="tx1"/>
                </a:solidFill>
                <a:round/>
              </a:ln>
            </p:spPr>
            <p:txBody>
              <a:bodyPr wrap="none" anchor="ctr"/>
              <a:lstStyle/>
              <a:p>
                <a:endParaRPr lang="zh-CN" altLang="en-US"/>
              </a:p>
            </p:txBody>
          </p:sp>
          <p:sp>
            <p:nvSpPr>
              <p:cNvPr id="50228" name="Line 120"/>
              <p:cNvSpPr>
                <a:spLocks noChangeShapeType="1"/>
              </p:cNvSpPr>
              <p:nvPr/>
            </p:nvSpPr>
            <p:spPr bwMode="auto">
              <a:xfrm>
                <a:off x="3744" y="3024"/>
                <a:ext cx="0" cy="144"/>
              </a:xfrm>
              <a:prstGeom prst="line">
                <a:avLst/>
              </a:prstGeom>
              <a:noFill/>
              <a:ln w="19050">
                <a:solidFill>
                  <a:schemeClr val="tx1"/>
                </a:solidFill>
                <a:round/>
              </a:ln>
            </p:spPr>
            <p:txBody>
              <a:bodyPr wrap="none" anchor="ctr"/>
              <a:lstStyle/>
              <a:p>
                <a:endParaRPr lang="zh-CN" altLang="en-US"/>
              </a:p>
            </p:txBody>
          </p:sp>
          <p:sp>
            <p:nvSpPr>
              <p:cNvPr id="50229" name="Line 121"/>
              <p:cNvSpPr>
                <a:spLocks noChangeShapeType="1"/>
              </p:cNvSpPr>
              <p:nvPr/>
            </p:nvSpPr>
            <p:spPr bwMode="auto">
              <a:xfrm>
                <a:off x="4128" y="3024"/>
                <a:ext cx="0" cy="144"/>
              </a:xfrm>
              <a:prstGeom prst="line">
                <a:avLst/>
              </a:prstGeom>
              <a:noFill/>
              <a:ln w="19050">
                <a:solidFill>
                  <a:schemeClr val="tx1"/>
                </a:solidFill>
                <a:round/>
              </a:ln>
            </p:spPr>
            <p:txBody>
              <a:bodyPr wrap="none" anchor="ctr"/>
              <a:lstStyle/>
              <a:p>
                <a:endParaRPr lang="zh-CN" altLang="en-US"/>
              </a:p>
            </p:txBody>
          </p:sp>
          <p:sp>
            <p:nvSpPr>
              <p:cNvPr id="50230" name="Line 122"/>
              <p:cNvSpPr>
                <a:spLocks noChangeShapeType="1"/>
              </p:cNvSpPr>
              <p:nvPr/>
            </p:nvSpPr>
            <p:spPr bwMode="auto">
              <a:xfrm>
                <a:off x="4512" y="2832"/>
                <a:ext cx="0" cy="336"/>
              </a:xfrm>
              <a:prstGeom prst="line">
                <a:avLst/>
              </a:prstGeom>
              <a:noFill/>
              <a:ln w="19050">
                <a:solidFill>
                  <a:schemeClr val="tx1"/>
                </a:solidFill>
                <a:round/>
              </a:ln>
            </p:spPr>
            <p:txBody>
              <a:bodyPr wrap="none" anchor="ctr"/>
              <a:lstStyle/>
              <a:p>
                <a:endParaRPr lang="zh-CN" altLang="en-US"/>
              </a:p>
            </p:txBody>
          </p:sp>
          <p:sp>
            <p:nvSpPr>
              <p:cNvPr id="50231" name="Line 123"/>
              <p:cNvSpPr>
                <a:spLocks noChangeShapeType="1"/>
              </p:cNvSpPr>
              <p:nvPr/>
            </p:nvSpPr>
            <p:spPr bwMode="auto">
              <a:xfrm>
                <a:off x="3984" y="2880"/>
                <a:ext cx="0" cy="144"/>
              </a:xfrm>
              <a:prstGeom prst="line">
                <a:avLst/>
              </a:prstGeom>
              <a:noFill/>
              <a:ln w="19050">
                <a:solidFill>
                  <a:schemeClr val="tx1"/>
                </a:solidFill>
                <a:round/>
              </a:ln>
            </p:spPr>
            <p:txBody>
              <a:bodyPr wrap="none" anchor="ctr"/>
              <a:lstStyle/>
              <a:p>
                <a:endParaRPr lang="zh-CN" altLang="en-US"/>
              </a:p>
            </p:txBody>
          </p:sp>
          <p:sp>
            <p:nvSpPr>
              <p:cNvPr id="50232" name="AutoShape 124"/>
              <p:cNvSpPr>
                <a:spLocks noChangeArrowheads="1"/>
              </p:cNvSpPr>
              <p:nvPr/>
            </p:nvSpPr>
            <p:spPr bwMode="auto">
              <a:xfrm>
                <a:off x="3600" y="3168"/>
                <a:ext cx="288" cy="276"/>
              </a:xfrm>
              <a:prstGeom prst="pentagon">
                <a:avLst/>
              </a:prstGeom>
              <a:solidFill>
                <a:schemeClr val="accent1"/>
              </a:solidFill>
              <a:ln w="19050">
                <a:solidFill>
                  <a:schemeClr val="tx1"/>
                </a:solidFill>
                <a:miter lim="800000"/>
              </a:ln>
            </p:spPr>
            <p:txBody>
              <a:bodyPr wrap="none" anchor="ctr"/>
              <a:lstStyle/>
              <a:p>
                <a:endParaRPr lang="zh-CN" altLang="zh-CN"/>
              </a:p>
            </p:txBody>
          </p:sp>
          <p:sp>
            <p:nvSpPr>
              <p:cNvPr id="50233" name="AutoShape 125"/>
              <p:cNvSpPr>
                <a:spLocks noChangeArrowheads="1"/>
              </p:cNvSpPr>
              <p:nvPr/>
            </p:nvSpPr>
            <p:spPr bwMode="auto">
              <a:xfrm>
                <a:off x="3984" y="3168"/>
                <a:ext cx="288" cy="276"/>
              </a:xfrm>
              <a:prstGeom prst="pentagon">
                <a:avLst/>
              </a:prstGeom>
              <a:solidFill>
                <a:schemeClr val="accent1"/>
              </a:solidFill>
              <a:ln w="19050">
                <a:solidFill>
                  <a:schemeClr val="tx1"/>
                </a:solidFill>
                <a:miter lim="800000"/>
              </a:ln>
            </p:spPr>
            <p:txBody>
              <a:bodyPr wrap="none" anchor="ctr"/>
              <a:lstStyle/>
              <a:p>
                <a:endParaRPr lang="zh-CN" altLang="zh-CN"/>
              </a:p>
            </p:txBody>
          </p:sp>
          <p:sp>
            <p:nvSpPr>
              <p:cNvPr id="50234" name="AutoShape 126"/>
              <p:cNvSpPr>
                <a:spLocks noChangeArrowheads="1"/>
              </p:cNvSpPr>
              <p:nvPr/>
            </p:nvSpPr>
            <p:spPr bwMode="auto">
              <a:xfrm>
                <a:off x="4368" y="3168"/>
                <a:ext cx="288" cy="276"/>
              </a:xfrm>
              <a:prstGeom prst="pentagon">
                <a:avLst/>
              </a:prstGeom>
              <a:solidFill>
                <a:schemeClr val="accent1"/>
              </a:solidFill>
              <a:ln w="19050">
                <a:solidFill>
                  <a:schemeClr val="tx1"/>
                </a:solidFill>
                <a:miter lim="800000"/>
              </a:ln>
            </p:spPr>
            <p:txBody>
              <a:bodyPr wrap="none" anchor="ctr"/>
              <a:lstStyle/>
              <a:p>
                <a:endParaRPr lang="zh-CN" altLang="zh-CN"/>
              </a:p>
            </p:txBody>
          </p:sp>
          <p:sp>
            <p:nvSpPr>
              <p:cNvPr id="50235" name="AutoShape 127"/>
              <p:cNvSpPr>
                <a:spLocks noChangeArrowheads="1"/>
              </p:cNvSpPr>
              <p:nvPr/>
            </p:nvSpPr>
            <p:spPr bwMode="auto">
              <a:xfrm>
                <a:off x="4368" y="2592"/>
                <a:ext cx="288" cy="276"/>
              </a:xfrm>
              <a:prstGeom prst="pentagon">
                <a:avLst/>
              </a:prstGeom>
              <a:solidFill>
                <a:schemeClr val="accent1"/>
              </a:solidFill>
              <a:ln w="19050">
                <a:solidFill>
                  <a:schemeClr val="tx1"/>
                </a:solidFill>
                <a:miter lim="800000"/>
              </a:ln>
            </p:spPr>
            <p:txBody>
              <a:bodyPr wrap="none" anchor="ctr"/>
              <a:lstStyle/>
              <a:p>
                <a:endParaRPr lang="zh-CN" altLang="zh-CN"/>
              </a:p>
            </p:txBody>
          </p:sp>
        </p:grpSp>
        <p:grpSp>
          <p:nvGrpSpPr>
            <p:cNvPr id="50177" name="Group 128"/>
            <p:cNvGrpSpPr/>
            <p:nvPr/>
          </p:nvGrpSpPr>
          <p:grpSpPr bwMode="auto">
            <a:xfrm>
              <a:off x="5086" y="1044"/>
              <a:ext cx="784" cy="939"/>
              <a:chOff x="3840" y="768"/>
              <a:chExt cx="723" cy="939"/>
            </a:xfrm>
          </p:grpSpPr>
          <p:sp>
            <p:nvSpPr>
              <p:cNvPr id="50218" name="Line 129"/>
              <p:cNvSpPr>
                <a:spLocks noChangeShapeType="1"/>
              </p:cNvSpPr>
              <p:nvPr/>
            </p:nvSpPr>
            <p:spPr bwMode="auto">
              <a:xfrm>
                <a:off x="3936" y="1008"/>
                <a:ext cx="0" cy="96"/>
              </a:xfrm>
              <a:prstGeom prst="line">
                <a:avLst/>
              </a:prstGeom>
              <a:noFill/>
              <a:ln w="19050">
                <a:solidFill>
                  <a:schemeClr val="tx1"/>
                </a:solidFill>
                <a:round/>
              </a:ln>
            </p:spPr>
            <p:txBody>
              <a:bodyPr wrap="none" anchor="ctr"/>
              <a:lstStyle/>
              <a:p>
                <a:endParaRPr lang="zh-CN" altLang="en-US"/>
              </a:p>
            </p:txBody>
          </p:sp>
          <p:sp>
            <p:nvSpPr>
              <p:cNvPr id="50219" name="Line 130"/>
              <p:cNvSpPr>
                <a:spLocks noChangeShapeType="1"/>
              </p:cNvSpPr>
              <p:nvPr/>
            </p:nvSpPr>
            <p:spPr bwMode="auto">
              <a:xfrm flipV="1">
                <a:off x="4080" y="1056"/>
                <a:ext cx="240" cy="144"/>
              </a:xfrm>
              <a:prstGeom prst="line">
                <a:avLst/>
              </a:prstGeom>
              <a:noFill/>
              <a:ln w="19050">
                <a:solidFill>
                  <a:schemeClr val="tx1"/>
                </a:solidFill>
                <a:round/>
              </a:ln>
            </p:spPr>
            <p:txBody>
              <a:bodyPr wrap="none" anchor="ctr"/>
              <a:lstStyle/>
              <a:p>
                <a:endParaRPr lang="zh-CN" altLang="en-US"/>
              </a:p>
            </p:txBody>
          </p:sp>
          <p:sp>
            <p:nvSpPr>
              <p:cNvPr id="50220" name="Line 131"/>
              <p:cNvSpPr>
                <a:spLocks noChangeShapeType="1"/>
              </p:cNvSpPr>
              <p:nvPr/>
            </p:nvSpPr>
            <p:spPr bwMode="auto">
              <a:xfrm>
                <a:off x="4080" y="1296"/>
                <a:ext cx="192" cy="96"/>
              </a:xfrm>
              <a:prstGeom prst="line">
                <a:avLst/>
              </a:prstGeom>
              <a:noFill/>
              <a:ln w="19050">
                <a:solidFill>
                  <a:schemeClr val="tx1"/>
                </a:solidFill>
                <a:round/>
              </a:ln>
            </p:spPr>
            <p:txBody>
              <a:bodyPr wrap="none" anchor="ctr"/>
              <a:lstStyle/>
              <a:p>
                <a:endParaRPr lang="zh-CN" altLang="en-US"/>
              </a:p>
            </p:txBody>
          </p:sp>
          <p:grpSp>
            <p:nvGrpSpPr>
              <p:cNvPr id="50178" name="Group 132"/>
              <p:cNvGrpSpPr/>
              <p:nvPr/>
            </p:nvGrpSpPr>
            <p:grpSpPr bwMode="auto">
              <a:xfrm>
                <a:off x="4272" y="1344"/>
                <a:ext cx="291" cy="363"/>
                <a:chOff x="4416" y="1440"/>
                <a:chExt cx="291" cy="363"/>
              </a:xfrm>
            </p:grpSpPr>
            <p:sp>
              <p:nvSpPr>
                <p:cNvPr id="50224" name="Rectangle 133"/>
                <p:cNvSpPr>
                  <a:spLocks noChangeArrowheads="1"/>
                </p:cNvSpPr>
                <p:nvPr/>
              </p:nvSpPr>
              <p:spPr bwMode="auto">
                <a:xfrm>
                  <a:off x="4416" y="1440"/>
                  <a:ext cx="195" cy="267"/>
                </a:xfrm>
                <a:prstGeom prst="rect">
                  <a:avLst/>
                </a:prstGeom>
                <a:solidFill>
                  <a:srgbClr val="009999"/>
                </a:solidFill>
                <a:ln w="19050">
                  <a:solidFill>
                    <a:schemeClr val="tx1"/>
                  </a:solidFill>
                  <a:miter lim="800000"/>
                </a:ln>
              </p:spPr>
              <p:txBody>
                <a:bodyPr wrap="none" anchor="ctr"/>
                <a:lstStyle/>
                <a:p>
                  <a:endParaRPr lang="zh-CN" altLang="zh-CN"/>
                </a:p>
              </p:txBody>
            </p:sp>
            <p:sp>
              <p:nvSpPr>
                <p:cNvPr id="50225" name="Rectangle 134"/>
                <p:cNvSpPr>
                  <a:spLocks noChangeArrowheads="1"/>
                </p:cNvSpPr>
                <p:nvPr/>
              </p:nvSpPr>
              <p:spPr bwMode="auto">
                <a:xfrm>
                  <a:off x="4464" y="1488"/>
                  <a:ext cx="195" cy="267"/>
                </a:xfrm>
                <a:prstGeom prst="rect">
                  <a:avLst/>
                </a:prstGeom>
                <a:solidFill>
                  <a:srgbClr val="009999"/>
                </a:solidFill>
                <a:ln w="19050">
                  <a:solidFill>
                    <a:schemeClr val="tx1"/>
                  </a:solidFill>
                  <a:miter lim="800000"/>
                </a:ln>
              </p:spPr>
              <p:txBody>
                <a:bodyPr wrap="none" anchor="ctr"/>
                <a:lstStyle/>
                <a:p>
                  <a:endParaRPr lang="zh-CN" altLang="zh-CN"/>
                </a:p>
              </p:txBody>
            </p:sp>
            <p:sp>
              <p:nvSpPr>
                <p:cNvPr id="50226" name="Rectangle 135"/>
                <p:cNvSpPr>
                  <a:spLocks noChangeArrowheads="1"/>
                </p:cNvSpPr>
                <p:nvPr/>
              </p:nvSpPr>
              <p:spPr bwMode="auto">
                <a:xfrm>
                  <a:off x="4512" y="1536"/>
                  <a:ext cx="195" cy="267"/>
                </a:xfrm>
                <a:prstGeom prst="rect">
                  <a:avLst/>
                </a:prstGeom>
                <a:solidFill>
                  <a:srgbClr val="009999"/>
                </a:solidFill>
                <a:ln w="19050">
                  <a:solidFill>
                    <a:schemeClr val="tx1"/>
                  </a:solidFill>
                  <a:miter lim="800000"/>
                </a:ln>
              </p:spPr>
              <p:txBody>
                <a:bodyPr wrap="none" anchor="ctr"/>
                <a:lstStyle/>
                <a:p>
                  <a:endParaRPr lang="zh-CN" altLang="zh-CN"/>
                </a:p>
              </p:txBody>
            </p:sp>
          </p:grpSp>
          <p:sp>
            <p:nvSpPr>
              <p:cNvPr id="50222" name="AutoShape 136"/>
              <p:cNvSpPr>
                <a:spLocks noChangeArrowheads="1"/>
              </p:cNvSpPr>
              <p:nvPr/>
            </p:nvSpPr>
            <p:spPr bwMode="auto">
              <a:xfrm>
                <a:off x="3840" y="768"/>
                <a:ext cx="181" cy="240"/>
              </a:xfrm>
              <a:prstGeom prst="can">
                <a:avLst>
                  <a:gd name="adj" fmla="val 33149"/>
                </a:avLst>
              </a:prstGeom>
              <a:solidFill>
                <a:srgbClr val="009999"/>
              </a:solidFill>
              <a:ln w="19050">
                <a:solidFill>
                  <a:schemeClr val="tx1"/>
                </a:solidFill>
                <a:round/>
              </a:ln>
            </p:spPr>
            <p:txBody>
              <a:bodyPr wrap="none" anchor="ctr"/>
              <a:lstStyle/>
              <a:p>
                <a:endParaRPr lang="zh-CN" altLang="zh-CN"/>
              </a:p>
            </p:txBody>
          </p:sp>
          <p:sp>
            <p:nvSpPr>
              <p:cNvPr id="50223" name="AutoShape 137"/>
              <p:cNvSpPr>
                <a:spLocks noChangeArrowheads="1"/>
              </p:cNvSpPr>
              <p:nvPr/>
            </p:nvSpPr>
            <p:spPr bwMode="auto">
              <a:xfrm>
                <a:off x="4272" y="864"/>
                <a:ext cx="288" cy="276"/>
              </a:xfrm>
              <a:prstGeom prst="pentagon">
                <a:avLst/>
              </a:prstGeom>
              <a:solidFill>
                <a:srgbClr val="009999"/>
              </a:solidFill>
              <a:ln w="19050">
                <a:solidFill>
                  <a:schemeClr val="tx1"/>
                </a:solidFill>
                <a:miter lim="800000"/>
              </a:ln>
            </p:spPr>
            <p:txBody>
              <a:bodyPr wrap="none" anchor="ctr"/>
              <a:lstStyle/>
              <a:p>
                <a:endParaRPr lang="zh-CN" altLang="zh-CN"/>
              </a:p>
            </p:txBody>
          </p:sp>
        </p:grpSp>
        <p:grpSp>
          <p:nvGrpSpPr>
            <p:cNvPr id="50180" name="Group 138"/>
            <p:cNvGrpSpPr/>
            <p:nvPr/>
          </p:nvGrpSpPr>
          <p:grpSpPr bwMode="auto">
            <a:xfrm>
              <a:off x="3370" y="1044"/>
              <a:ext cx="1092" cy="720"/>
              <a:chOff x="2304" y="768"/>
              <a:chExt cx="1008" cy="720"/>
            </a:xfrm>
          </p:grpSpPr>
          <p:grpSp>
            <p:nvGrpSpPr>
              <p:cNvPr id="50182" name="Group 139"/>
              <p:cNvGrpSpPr/>
              <p:nvPr/>
            </p:nvGrpSpPr>
            <p:grpSpPr bwMode="auto">
              <a:xfrm>
                <a:off x="2736" y="1104"/>
                <a:ext cx="384" cy="384"/>
                <a:chOff x="1584" y="1104"/>
                <a:chExt cx="384" cy="384"/>
              </a:xfrm>
            </p:grpSpPr>
            <p:sp>
              <p:nvSpPr>
                <p:cNvPr id="50216" name="AutoShape 140"/>
                <p:cNvSpPr>
                  <a:spLocks noChangeArrowheads="1"/>
                </p:cNvSpPr>
                <p:nvPr/>
              </p:nvSpPr>
              <p:spPr bwMode="auto">
                <a:xfrm>
                  <a:off x="1632" y="1104"/>
                  <a:ext cx="288" cy="230"/>
                </a:xfrm>
                <a:prstGeom prst="roundRect">
                  <a:avLst>
                    <a:gd name="adj" fmla="val 16667"/>
                  </a:avLst>
                </a:prstGeom>
                <a:solidFill>
                  <a:srgbClr val="0000FF"/>
                </a:solidFill>
                <a:ln w="19050">
                  <a:solidFill>
                    <a:schemeClr val="tx1"/>
                  </a:solidFill>
                  <a:round/>
                </a:ln>
              </p:spPr>
              <p:txBody>
                <a:bodyPr wrap="none" anchor="ctr"/>
                <a:lstStyle/>
                <a:p>
                  <a:endParaRPr lang="zh-CN" altLang="zh-CN"/>
                </a:p>
              </p:txBody>
            </p:sp>
            <p:sp>
              <p:nvSpPr>
                <p:cNvPr id="50217" name="Rectangle 141"/>
                <p:cNvSpPr>
                  <a:spLocks noChangeArrowheads="1"/>
                </p:cNvSpPr>
                <p:nvPr/>
              </p:nvSpPr>
              <p:spPr bwMode="auto">
                <a:xfrm>
                  <a:off x="1584" y="1392"/>
                  <a:ext cx="384" cy="96"/>
                </a:xfrm>
                <a:prstGeom prst="rect">
                  <a:avLst/>
                </a:prstGeom>
                <a:solidFill>
                  <a:srgbClr val="0000FF"/>
                </a:solidFill>
                <a:ln w="19050">
                  <a:solidFill>
                    <a:schemeClr val="tx1"/>
                  </a:solidFill>
                  <a:miter lim="800000"/>
                </a:ln>
              </p:spPr>
              <p:txBody>
                <a:bodyPr wrap="none" anchor="ctr"/>
                <a:lstStyle/>
                <a:p>
                  <a:endParaRPr lang="zh-CN" altLang="zh-CN"/>
                </a:p>
              </p:txBody>
            </p:sp>
          </p:grpSp>
          <p:sp>
            <p:nvSpPr>
              <p:cNvPr id="50208" name="Line 142"/>
              <p:cNvSpPr>
                <a:spLocks noChangeShapeType="1"/>
              </p:cNvSpPr>
              <p:nvPr/>
            </p:nvSpPr>
            <p:spPr bwMode="auto">
              <a:xfrm flipH="1">
                <a:off x="3072" y="1248"/>
                <a:ext cx="240" cy="0"/>
              </a:xfrm>
              <a:prstGeom prst="line">
                <a:avLst/>
              </a:prstGeom>
              <a:noFill/>
              <a:ln w="19050">
                <a:solidFill>
                  <a:schemeClr val="tx1"/>
                </a:solidFill>
                <a:round/>
              </a:ln>
            </p:spPr>
            <p:txBody>
              <a:bodyPr wrap="none" anchor="ctr"/>
              <a:lstStyle/>
              <a:p>
                <a:endParaRPr lang="zh-CN" altLang="en-US"/>
              </a:p>
            </p:txBody>
          </p:sp>
          <p:sp>
            <p:nvSpPr>
              <p:cNvPr id="50209" name="Line 143"/>
              <p:cNvSpPr>
                <a:spLocks noChangeShapeType="1"/>
              </p:cNvSpPr>
              <p:nvPr/>
            </p:nvSpPr>
            <p:spPr bwMode="auto">
              <a:xfrm flipH="1">
                <a:off x="2592" y="1248"/>
                <a:ext cx="192" cy="0"/>
              </a:xfrm>
              <a:prstGeom prst="line">
                <a:avLst/>
              </a:prstGeom>
              <a:noFill/>
              <a:ln w="19050">
                <a:solidFill>
                  <a:schemeClr val="tx1"/>
                </a:solidFill>
                <a:round/>
              </a:ln>
            </p:spPr>
            <p:txBody>
              <a:bodyPr wrap="none" anchor="ctr"/>
              <a:lstStyle/>
              <a:p>
                <a:endParaRPr lang="zh-CN" altLang="en-US"/>
              </a:p>
            </p:txBody>
          </p:sp>
          <p:grpSp>
            <p:nvGrpSpPr>
              <p:cNvPr id="50183" name="Group 144"/>
              <p:cNvGrpSpPr/>
              <p:nvPr/>
            </p:nvGrpSpPr>
            <p:grpSpPr bwMode="auto">
              <a:xfrm>
                <a:off x="2304" y="1104"/>
                <a:ext cx="291" cy="363"/>
                <a:chOff x="4416" y="1440"/>
                <a:chExt cx="291" cy="363"/>
              </a:xfrm>
            </p:grpSpPr>
            <p:sp>
              <p:nvSpPr>
                <p:cNvPr id="50213" name="Rectangle 145"/>
                <p:cNvSpPr>
                  <a:spLocks noChangeArrowheads="1"/>
                </p:cNvSpPr>
                <p:nvPr/>
              </p:nvSpPr>
              <p:spPr bwMode="auto">
                <a:xfrm>
                  <a:off x="4416" y="1440"/>
                  <a:ext cx="195" cy="267"/>
                </a:xfrm>
                <a:prstGeom prst="rect">
                  <a:avLst/>
                </a:prstGeom>
                <a:solidFill>
                  <a:srgbClr val="0000FF"/>
                </a:solidFill>
                <a:ln w="19050">
                  <a:solidFill>
                    <a:schemeClr val="tx1"/>
                  </a:solidFill>
                  <a:miter lim="800000"/>
                </a:ln>
              </p:spPr>
              <p:txBody>
                <a:bodyPr wrap="none" anchor="ctr"/>
                <a:lstStyle/>
                <a:p>
                  <a:endParaRPr lang="zh-CN" altLang="zh-CN"/>
                </a:p>
              </p:txBody>
            </p:sp>
            <p:sp>
              <p:nvSpPr>
                <p:cNvPr id="50214" name="Rectangle 146"/>
                <p:cNvSpPr>
                  <a:spLocks noChangeArrowheads="1"/>
                </p:cNvSpPr>
                <p:nvPr/>
              </p:nvSpPr>
              <p:spPr bwMode="auto">
                <a:xfrm>
                  <a:off x="4464" y="1488"/>
                  <a:ext cx="195" cy="267"/>
                </a:xfrm>
                <a:prstGeom prst="rect">
                  <a:avLst/>
                </a:prstGeom>
                <a:solidFill>
                  <a:srgbClr val="0000FF"/>
                </a:solidFill>
                <a:ln w="19050">
                  <a:solidFill>
                    <a:schemeClr val="tx1"/>
                  </a:solidFill>
                  <a:miter lim="800000"/>
                </a:ln>
              </p:spPr>
              <p:txBody>
                <a:bodyPr wrap="none" anchor="ctr"/>
                <a:lstStyle/>
                <a:p>
                  <a:endParaRPr lang="zh-CN" altLang="zh-CN"/>
                </a:p>
              </p:txBody>
            </p:sp>
            <p:sp>
              <p:nvSpPr>
                <p:cNvPr id="50215" name="Rectangle 147"/>
                <p:cNvSpPr>
                  <a:spLocks noChangeArrowheads="1"/>
                </p:cNvSpPr>
                <p:nvPr/>
              </p:nvSpPr>
              <p:spPr bwMode="auto">
                <a:xfrm>
                  <a:off x="4512" y="1536"/>
                  <a:ext cx="195" cy="267"/>
                </a:xfrm>
                <a:prstGeom prst="rect">
                  <a:avLst/>
                </a:prstGeom>
                <a:solidFill>
                  <a:srgbClr val="0000FF"/>
                </a:solidFill>
                <a:ln w="19050">
                  <a:solidFill>
                    <a:schemeClr val="tx1"/>
                  </a:solidFill>
                  <a:miter lim="800000"/>
                </a:ln>
              </p:spPr>
              <p:txBody>
                <a:bodyPr wrap="none" anchor="ctr"/>
                <a:lstStyle/>
                <a:p>
                  <a:endParaRPr lang="zh-CN" altLang="zh-CN"/>
                </a:p>
              </p:txBody>
            </p:sp>
          </p:grpSp>
          <p:sp>
            <p:nvSpPr>
              <p:cNvPr id="50211" name="Line 148"/>
              <p:cNvSpPr>
                <a:spLocks noChangeShapeType="1"/>
              </p:cNvSpPr>
              <p:nvPr/>
            </p:nvSpPr>
            <p:spPr bwMode="auto">
              <a:xfrm>
                <a:off x="2928" y="1008"/>
                <a:ext cx="0" cy="96"/>
              </a:xfrm>
              <a:prstGeom prst="line">
                <a:avLst/>
              </a:prstGeom>
              <a:noFill/>
              <a:ln w="19050">
                <a:solidFill>
                  <a:schemeClr val="tx1"/>
                </a:solidFill>
                <a:round/>
              </a:ln>
            </p:spPr>
            <p:txBody>
              <a:bodyPr wrap="none" anchor="ctr"/>
              <a:lstStyle/>
              <a:p>
                <a:endParaRPr lang="zh-CN" altLang="en-US"/>
              </a:p>
            </p:txBody>
          </p:sp>
          <p:sp>
            <p:nvSpPr>
              <p:cNvPr id="50212" name="AutoShape 149"/>
              <p:cNvSpPr>
                <a:spLocks noChangeArrowheads="1"/>
              </p:cNvSpPr>
              <p:nvPr/>
            </p:nvSpPr>
            <p:spPr bwMode="auto">
              <a:xfrm>
                <a:off x="2832" y="768"/>
                <a:ext cx="181" cy="240"/>
              </a:xfrm>
              <a:prstGeom prst="can">
                <a:avLst>
                  <a:gd name="adj" fmla="val 33149"/>
                </a:avLst>
              </a:prstGeom>
              <a:solidFill>
                <a:srgbClr val="0000FF"/>
              </a:solidFill>
              <a:ln w="19050">
                <a:solidFill>
                  <a:schemeClr val="tx1"/>
                </a:solidFill>
                <a:round/>
              </a:ln>
            </p:spPr>
            <p:txBody>
              <a:bodyPr wrap="none" anchor="ctr"/>
              <a:lstStyle/>
              <a:p>
                <a:endParaRPr lang="zh-CN" altLang="zh-CN"/>
              </a:p>
            </p:txBody>
          </p:sp>
        </p:grpSp>
        <p:grpSp>
          <p:nvGrpSpPr>
            <p:cNvPr id="50184" name="Group 150"/>
            <p:cNvGrpSpPr/>
            <p:nvPr/>
          </p:nvGrpSpPr>
          <p:grpSpPr bwMode="auto">
            <a:xfrm>
              <a:off x="4878" y="2388"/>
              <a:ext cx="988" cy="288"/>
              <a:chOff x="3648" y="2112"/>
              <a:chExt cx="912" cy="288"/>
            </a:xfrm>
          </p:grpSpPr>
          <p:grpSp>
            <p:nvGrpSpPr>
              <p:cNvPr id="50185" name="Group 151"/>
              <p:cNvGrpSpPr/>
              <p:nvPr/>
            </p:nvGrpSpPr>
            <p:grpSpPr bwMode="auto">
              <a:xfrm>
                <a:off x="3648" y="2160"/>
                <a:ext cx="624" cy="240"/>
                <a:chOff x="2064" y="1536"/>
                <a:chExt cx="624" cy="240"/>
              </a:xfrm>
            </p:grpSpPr>
            <p:sp>
              <p:nvSpPr>
                <p:cNvPr id="50200" name="Freeform 152"/>
                <p:cNvSpPr/>
                <p:nvPr/>
              </p:nvSpPr>
              <p:spPr bwMode="auto">
                <a:xfrm>
                  <a:off x="2064" y="1680"/>
                  <a:ext cx="144" cy="72"/>
                </a:xfrm>
                <a:custGeom>
                  <a:avLst/>
                  <a:gdLst>
                    <a:gd name="T0" fmla="*/ 144 w 144"/>
                    <a:gd name="T1" fmla="*/ 0 h 72"/>
                    <a:gd name="T2" fmla="*/ 94 w 144"/>
                    <a:gd name="T3" fmla="*/ 7 h 72"/>
                    <a:gd name="T4" fmla="*/ 0 w 144"/>
                    <a:gd name="T5" fmla="*/ 72 h 72"/>
                    <a:gd name="T6" fmla="*/ 0 60000 65536"/>
                    <a:gd name="T7" fmla="*/ 0 60000 65536"/>
                    <a:gd name="T8" fmla="*/ 0 60000 65536"/>
                    <a:gd name="T9" fmla="*/ 0 w 144"/>
                    <a:gd name="T10" fmla="*/ 0 h 72"/>
                    <a:gd name="T11" fmla="*/ 144 w 144"/>
                    <a:gd name="T12" fmla="*/ 72 h 72"/>
                  </a:gdLst>
                  <a:ahLst/>
                  <a:cxnLst>
                    <a:cxn ang="T6">
                      <a:pos x="T0" y="T1"/>
                    </a:cxn>
                    <a:cxn ang="T7">
                      <a:pos x="T2" y="T3"/>
                    </a:cxn>
                    <a:cxn ang="T8">
                      <a:pos x="T4" y="T5"/>
                    </a:cxn>
                  </a:cxnLst>
                  <a:rect l="T9" t="T10" r="T11" b="T12"/>
                  <a:pathLst>
                    <a:path w="144" h="72">
                      <a:moveTo>
                        <a:pt x="144" y="0"/>
                      </a:moveTo>
                      <a:cubicBezTo>
                        <a:pt x="127" y="2"/>
                        <a:pt x="110" y="2"/>
                        <a:pt x="94" y="7"/>
                      </a:cubicBezTo>
                      <a:cubicBezTo>
                        <a:pt x="57" y="19"/>
                        <a:pt x="60" y="72"/>
                        <a:pt x="0" y="72"/>
                      </a:cubicBezTo>
                    </a:path>
                  </a:pathLst>
                </a:custGeom>
                <a:solidFill>
                  <a:srgbClr val="808080"/>
                </a:solidFill>
                <a:ln w="19050">
                  <a:solidFill>
                    <a:schemeClr val="tx1"/>
                  </a:solidFill>
                  <a:round/>
                </a:ln>
              </p:spPr>
              <p:txBody>
                <a:bodyPr wrap="none" anchor="ctr"/>
                <a:lstStyle/>
                <a:p>
                  <a:endParaRPr lang="zh-CN" altLang="en-US"/>
                </a:p>
              </p:txBody>
            </p:sp>
            <p:sp>
              <p:nvSpPr>
                <p:cNvPr id="50201" name="Freeform 153"/>
                <p:cNvSpPr/>
                <p:nvPr/>
              </p:nvSpPr>
              <p:spPr bwMode="auto">
                <a:xfrm>
                  <a:off x="2064" y="1632"/>
                  <a:ext cx="167" cy="49"/>
                </a:xfrm>
                <a:custGeom>
                  <a:avLst/>
                  <a:gdLst>
                    <a:gd name="T0" fmla="*/ 167 w 167"/>
                    <a:gd name="T1" fmla="*/ 27 h 49"/>
                    <a:gd name="T2" fmla="*/ 0 w 167"/>
                    <a:gd name="T3" fmla="*/ 49 h 49"/>
                    <a:gd name="T4" fmla="*/ 0 60000 65536"/>
                    <a:gd name="T5" fmla="*/ 0 60000 65536"/>
                    <a:gd name="T6" fmla="*/ 0 w 167"/>
                    <a:gd name="T7" fmla="*/ 0 h 49"/>
                    <a:gd name="T8" fmla="*/ 167 w 167"/>
                    <a:gd name="T9" fmla="*/ 49 h 49"/>
                  </a:gdLst>
                  <a:ahLst/>
                  <a:cxnLst>
                    <a:cxn ang="T4">
                      <a:pos x="T0" y="T1"/>
                    </a:cxn>
                    <a:cxn ang="T5">
                      <a:pos x="T2" y="T3"/>
                    </a:cxn>
                  </a:cxnLst>
                  <a:rect l="T6" t="T7" r="T8" b="T9"/>
                  <a:pathLst>
                    <a:path w="167" h="49">
                      <a:moveTo>
                        <a:pt x="167" y="27"/>
                      </a:moveTo>
                      <a:cubicBezTo>
                        <a:pt x="81" y="0"/>
                        <a:pt x="68" y="49"/>
                        <a:pt x="0" y="49"/>
                      </a:cubicBezTo>
                    </a:path>
                  </a:pathLst>
                </a:custGeom>
                <a:solidFill>
                  <a:srgbClr val="808080"/>
                </a:solidFill>
                <a:ln w="19050">
                  <a:solidFill>
                    <a:schemeClr val="tx1"/>
                  </a:solidFill>
                  <a:round/>
                </a:ln>
              </p:spPr>
              <p:txBody>
                <a:bodyPr wrap="none" anchor="ctr"/>
                <a:lstStyle/>
                <a:p>
                  <a:endParaRPr lang="zh-CN" altLang="en-US"/>
                </a:p>
              </p:txBody>
            </p:sp>
            <p:sp>
              <p:nvSpPr>
                <p:cNvPr id="50202" name="Freeform 154"/>
                <p:cNvSpPr/>
                <p:nvPr/>
              </p:nvSpPr>
              <p:spPr bwMode="auto">
                <a:xfrm>
                  <a:off x="2064" y="1584"/>
                  <a:ext cx="159" cy="42"/>
                </a:xfrm>
                <a:custGeom>
                  <a:avLst/>
                  <a:gdLst>
                    <a:gd name="T0" fmla="*/ 159 w 159"/>
                    <a:gd name="T1" fmla="*/ 42 h 42"/>
                    <a:gd name="T2" fmla="*/ 72 w 159"/>
                    <a:gd name="T3" fmla="*/ 35 h 42"/>
                    <a:gd name="T4" fmla="*/ 58 w 159"/>
                    <a:gd name="T5" fmla="*/ 20 h 42"/>
                    <a:gd name="T6" fmla="*/ 0 w 159"/>
                    <a:gd name="T7" fmla="*/ 13 h 42"/>
                    <a:gd name="T8" fmla="*/ 0 60000 65536"/>
                    <a:gd name="T9" fmla="*/ 0 60000 65536"/>
                    <a:gd name="T10" fmla="*/ 0 60000 65536"/>
                    <a:gd name="T11" fmla="*/ 0 60000 65536"/>
                    <a:gd name="T12" fmla="*/ 0 w 159"/>
                    <a:gd name="T13" fmla="*/ 0 h 42"/>
                    <a:gd name="T14" fmla="*/ 159 w 159"/>
                    <a:gd name="T15" fmla="*/ 42 h 42"/>
                  </a:gdLst>
                  <a:ahLst/>
                  <a:cxnLst>
                    <a:cxn ang="T8">
                      <a:pos x="T0" y="T1"/>
                    </a:cxn>
                    <a:cxn ang="T9">
                      <a:pos x="T2" y="T3"/>
                    </a:cxn>
                    <a:cxn ang="T10">
                      <a:pos x="T4" y="T5"/>
                    </a:cxn>
                    <a:cxn ang="T11">
                      <a:pos x="T6" y="T7"/>
                    </a:cxn>
                  </a:cxnLst>
                  <a:rect l="T12" t="T13" r="T14" b="T15"/>
                  <a:pathLst>
                    <a:path w="159" h="42">
                      <a:moveTo>
                        <a:pt x="159" y="42"/>
                      </a:moveTo>
                      <a:cubicBezTo>
                        <a:pt x="130" y="40"/>
                        <a:pt x="100" y="41"/>
                        <a:pt x="72" y="35"/>
                      </a:cubicBezTo>
                      <a:cubicBezTo>
                        <a:pt x="65" y="34"/>
                        <a:pt x="64" y="23"/>
                        <a:pt x="58" y="20"/>
                      </a:cubicBezTo>
                      <a:cubicBezTo>
                        <a:pt x="18" y="0"/>
                        <a:pt x="25" y="1"/>
                        <a:pt x="0" y="13"/>
                      </a:cubicBezTo>
                    </a:path>
                  </a:pathLst>
                </a:custGeom>
                <a:solidFill>
                  <a:srgbClr val="808080"/>
                </a:solidFill>
                <a:ln w="19050">
                  <a:solidFill>
                    <a:schemeClr val="tx1"/>
                  </a:solidFill>
                  <a:round/>
                </a:ln>
              </p:spPr>
              <p:txBody>
                <a:bodyPr wrap="none" anchor="ctr"/>
                <a:lstStyle/>
                <a:p>
                  <a:endParaRPr lang="zh-CN" altLang="en-US"/>
                </a:p>
              </p:txBody>
            </p:sp>
            <p:sp>
              <p:nvSpPr>
                <p:cNvPr id="50203" name="Freeform 155"/>
                <p:cNvSpPr/>
                <p:nvPr/>
              </p:nvSpPr>
              <p:spPr bwMode="auto">
                <a:xfrm>
                  <a:off x="2208" y="1632"/>
                  <a:ext cx="159" cy="47"/>
                </a:xfrm>
                <a:custGeom>
                  <a:avLst/>
                  <a:gdLst>
                    <a:gd name="T0" fmla="*/ 0 w 1143"/>
                    <a:gd name="T1" fmla="*/ 0 h 398"/>
                    <a:gd name="T2" fmla="*/ 0 w 1143"/>
                    <a:gd name="T3" fmla="*/ 0 h 398"/>
                    <a:gd name="T4" fmla="*/ 0 w 1143"/>
                    <a:gd name="T5" fmla="*/ 0 h 398"/>
                    <a:gd name="T6" fmla="*/ 0 w 1143"/>
                    <a:gd name="T7" fmla="*/ 0 h 398"/>
                    <a:gd name="T8" fmla="*/ 0 w 1143"/>
                    <a:gd name="T9" fmla="*/ 0 h 398"/>
                    <a:gd name="T10" fmla="*/ 0 w 1143"/>
                    <a:gd name="T11" fmla="*/ 0 h 398"/>
                    <a:gd name="T12" fmla="*/ 0 w 1143"/>
                    <a:gd name="T13" fmla="*/ 0 h 398"/>
                    <a:gd name="T14" fmla="*/ 0 w 1143"/>
                    <a:gd name="T15" fmla="*/ 0 h 398"/>
                    <a:gd name="T16" fmla="*/ 0 w 1143"/>
                    <a:gd name="T17" fmla="*/ 0 h 398"/>
                    <a:gd name="T18" fmla="*/ 0 w 1143"/>
                    <a:gd name="T19" fmla="*/ 0 h 3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3"/>
                    <a:gd name="T31" fmla="*/ 0 h 398"/>
                    <a:gd name="T32" fmla="*/ 1143 w 1143"/>
                    <a:gd name="T33" fmla="*/ 398 h 3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3" h="398">
                      <a:moveTo>
                        <a:pt x="37" y="0"/>
                      </a:moveTo>
                      <a:lnTo>
                        <a:pt x="91" y="94"/>
                      </a:lnTo>
                      <a:lnTo>
                        <a:pt x="22" y="163"/>
                      </a:lnTo>
                      <a:lnTo>
                        <a:pt x="102" y="243"/>
                      </a:lnTo>
                      <a:lnTo>
                        <a:pt x="67" y="303"/>
                      </a:lnTo>
                      <a:lnTo>
                        <a:pt x="103" y="339"/>
                      </a:lnTo>
                      <a:lnTo>
                        <a:pt x="0" y="398"/>
                      </a:lnTo>
                      <a:lnTo>
                        <a:pt x="1143" y="398"/>
                      </a:lnTo>
                      <a:lnTo>
                        <a:pt x="1143" y="0"/>
                      </a:lnTo>
                      <a:lnTo>
                        <a:pt x="37" y="0"/>
                      </a:lnTo>
                      <a:close/>
                    </a:path>
                  </a:pathLst>
                </a:custGeom>
                <a:solidFill>
                  <a:srgbClr val="808080"/>
                </a:solidFill>
                <a:ln w="19050">
                  <a:solidFill>
                    <a:schemeClr val="tx1"/>
                  </a:solidFill>
                  <a:round/>
                </a:ln>
              </p:spPr>
              <p:txBody>
                <a:bodyPr wrap="none" anchor="ctr"/>
                <a:lstStyle/>
                <a:p>
                  <a:endParaRPr lang="zh-CN" altLang="en-US"/>
                </a:p>
              </p:txBody>
            </p:sp>
            <p:sp>
              <p:nvSpPr>
                <p:cNvPr id="50204" name="Line 156"/>
                <p:cNvSpPr>
                  <a:spLocks noChangeShapeType="1"/>
                </p:cNvSpPr>
                <p:nvPr/>
              </p:nvSpPr>
              <p:spPr bwMode="auto">
                <a:xfrm>
                  <a:off x="2592" y="1728"/>
                  <a:ext cx="96" cy="0"/>
                </a:xfrm>
                <a:prstGeom prst="line">
                  <a:avLst/>
                </a:prstGeom>
                <a:noFill/>
                <a:ln w="19050">
                  <a:solidFill>
                    <a:schemeClr val="tx1"/>
                  </a:solidFill>
                  <a:round/>
                </a:ln>
              </p:spPr>
              <p:txBody>
                <a:bodyPr wrap="none" anchor="ctr"/>
                <a:lstStyle/>
                <a:p>
                  <a:endParaRPr lang="zh-CN" altLang="en-US"/>
                </a:p>
              </p:txBody>
            </p:sp>
            <p:sp>
              <p:nvSpPr>
                <p:cNvPr id="50205" name="Line 157"/>
                <p:cNvSpPr>
                  <a:spLocks noChangeShapeType="1"/>
                </p:cNvSpPr>
                <p:nvPr/>
              </p:nvSpPr>
              <p:spPr bwMode="auto">
                <a:xfrm>
                  <a:off x="2592" y="1584"/>
                  <a:ext cx="96" cy="0"/>
                </a:xfrm>
                <a:prstGeom prst="line">
                  <a:avLst/>
                </a:prstGeom>
                <a:noFill/>
                <a:ln w="19050">
                  <a:solidFill>
                    <a:schemeClr val="tx1"/>
                  </a:solidFill>
                  <a:round/>
                </a:ln>
              </p:spPr>
              <p:txBody>
                <a:bodyPr wrap="none" anchor="ctr"/>
                <a:lstStyle/>
                <a:p>
                  <a:endParaRPr lang="zh-CN" altLang="en-US"/>
                </a:p>
              </p:txBody>
            </p:sp>
            <p:sp>
              <p:nvSpPr>
                <p:cNvPr id="50206" name="AutoShape 158"/>
                <p:cNvSpPr>
                  <a:spLocks noChangeArrowheads="1"/>
                </p:cNvSpPr>
                <p:nvPr/>
              </p:nvSpPr>
              <p:spPr bwMode="auto">
                <a:xfrm flipH="1">
                  <a:off x="2352" y="1536"/>
                  <a:ext cx="240" cy="240"/>
                </a:xfrm>
                <a:prstGeom prst="flowChartDelay">
                  <a:avLst/>
                </a:prstGeom>
                <a:solidFill>
                  <a:srgbClr val="808080"/>
                </a:solidFill>
                <a:ln w="19050">
                  <a:solidFill>
                    <a:schemeClr val="tx1"/>
                  </a:solidFill>
                  <a:miter lim="800000"/>
                </a:ln>
              </p:spPr>
              <p:txBody>
                <a:bodyPr wrap="none" anchor="ctr"/>
                <a:lstStyle/>
                <a:p>
                  <a:endParaRPr lang="zh-CN" altLang="zh-CN"/>
                </a:p>
              </p:txBody>
            </p:sp>
          </p:grpSp>
          <p:sp>
            <p:nvSpPr>
              <p:cNvPr id="50199" name="AutoShape 159"/>
              <p:cNvSpPr>
                <a:spLocks noChangeArrowheads="1"/>
              </p:cNvSpPr>
              <p:nvPr/>
            </p:nvSpPr>
            <p:spPr bwMode="auto">
              <a:xfrm flipH="1">
                <a:off x="4272" y="2112"/>
                <a:ext cx="288" cy="288"/>
              </a:xfrm>
              <a:prstGeom prst="lightningBolt">
                <a:avLst/>
              </a:prstGeom>
              <a:solidFill>
                <a:srgbClr val="FFCC00"/>
              </a:solidFill>
              <a:ln w="19050">
                <a:solidFill>
                  <a:schemeClr val="tx1"/>
                </a:solidFill>
                <a:miter lim="800000"/>
              </a:ln>
            </p:spPr>
            <p:txBody>
              <a:bodyPr wrap="none" anchor="ctr"/>
              <a:lstStyle/>
              <a:p>
                <a:endParaRPr lang="zh-CN" altLang="zh-CN"/>
              </a:p>
            </p:txBody>
          </p:sp>
        </p:grpSp>
      </p:grpSp>
      <p:sp>
        <p:nvSpPr>
          <p:cNvPr id="50179" name="标题 161"/>
          <p:cNvSpPr>
            <a:spLocks noGrp="1"/>
          </p:cNvSpPr>
          <p:nvPr>
            <p:ph type="title"/>
          </p:nvPr>
        </p:nvSpPr>
        <p:spPr/>
        <p:txBody>
          <a:bodyPr/>
          <a:lstStyle/>
          <a:p>
            <a:r>
              <a:rPr lang="zh-CN" altLang="en-US" smtClean="0"/>
              <a:t>内因</a:t>
            </a:r>
            <a:r>
              <a:rPr lang="en-US" altLang="zh-CN" smtClean="0"/>
              <a:t>-</a:t>
            </a:r>
            <a:r>
              <a:rPr lang="zh-CN" altLang="en-US" smtClean="0"/>
              <a:t>信息系统结构复杂</a:t>
            </a:r>
            <a:endParaRPr lang="zh-CN" altLang="en-US" smtClean="0"/>
          </a:p>
        </p:txBody>
      </p:sp>
      <p:sp>
        <p:nvSpPr>
          <p:cNvPr id="5" name="内容占位符 4"/>
          <p:cNvSpPr>
            <a:spLocks noGrp="1"/>
          </p:cNvSpPr>
          <p:nvPr>
            <p:ph idx="1"/>
          </p:nvPr>
        </p:nvSpPr>
        <p:spPr/>
        <p:txBody>
          <a:bodyPr>
            <a:normAutofit fontScale="70000" lnSpcReduction="20000"/>
          </a:bodyPr>
          <a:lstStyle/>
          <a:p>
            <a:pPr>
              <a:defRPr/>
            </a:pPr>
            <a:r>
              <a:rPr lang="zh-CN" altLang="en-US" smtClean="0"/>
              <a:t>工作站中存在信息数据</a:t>
            </a:r>
            <a:endParaRPr lang="zh-CN" altLang="en-US" smtClean="0"/>
          </a:p>
          <a:p>
            <a:pPr>
              <a:defRPr/>
            </a:pPr>
            <a:r>
              <a:rPr lang="zh-CN" altLang="en-US" smtClean="0"/>
              <a:t>员工</a:t>
            </a:r>
            <a:endParaRPr lang="zh-CN" altLang="en-US" smtClean="0"/>
          </a:p>
          <a:p>
            <a:pPr>
              <a:defRPr/>
            </a:pPr>
            <a:r>
              <a:rPr lang="zh-CN" altLang="en-US" smtClean="0"/>
              <a:t>移动介质</a:t>
            </a:r>
            <a:endParaRPr lang="zh-CN" altLang="en-US" smtClean="0"/>
          </a:p>
          <a:p>
            <a:pPr>
              <a:defRPr/>
            </a:pPr>
            <a:r>
              <a:rPr lang="zh-CN" altLang="en-US" smtClean="0"/>
              <a:t>网络中其他系统</a:t>
            </a:r>
            <a:endParaRPr lang="zh-CN" altLang="en-US" smtClean="0"/>
          </a:p>
          <a:p>
            <a:pPr>
              <a:defRPr/>
            </a:pPr>
            <a:r>
              <a:rPr lang="zh-CN" altLang="en-US" smtClean="0"/>
              <a:t>网络中其他资源</a:t>
            </a:r>
            <a:endParaRPr lang="zh-CN" altLang="en-US" smtClean="0"/>
          </a:p>
          <a:p>
            <a:pPr>
              <a:defRPr/>
            </a:pPr>
            <a:r>
              <a:rPr lang="zh-CN" altLang="en-US" smtClean="0"/>
              <a:t>访问</a:t>
            </a:r>
            <a:r>
              <a:rPr lang="en-US" altLang="zh-CN" smtClean="0"/>
              <a:t>Internet</a:t>
            </a:r>
            <a:endParaRPr lang="en-US" altLang="zh-CN" smtClean="0"/>
          </a:p>
          <a:p>
            <a:pPr>
              <a:defRPr/>
            </a:pPr>
            <a:r>
              <a:rPr lang="zh-CN" altLang="en-US" smtClean="0"/>
              <a:t>访问其他局域网</a:t>
            </a:r>
            <a:endParaRPr lang="zh-CN" altLang="en-US" smtClean="0"/>
          </a:p>
          <a:p>
            <a:pPr>
              <a:defRPr/>
            </a:pPr>
            <a:r>
              <a:rPr lang="zh-CN" altLang="en-US" smtClean="0"/>
              <a:t>到</a:t>
            </a:r>
            <a:r>
              <a:rPr lang="en-US" altLang="zh-CN" smtClean="0"/>
              <a:t>Internet</a:t>
            </a:r>
            <a:r>
              <a:rPr lang="zh-CN" altLang="en-US" smtClean="0"/>
              <a:t>的其他路由</a:t>
            </a:r>
            <a:endParaRPr lang="zh-CN" altLang="en-US" smtClean="0"/>
          </a:p>
          <a:p>
            <a:pPr>
              <a:defRPr/>
            </a:pPr>
            <a:r>
              <a:rPr lang="zh-CN" altLang="en-US" smtClean="0"/>
              <a:t>电话和调制解调器</a:t>
            </a:r>
            <a:endParaRPr lang="zh-CN" altLang="en-US" smtClean="0"/>
          </a:p>
          <a:p>
            <a:pPr>
              <a:defRPr/>
            </a:pPr>
            <a:r>
              <a:rPr lang="zh-CN" altLang="en-US" smtClean="0"/>
              <a:t>开放的网络端口</a:t>
            </a:r>
            <a:endParaRPr lang="zh-CN" altLang="en-US" smtClean="0"/>
          </a:p>
          <a:p>
            <a:pPr>
              <a:defRPr/>
            </a:pPr>
            <a:r>
              <a:rPr lang="zh-CN" altLang="en-US" smtClean="0"/>
              <a:t>远程用户</a:t>
            </a:r>
            <a:endParaRPr lang="zh-CN" altLang="en-US" smtClean="0"/>
          </a:p>
          <a:p>
            <a:pPr>
              <a:defRPr/>
            </a:pPr>
            <a:r>
              <a:rPr lang="zh-CN" altLang="en-US" smtClean="0"/>
              <a:t>厂商和合同方的访问访问外部资源</a:t>
            </a:r>
            <a:endParaRPr lang="zh-CN" altLang="en-US" smtClean="0"/>
          </a:p>
          <a:p>
            <a:pPr>
              <a:defRPr/>
            </a:pPr>
            <a:r>
              <a:rPr lang="zh-CN" altLang="en-US" smtClean="0"/>
              <a:t>公共信息服务</a:t>
            </a:r>
            <a:endParaRPr lang="zh-CN" altLang="en-US" smtClean="0"/>
          </a:p>
          <a:p>
            <a:pPr>
              <a:defRPr/>
            </a:pPr>
            <a:r>
              <a:rPr lang="zh-CN" altLang="en-US" smtClean="0"/>
              <a:t>运行维护环境</a:t>
            </a:r>
            <a:endParaRPr lang="zh-CN" altLang="en-US"/>
          </a:p>
        </p:txBody>
      </p:sp>
      <p:sp>
        <p:nvSpPr>
          <p:cNvPr id="50181" name="灯片编号占位符 3"/>
          <p:cNvSpPr>
            <a:spLocks noGrp="1"/>
          </p:cNvSpPr>
          <p:nvPr>
            <p:ph type="sldNum" sz="quarter" idx="4294967295"/>
          </p:nvPr>
        </p:nvSpPr>
        <p:spPr bwMode="auto">
          <a:xfrm>
            <a:off x="1008063" y="6245225"/>
            <a:ext cx="8135937" cy="476250"/>
          </a:xfrm>
          <a:prstGeom prst="rect">
            <a:avLst/>
          </a:prstGeom>
          <a:noFill/>
          <a:ln>
            <a:miter lim="800000"/>
          </a:ln>
        </p:spPr>
        <p:txBody>
          <a:bodyPr/>
          <a:lstStyle/>
          <a:p>
            <a:fld id="{2F4EA954-2236-4C71-84D5-7B2F468DFD70}" type="slidenum">
              <a:rPr lang="zh-CN" altLang="en-US">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7"/>
          <p:cNvSpPr>
            <a:spLocks noGrp="1" noChangeArrowheads="1"/>
          </p:cNvSpPr>
          <p:nvPr>
            <p:ph idx="1"/>
          </p:nvPr>
        </p:nvSpPr>
        <p:spPr/>
        <p:txBody>
          <a:bodyPr>
            <a:normAutofit fontScale="92500" lnSpcReduction="10000"/>
          </a:bodyPr>
          <a:lstStyle/>
          <a:p>
            <a:r>
              <a:rPr lang="zh-CN" altLang="en-US" smtClean="0"/>
              <a:t>彭飞，龙敏，计算机网络安全，清华大学出版社，</a:t>
            </a:r>
            <a:r>
              <a:rPr lang="en-US" altLang="zh-CN" smtClean="0"/>
              <a:t>2013.4</a:t>
            </a:r>
            <a:r>
              <a:rPr lang="zh-CN" altLang="en-US" smtClean="0"/>
              <a:t> </a:t>
            </a:r>
            <a:endParaRPr lang="zh-CN" altLang="en-US" smtClean="0"/>
          </a:p>
          <a:p>
            <a:r>
              <a:rPr lang="zh-CN" altLang="en-US" smtClean="0"/>
              <a:t>曹天杰，张永平，毕方明，计算机系统安全（第二版），高等教育出版社，</a:t>
            </a:r>
            <a:r>
              <a:rPr lang="en-US" altLang="zh-CN" smtClean="0"/>
              <a:t>2007.11</a:t>
            </a:r>
            <a:endParaRPr lang="en-US" altLang="zh-CN" smtClean="0"/>
          </a:p>
          <a:p>
            <a:r>
              <a:rPr lang="zh-CN" altLang="en-US" smtClean="0"/>
              <a:t>周世杰，陈伟，罗旭成，计算机系统与网络安全，高等教育出版社，</a:t>
            </a:r>
            <a:r>
              <a:rPr lang="en-US" altLang="zh-CN" smtClean="0"/>
              <a:t>2011.4</a:t>
            </a:r>
            <a:endParaRPr lang="en-US" altLang="zh-CN" smtClean="0"/>
          </a:p>
          <a:p>
            <a:r>
              <a:rPr lang="zh-CN" altLang="en-US" smtClean="0"/>
              <a:t>郝玉洁，刘贵松，秦科，宴华，信息安全概论，电子科技大学出版社，</a:t>
            </a:r>
            <a:r>
              <a:rPr lang="en-US" altLang="zh-CN" smtClean="0"/>
              <a:t>2007.8</a:t>
            </a:r>
            <a:endParaRPr lang="en-US" altLang="zh-CN" smtClean="0"/>
          </a:p>
          <a:p>
            <a:r>
              <a:rPr lang="zh-CN" altLang="en-US" smtClean="0"/>
              <a:t>周学广，刘艺，信息安全学，机械工业出版社，</a:t>
            </a:r>
            <a:r>
              <a:rPr lang="en-US" altLang="zh-CN" smtClean="0"/>
              <a:t>2008</a:t>
            </a:r>
            <a:endParaRPr lang="en-US" altLang="zh-CN" smtClean="0"/>
          </a:p>
          <a:p>
            <a:endParaRPr lang="en-US" altLang="zh-CN" smtClean="0"/>
          </a:p>
        </p:txBody>
      </p:sp>
      <p:sp>
        <p:nvSpPr>
          <p:cNvPr id="6147" name="Rectangle 1026"/>
          <p:cNvSpPr>
            <a:spLocks noGrp="1" noChangeArrowheads="1"/>
          </p:cNvSpPr>
          <p:nvPr>
            <p:ph type="title"/>
          </p:nvPr>
        </p:nvSpPr>
        <p:spPr/>
        <p:txBody>
          <a:bodyPr/>
          <a:lstStyle/>
          <a:p>
            <a:r>
              <a:rPr lang="zh-CN" altLang="en-US" smtClean="0"/>
              <a:t>参考教材</a:t>
            </a:r>
            <a:endParaRPr lang="zh-CN" altLang="en-US" smtClean="0"/>
          </a:p>
        </p:txBody>
      </p:sp>
      <p:sp>
        <p:nvSpPr>
          <p:cNvPr id="12291" name="灯片编号占位符 5"/>
          <p:cNvSpPr>
            <a:spLocks noGrp="1"/>
          </p:cNvSpPr>
          <p:nvPr>
            <p:ph type="sldNum" sz="quarter" idx="4294967295"/>
          </p:nvPr>
        </p:nvSpPr>
        <p:spPr>
          <a:xfrm>
            <a:off x="0" y="6408738"/>
            <a:ext cx="511175" cy="449262"/>
          </a:xfrm>
          <a:prstGeom prst="rect">
            <a:avLst/>
          </a:prstGeom>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3447E038-0204-4E72-8686-D5899311AD8B}" type="slidenum">
              <a:rPr lang="en-US" altLang="zh-CN"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r>
              <a:rPr lang="zh-CN" altLang="en-US" sz="2400" smtClean="0"/>
              <a:t>安全问题根源</a:t>
            </a:r>
            <a:r>
              <a:rPr lang="en-US" altLang="zh-CN" sz="2400" smtClean="0"/>
              <a:t>—</a:t>
            </a:r>
            <a:r>
              <a:rPr lang="zh-CN" altLang="en-US" sz="2400" smtClean="0"/>
              <a:t>内因我们使用的网络是开放的</a:t>
            </a:r>
            <a:endParaRPr lang="zh-CN" altLang="en-US" sz="2400" smtClean="0"/>
          </a:p>
        </p:txBody>
      </p:sp>
      <p:sp>
        <p:nvSpPr>
          <p:cNvPr id="51203" name="Rectangle 3"/>
          <p:cNvSpPr>
            <a:spLocks noGrp="1" noChangeArrowheads="1"/>
          </p:cNvSpPr>
          <p:nvPr>
            <p:ph type="body" idx="4294967295"/>
          </p:nvPr>
        </p:nvSpPr>
        <p:spPr/>
        <p:txBody>
          <a:bodyPr/>
          <a:lstStyle/>
          <a:p>
            <a:endParaRPr lang="zh-CN" altLang="en-US" smtClean="0"/>
          </a:p>
        </p:txBody>
      </p:sp>
      <p:pic>
        <p:nvPicPr>
          <p:cNvPr id="51204" name="Picture 3" descr="444444444444"/>
          <p:cNvPicPr>
            <a:picLocks noChangeAspect="1" noChangeArrowheads="1"/>
          </p:cNvPicPr>
          <p:nvPr/>
        </p:nvPicPr>
        <p:blipFill>
          <a:blip r:embed="rId1"/>
          <a:srcRect/>
          <a:stretch>
            <a:fillRect/>
          </a:stretch>
        </p:blipFill>
        <p:spPr bwMode="auto">
          <a:xfrm>
            <a:off x="-804863" y="0"/>
            <a:ext cx="10553701" cy="77279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214313" y="2766211"/>
            <a:ext cx="2782887" cy="3090077"/>
            <a:chOff x="0" y="0"/>
            <a:chExt cx="1900" cy="2654"/>
          </a:xfrm>
        </p:grpSpPr>
        <p:pic>
          <p:nvPicPr>
            <p:cNvPr id="52231" name="Picture 4"/>
            <p:cNvPicPr>
              <a:picLocks noChangeAspect="1" noChangeArrowheads="1"/>
            </p:cNvPicPr>
            <p:nvPr/>
          </p:nvPicPr>
          <p:blipFill>
            <a:blip r:embed="rId1"/>
            <a:srcRect/>
            <a:stretch>
              <a:fillRect/>
            </a:stretch>
          </p:blipFill>
          <p:spPr bwMode="auto">
            <a:xfrm>
              <a:off x="0" y="0"/>
              <a:ext cx="1901" cy="2655"/>
            </a:xfrm>
            <a:prstGeom prst="rect">
              <a:avLst/>
            </a:prstGeom>
            <a:noFill/>
            <a:ln w="9525">
              <a:noFill/>
              <a:miter lim="800000"/>
              <a:headEnd/>
              <a:tailEnd/>
            </a:ln>
          </p:spPr>
        </p:pic>
        <p:sp>
          <p:nvSpPr>
            <p:cNvPr id="52232" name="Text Box 5"/>
            <p:cNvSpPr txBox="1">
              <a:spLocks noChangeArrowheads="1"/>
            </p:cNvSpPr>
            <p:nvPr/>
          </p:nvSpPr>
          <p:spPr bwMode="auto">
            <a:xfrm>
              <a:off x="0" y="0"/>
              <a:ext cx="1901" cy="2655"/>
            </a:xfrm>
            <a:prstGeom prst="rect">
              <a:avLst/>
            </a:prstGeom>
            <a:noFill/>
            <a:ln w="9525">
              <a:noFill/>
              <a:miter lim="800000"/>
            </a:ln>
          </p:spPr>
          <p:txBody>
            <a:bodyPr wrap="none" anchor="ctr"/>
            <a:lstStyle/>
            <a:p>
              <a:endParaRPr lang="zh-CN" altLang="en-US"/>
            </a:p>
          </p:txBody>
        </p:sp>
      </p:grpSp>
      <p:pic>
        <p:nvPicPr>
          <p:cNvPr id="52227" name="Picture 6"/>
          <p:cNvPicPr>
            <a:picLocks noChangeAspect="1" noChangeArrowheads="1"/>
          </p:cNvPicPr>
          <p:nvPr/>
        </p:nvPicPr>
        <p:blipFill>
          <a:blip r:embed="rId2"/>
          <a:srcRect/>
          <a:stretch>
            <a:fillRect/>
          </a:stretch>
        </p:blipFill>
        <p:spPr bwMode="auto">
          <a:xfrm>
            <a:off x="3143250" y="2766633"/>
            <a:ext cx="2855913" cy="3091241"/>
          </a:xfrm>
          <a:prstGeom prst="rect">
            <a:avLst/>
          </a:prstGeom>
          <a:noFill/>
          <a:ln w="9525">
            <a:noFill/>
            <a:miter lim="800000"/>
            <a:headEnd/>
            <a:tailEnd/>
          </a:ln>
        </p:spPr>
      </p:pic>
      <p:pic>
        <p:nvPicPr>
          <p:cNvPr id="52228" name="Picture 7"/>
          <p:cNvPicPr>
            <a:picLocks noChangeAspect="1" noChangeArrowheads="1"/>
          </p:cNvPicPr>
          <p:nvPr/>
        </p:nvPicPr>
        <p:blipFill>
          <a:blip r:embed="rId3"/>
          <a:srcRect/>
          <a:stretch>
            <a:fillRect/>
          </a:stretch>
        </p:blipFill>
        <p:spPr bwMode="auto">
          <a:xfrm>
            <a:off x="6170613" y="2780928"/>
            <a:ext cx="2716212" cy="3038847"/>
          </a:xfrm>
          <a:prstGeom prst="rect">
            <a:avLst/>
          </a:prstGeom>
          <a:noFill/>
          <a:ln w="9525">
            <a:noFill/>
            <a:miter lim="800000"/>
            <a:headEnd/>
            <a:tailEnd/>
          </a:ln>
          <a:effectLst>
            <a:outerShdw dist="17819" dir="2700000" algn="ctr" rotWithShape="0">
              <a:srgbClr val="99995C"/>
            </a:outerShdw>
          </a:effectLst>
        </p:spPr>
      </p:pic>
      <p:sp>
        <p:nvSpPr>
          <p:cNvPr id="52230" name="灯片编号占位符 3"/>
          <p:cNvSpPr>
            <a:spLocks noGrp="1"/>
          </p:cNvSpPr>
          <p:nvPr>
            <p:ph type="sldNum" sz="quarter" idx="12"/>
          </p:nvPr>
        </p:nvSpPr>
        <p:spPr bwMode="auto">
          <a:prstGeom prst="rect">
            <a:avLst/>
          </a:prstGeom>
          <a:noFill/>
          <a:ln>
            <a:miter lim="800000"/>
          </a:ln>
        </p:spPr>
        <p:txBody>
          <a:bodyPr/>
          <a:lstStyle/>
          <a:p>
            <a:fld id="{C7A9A750-37AD-4D89-BAAE-BB5288DD0D49}" type="slidenum">
              <a:rPr lang="zh-CN" altLang="en-US"/>
            </a:fld>
            <a:endParaRPr lang="en-US" altLang="zh-CN"/>
          </a:p>
        </p:txBody>
      </p:sp>
      <p:sp>
        <p:nvSpPr>
          <p:cNvPr id="52229" name="标题 5"/>
          <p:cNvSpPr>
            <a:spLocks noGrp="1"/>
          </p:cNvSpPr>
          <p:nvPr>
            <p:ph type="title"/>
          </p:nvPr>
        </p:nvSpPr>
        <p:spPr/>
        <p:txBody>
          <a:bodyPr/>
          <a:lstStyle/>
          <a:p>
            <a:r>
              <a:rPr lang="zh-CN" altLang="en-US" smtClean="0"/>
              <a:t>内因</a:t>
            </a:r>
            <a:r>
              <a:rPr lang="en-US" altLang="zh-CN" smtClean="0"/>
              <a:t>—</a:t>
            </a:r>
            <a:r>
              <a:rPr lang="zh-CN" altLang="en-US" smtClean="0"/>
              <a:t>信息系统应用复杂</a:t>
            </a:r>
            <a:endParaRPr lang="zh-CN" altLang="en-US" smtClean="0"/>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灯片编号占位符 3"/>
          <p:cNvSpPr>
            <a:spLocks noGrp="1"/>
          </p:cNvSpPr>
          <p:nvPr>
            <p:ph type="sldNum" sz="quarter" idx="12"/>
          </p:nvPr>
        </p:nvSpPr>
        <p:spPr bwMode="auto">
          <a:prstGeom prst="rect">
            <a:avLst/>
          </a:prstGeom>
          <a:noFill/>
          <a:ln>
            <a:miter lim="800000"/>
          </a:ln>
        </p:spPr>
        <p:txBody>
          <a:bodyPr/>
          <a:lstStyle/>
          <a:p>
            <a:fld id="{F05C75FA-EB3A-4853-9E97-96853B0E32B3}" type="slidenum">
              <a:rPr lang="zh-CN" altLang="en-US"/>
            </a:fld>
            <a:endParaRPr lang="en-US" altLang="zh-CN"/>
          </a:p>
        </p:txBody>
      </p:sp>
      <p:sp>
        <p:nvSpPr>
          <p:cNvPr id="53250" name="Rectangle 2"/>
          <p:cNvSpPr>
            <a:spLocks noGrp="1" noChangeArrowheads="1"/>
          </p:cNvSpPr>
          <p:nvPr>
            <p:ph type="title"/>
          </p:nvPr>
        </p:nvSpPr>
        <p:spPr/>
        <p:txBody>
          <a:bodyPr/>
          <a:lstStyle/>
          <a:p>
            <a:r>
              <a:rPr lang="zh-CN" altLang="en-US" smtClean="0"/>
              <a:t>外因</a:t>
            </a:r>
            <a:r>
              <a:rPr lang="en-US" altLang="zh-CN" smtClean="0"/>
              <a:t>—</a:t>
            </a:r>
            <a:r>
              <a:rPr lang="zh-CN" altLang="en-US" smtClean="0"/>
              <a:t>人为的威胁</a:t>
            </a:r>
            <a:endParaRPr lang="en-US" altLang="zh-CN" smtClean="0"/>
          </a:p>
        </p:txBody>
      </p:sp>
      <p:graphicFrame>
        <p:nvGraphicFramePr>
          <p:cNvPr id="53251" name="Object 3"/>
          <p:cNvGraphicFramePr>
            <a:graphicFrameLocks noGrp="1" noChangeAspect="1"/>
          </p:cNvGraphicFramePr>
          <p:nvPr>
            <p:ph idx="4294967295"/>
          </p:nvPr>
        </p:nvGraphicFramePr>
        <p:xfrm>
          <a:off x="-1" y="1371600"/>
          <a:ext cx="9248233" cy="5036344"/>
        </p:xfrm>
        <a:graphic>
          <a:graphicData uri="http://schemas.openxmlformats.org/presentationml/2006/ole">
            <mc:AlternateContent xmlns:mc="http://schemas.openxmlformats.org/markup-compatibility/2006">
              <mc:Choice xmlns:v="urn:schemas-microsoft-com:vml" Requires="v">
                <p:oleObj spid="_x0000_s186424" name="Document" r:id="rId1" imgW="5643245" imgH="3074035" progId="Word.Document.8">
                  <p:embed/>
                </p:oleObj>
              </mc:Choice>
              <mc:Fallback>
                <p:oleObj name="Document" r:id="rId1" imgW="5643245" imgH="3074035" progId="Word.Document.8">
                  <p:embed/>
                  <p:pic>
                    <p:nvPicPr>
                      <p:cNvPr id="0" name="Object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71600"/>
                        <a:ext cx="9248233" cy="5036344"/>
                      </a:xfrm>
                      <a:prstGeom prst="rect">
                        <a:avLst/>
                      </a:prstGeom>
                      <a:noFill/>
                      <a:ln>
                        <a:noFill/>
                      </a:ln>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1116013" y="260350"/>
            <a:ext cx="7019925" cy="487363"/>
          </a:xfrm>
        </p:spPr>
        <p:txBody>
          <a:bodyPr>
            <a:normAutofit fontScale="90000"/>
          </a:bodyPr>
          <a:lstStyle/>
          <a:p>
            <a:pPr>
              <a:defRPr/>
            </a:pPr>
            <a:r>
              <a:rPr lang="zh-CN" altLang="en-US" dirty="0" smtClean="0"/>
              <a:t>外因</a:t>
            </a:r>
            <a:r>
              <a:rPr lang="en-US" altLang="zh-CN" dirty="0" smtClean="0"/>
              <a:t>—</a:t>
            </a:r>
            <a:r>
              <a:rPr lang="zh-CN" altLang="en-US" dirty="0" smtClean="0"/>
              <a:t>自然</a:t>
            </a:r>
            <a:r>
              <a:rPr lang="zh-CN" altLang="en-US" dirty="0"/>
              <a:t>威胁</a:t>
            </a:r>
            <a:endParaRPr lang="en-US" altLang="zh-CN" dirty="0"/>
          </a:p>
        </p:txBody>
      </p:sp>
      <p:pic>
        <p:nvPicPr>
          <p:cNvPr id="684036" name="Picture 4"/>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971550" y="1198563"/>
            <a:ext cx="3860800" cy="2708275"/>
          </a:xfrm>
          <a:prstGeom prst="rect">
            <a:avLst/>
          </a:prstGeom>
          <a:noFill/>
          <a:ln w="9525">
            <a:noFill/>
            <a:miter lim="800000"/>
            <a:headEnd/>
            <a:tailEnd/>
          </a:ln>
        </p:spPr>
      </p:pic>
      <p:pic>
        <p:nvPicPr>
          <p:cNvPr id="684037" name="Picture 5"/>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116013" y="3897313"/>
            <a:ext cx="4064000" cy="2716212"/>
          </a:xfrm>
          <a:prstGeom prst="rect">
            <a:avLst/>
          </a:prstGeom>
          <a:noFill/>
          <a:ln w="9525">
            <a:noFill/>
            <a:miter lim="800000"/>
            <a:headEnd/>
            <a:tailEnd/>
          </a:ln>
        </p:spPr>
      </p:pic>
      <p:pic>
        <p:nvPicPr>
          <p:cNvPr id="684038" name="Picture 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932363" y="2097088"/>
            <a:ext cx="3827462" cy="2822575"/>
          </a:xfrm>
          <a:prstGeom prst="rect">
            <a:avLst/>
          </a:prstGeom>
          <a:noFill/>
          <a:ln w="9525">
            <a:noFill/>
            <a:miter lim="800000"/>
            <a:headEnd/>
            <a:tailEnd/>
          </a:ln>
        </p:spPr>
      </p:pic>
      <p:sp>
        <p:nvSpPr>
          <p:cNvPr id="54278" name="灯片编号占位符 3"/>
          <p:cNvSpPr>
            <a:spLocks noGrp="1"/>
          </p:cNvSpPr>
          <p:nvPr>
            <p:ph type="sldNum" sz="quarter" idx="4294967295"/>
          </p:nvPr>
        </p:nvSpPr>
        <p:spPr bwMode="auto">
          <a:xfrm>
            <a:off x="4191000" y="6505575"/>
            <a:ext cx="838200" cy="261938"/>
          </a:xfrm>
          <a:prstGeom prst="rect">
            <a:avLst/>
          </a:prstGeom>
          <a:noFill/>
          <a:ln>
            <a:miter lim="800000"/>
          </a:ln>
        </p:spPr>
        <p:txBody>
          <a:bodyPr/>
          <a:lstStyle/>
          <a:p>
            <a:pPr algn="ctr"/>
            <a:fld id="{D246E2CB-7AD0-4D78-92AA-DB1F4C8C1935}" type="slidenum">
              <a:rPr lang="zh-CN" altLang="en-US"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84036"/>
                                        </p:tgtEl>
                                        <p:attrNameLst>
                                          <p:attrName>style.visibility</p:attrName>
                                        </p:attrNameLst>
                                      </p:cBhvr>
                                      <p:to>
                                        <p:strVal val="visible"/>
                                      </p:to>
                                    </p:set>
                                    <p:animEffect transition="in" filter="blinds(horizontal)">
                                      <p:cBhvr>
                                        <p:cTn id="7" dur="500"/>
                                        <p:tgtEl>
                                          <p:spTgt spid="684036"/>
                                        </p:tgtEl>
                                      </p:cBhvr>
                                    </p:animEffect>
                                  </p:childTnLst>
                                </p:cTn>
                              </p:par>
                              <p:par>
                                <p:cTn id="8" presetID="3" presetClass="entr" presetSubtype="10" fill="hold" nodeType="withEffect">
                                  <p:stCondLst>
                                    <p:cond delay="0"/>
                                  </p:stCondLst>
                                  <p:childTnLst>
                                    <p:set>
                                      <p:cBhvr>
                                        <p:cTn id="9" dur="1" fill="hold">
                                          <p:stCondLst>
                                            <p:cond delay="0"/>
                                          </p:stCondLst>
                                        </p:cTn>
                                        <p:tgtEl>
                                          <p:spTgt spid="684037"/>
                                        </p:tgtEl>
                                        <p:attrNameLst>
                                          <p:attrName>style.visibility</p:attrName>
                                        </p:attrNameLst>
                                      </p:cBhvr>
                                      <p:to>
                                        <p:strVal val="visible"/>
                                      </p:to>
                                    </p:set>
                                    <p:animEffect transition="in" filter="blinds(horizontal)">
                                      <p:cBhvr>
                                        <p:cTn id="10" dur="500"/>
                                        <p:tgtEl>
                                          <p:spTgt spid="684037"/>
                                        </p:tgtEl>
                                      </p:cBhvr>
                                    </p:animEffect>
                                  </p:childTnLst>
                                </p:cTn>
                              </p:par>
                              <p:par>
                                <p:cTn id="11" presetID="3" presetClass="entr" presetSubtype="10" fill="hold" nodeType="withEffect">
                                  <p:stCondLst>
                                    <p:cond delay="0"/>
                                  </p:stCondLst>
                                  <p:childTnLst>
                                    <p:set>
                                      <p:cBhvr>
                                        <p:cTn id="12" dur="1" fill="hold">
                                          <p:stCondLst>
                                            <p:cond delay="0"/>
                                          </p:stCondLst>
                                        </p:cTn>
                                        <p:tgtEl>
                                          <p:spTgt spid="684038"/>
                                        </p:tgtEl>
                                        <p:attrNameLst>
                                          <p:attrName>style.visibility</p:attrName>
                                        </p:attrNameLst>
                                      </p:cBhvr>
                                      <p:to>
                                        <p:strVal val="visible"/>
                                      </p:to>
                                    </p:set>
                                    <p:animEffect transition="in" filter="blinds(horizontal)">
                                      <p:cBhvr>
                                        <p:cTn id="13" dur="500"/>
                                        <p:tgtEl>
                                          <p:spTgt spid="68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idx="1"/>
          </p:nvPr>
        </p:nvSpPr>
        <p:spPr/>
        <p:txBody>
          <a:bodyPr/>
          <a:lstStyle/>
          <a:p>
            <a:pPr eaLnBrk="1" hangingPunct="1"/>
            <a:r>
              <a:rPr lang="zh-CN" altLang="en-US" smtClean="0"/>
              <a:t>国际标准化委员会：</a:t>
            </a:r>
            <a:endParaRPr lang="en-US" altLang="zh-CN" smtClean="0"/>
          </a:p>
          <a:p>
            <a:pPr eaLnBrk="1" hangingPunct="1"/>
            <a:r>
              <a:rPr lang="zh-CN" altLang="en-US" b="1" smtClean="0">
                <a:solidFill>
                  <a:srgbClr val="C00000"/>
                </a:solidFill>
              </a:rPr>
              <a:t>为数据处理系统建立和采取的技术和管理的安全保护。</a:t>
            </a:r>
            <a:endParaRPr lang="en-US" altLang="zh-CN" b="1" smtClean="0">
              <a:solidFill>
                <a:srgbClr val="C00000"/>
              </a:solidFill>
            </a:endParaRPr>
          </a:p>
          <a:p>
            <a:pPr eaLnBrk="1" hangingPunct="1"/>
            <a:r>
              <a:rPr lang="zh-CN" altLang="en-US" b="1" smtClean="0">
                <a:solidFill>
                  <a:srgbClr val="C00000"/>
                </a:solidFill>
              </a:rPr>
              <a:t>保护计算机硬件、软件、数据不因偶然的或恶意的原因而遭到破坏、更改、泄露。</a:t>
            </a:r>
            <a:endParaRPr lang="zh-CN" altLang="en-US" b="1" smtClean="0">
              <a:solidFill>
                <a:srgbClr val="C00000"/>
              </a:solidFill>
            </a:endParaRPr>
          </a:p>
        </p:txBody>
      </p:sp>
      <p:sp>
        <p:nvSpPr>
          <p:cNvPr id="209922" name="Rectangle 2"/>
          <p:cNvSpPr>
            <a:spLocks noGrp="1" noChangeArrowheads="1"/>
          </p:cNvSpPr>
          <p:nvPr>
            <p:ph type="title"/>
          </p:nvPr>
        </p:nvSpPr>
        <p:spPr/>
        <p:txBody>
          <a:bodyPr/>
          <a:lstStyle/>
          <a:p>
            <a:pPr eaLnBrk="1" fontAlgn="auto" hangingPunct="1">
              <a:spcAft>
                <a:spcPts val="0"/>
              </a:spcAft>
              <a:defRPr/>
            </a:pPr>
            <a:r>
              <a:rPr lang="zh-CN" altLang="en-US" smtClean="0"/>
              <a:t>信息安全的定义</a:t>
            </a:r>
            <a:endParaRPr lang="zh-CN" altLang="en-US"/>
          </a:p>
        </p:txBody>
      </p:sp>
      <p:sp>
        <p:nvSpPr>
          <p:cNvPr id="50179"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9D5841A-A2B0-476F-B4D2-76EDCCFFDFF2}" type="slidenum">
              <a:rPr kumimoji="0" lang="zh-CN" altLang="en-US"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p:txBody>
          <a:bodyPr/>
          <a:lstStyle/>
          <a:p>
            <a:r>
              <a:rPr lang="zh-CN" altLang="en-US"/>
              <a:t>信息安全是一</a:t>
            </a:r>
            <a:r>
              <a:rPr lang="zh-CN" altLang="en-US" smtClean="0"/>
              <a:t>个</a:t>
            </a:r>
            <a:r>
              <a:rPr lang="zh-CN" altLang="en-US"/>
              <a:t>处于</a:t>
            </a:r>
            <a:r>
              <a:rPr lang="zh-CN" altLang="en-US" smtClean="0"/>
              <a:t>发展期的新型交叉</a:t>
            </a:r>
            <a:r>
              <a:rPr lang="zh-CN" altLang="en-US"/>
              <a:t>学科</a:t>
            </a:r>
            <a:endParaRPr lang="zh-CN" altLang="en-US"/>
          </a:p>
          <a:p>
            <a:pPr lvl="1"/>
            <a:r>
              <a:rPr lang="zh-CN" altLang="en-US" smtClean="0"/>
              <a:t>狭义：计算机、通信、数学、电工等学科</a:t>
            </a:r>
            <a:endParaRPr lang="en-US" altLang="zh-CN" smtClean="0"/>
          </a:p>
          <a:p>
            <a:pPr lvl="1"/>
            <a:r>
              <a:rPr lang="zh-CN" altLang="en-US" smtClean="0"/>
              <a:t>广义：还包括法律、心理学等学科</a:t>
            </a:r>
            <a:endParaRPr lang="en-US" altLang="zh-CN" smtClean="0"/>
          </a:p>
        </p:txBody>
      </p:sp>
      <p:sp>
        <p:nvSpPr>
          <p:cNvPr id="11267" name="Rectangle 2"/>
          <p:cNvSpPr>
            <a:spLocks noGrp="1" noChangeArrowheads="1"/>
          </p:cNvSpPr>
          <p:nvPr>
            <p:ph type="title"/>
          </p:nvPr>
        </p:nvSpPr>
        <p:spPr/>
        <p:txBody>
          <a:bodyPr/>
          <a:lstStyle/>
          <a:p>
            <a:pPr>
              <a:defRPr/>
            </a:pPr>
            <a:r>
              <a:rPr lang="zh-CN" altLang="en-US" sz="4000"/>
              <a:t>信息安全是一门交叉学科</a:t>
            </a:r>
            <a:endParaRPr lang="zh-CN" altLang="en-US" sz="4000" smtClean="0"/>
          </a:p>
        </p:txBody>
      </p:sp>
      <p:sp>
        <p:nvSpPr>
          <p:cNvPr id="53251"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220E3F2-DBBE-4C6F-B0A5-9B35050F298C}" type="slidenum">
              <a:rPr kumimoji="0" lang="en-US" altLang="zh-CN" sz="1000" smtClean="0"/>
            </a:fld>
            <a:endParaRPr kumimoji="0" lang="en-US" altLang="zh-CN" sz="1000" smtClean="0"/>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696" y="4359310"/>
            <a:ext cx="5406206" cy="24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p:cNvSpPr>
          <p:nvPr/>
        </p:nvSpPr>
        <p:spPr bwMode="gray">
          <a:xfrm>
            <a:off x="4191000" y="6505575"/>
            <a:ext cx="838200" cy="261938"/>
          </a:xfrm>
          <a:prstGeom prst="rect">
            <a:avLst/>
          </a:prstGeom>
          <a:noFill/>
          <a:ln w="9525">
            <a:noFill/>
            <a:miter lim="800000"/>
          </a:ln>
        </p:spPr>
        <p:txBody>
          <a:bodyPr/>
          <a:lstStyle/>
          <a:p>
            <a:pPr algn="ctr"/>
            <a:fld id="{04C58336-94FC-4CBA-9B79-C294CA6FC4E7}" type="slidenum">
              <a:rPr lang="zh-CN" altLang="en-US" sz="1000"/>
            </a:fld>
            <a:endParaRPr lang="en-US" altLang="zh-CN" sz="1000"/>
          </a:p>
        </p:txBody>
      </p:sp>
      <p:sp>
        <p:nvSpPr>
          <p:cNvPr id="55299" name="标题 3"/>
          <p:cNvSpPr>
            <a:spLocks noGrp="1"/>
          </p:cNvSpPr>
          <p:nvPr>
            <p:ph type="title"/>
          </p:nvPr>
        </p:nvSpPr>
        <p:spPr/>
        <p:txBody>
          <a:bodyPr/>
          <a:lstStyle/>
          <a:p>
            <a:r>
              <a:rPr lang="zh-CN" altLang="en-US" smtClean="0"/>
              <a:t>信息安全的范畴</a:t>
            </a:r>
            <a:endParaRPr lang="zh-CN" altLang="en-US" smtClean="0"/>
          </a:p>
        </p:txBody>
      </p:sp>
      <p:sp>
        <p:nvSpPr>
          <p:cNvPr id="55300" name="内容占位符 4"/>
          <p:cNvSpPr>
            <a:spLocks noGrp="1"/>
          </p:cNvSpPr>
          <p:nvPr>
            <p:ph idx="1"/>
          </p:nvPr>
        </p:nvSpPr>
        <p:spPr/>
        <p:txBody>
          <a:bodyPr/>
          <a:lstStyle/>
          <a:p>
            <a:r>
              <a:rPr lang="zh-CN" altLang="en-US" smtClean="0"/>
              <a:t>信息技术问题</a:t>
            </a:r>
            <a:endParaRPr lang="en-US" altLang="zh-CN" smtClean="0"/>
          </a:p>
          <a:p>
            <a:pPr lvl="1"/>
            <a:r>
              <a:rPr lang="zh-CN" altLang="en-US" smtClean="0"/>
              <a:t>技术系统的安全问题</a:t>
            </a:r>
            <a:endParaRPr lang="zh-CN" altLang="en-US" smtClean="0"/>
          </a:p>
          <a:p>
            <a:r>
              <a:rPr lang="zh-CN" altLang="en-US" smtClean="0"/>
              <a:t>组织管理问题</a:t>
            </a:r>
            <a:endParaRPr lang="en-US" altLang="zh-CN" smtClean="0"/>
          </a:p>
          <a:p>
            <a:pPr lvl="1"/>
            <a:r>
              <a:rPr lang="zh-CN" altLang="en-US" smtClean="0"/>
              <a:t>人</a:t>
            </a:r>
            <a:r>
              <a:rPr lang="en-US" altLang="zh-CN" smtClean="0"/>
              <a:t>+</a:t>
            </a:r>
            <a:r>
              <a:rPr lang="zh-CN" altLang="en-US" smtClean="0"/>
              <a:t>技术系统</a:t>
            </a:r>
            <a:r>
              <a:rPr lang="en-US" altLang="zh-CN" smtClean="0"/>
              <a:t>+</a:t>
            </a:r>
            <a:r>
              <a:rPr lang="zh-CN" altLang="en-US" smtClean="0"/>
              <a:t>组织内部环境</a:t>
            </a:r>
            <a:endParaRPr lang="en-US" altLang="zh-CN" smtClean="0"/>
          </a:p>
          <a:p>
            <a:r>
              <a:rPr lang="zh-CN" altLang="en-US" smtClean="0"/>
              <a:t>社会问题</a:t>
            </a:r>
            <a:endParaRPr lang="en-US" altLang="zh-CN" smtClean="0"/>
          </a:p>
          <a:p>
            <a:pPr lvl="1"/>
            <a:r>
              <a:rPr lang="zh-CN" altLang="en-US" smtClean="0"/>
              <a:t>法制、舆论</a:t>
            </a:r>
            <a:endParaRPr lang="en-US" altLang="zh-CN" smtClean="0"/>
          </a:p>
          <a:p>
            <a:r>
              <a:rPr lang="zh-CN" altLang="en-US" smtClean="0"/>
              <a:t>国家安全问题</a:t>
            </a:r>
            <a:endParaRPr lang="en-US" altLang="zh-CN" smtClean="0"/>
          </a:p>
          <a:p>
            <a:pPr lvl="1"/>
            <a:r>
              <a:rPr lang="zh-CN" altLang="en-US" smtClean="0"/>
              <a:t>信息战、虚拟空间</a:t>
            </a:r>
            <a:endParaRPr lang="zh-CN" altLang="en-US" smtClean="0"/>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smtClean="0"/>
              <a:t>信息安全研究内容及相互关系</a:t>
            </a:r>
            <a:endParaRPr lang="zh-CN" altLang="en-US"/>
          </a:p>
        </p:txBody>
      </p:sp>
      <p:pic>
        <p:nvPicPr>
          <p:cNvPr id="116740" name="Picture 4"/>
          <p:cNvPicPr>
            <a:picLocks noGrp="1" noChangeAspect="1" noChangeArrowheads="1"/>
          </p:cNvPicPr>
          <p:nvPr>
            <p:ph type="body" idx="4294967295"/>
          </p:nvPr>
        </p:nvPicPr>
        <p:blipFill>
          <a:blip r:embed="rId1">
            <a:extLst>
              <a:ext uri="{28A0092B-C50C-407E-A947-70E740481C1C}">
                <a14:useLocalDpi xmlns:a14="http://schemas.microsoft.com/office/drawing/2010/main" val="0"/>
              </a:ext>
            </a:extLst>
          </a:blip>
          <a:srcRect/>
          <a:stretch>
            <a:fillRect/>
          </a:stretch>
        </p:blipFill>
        <p:spPr>
          <a:xfrm>
            <a:off x="226570" y="1268760"/>
            <a:ext cx="8625932" cy="55892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idx="1"/>
          </p:nvPr>
        </p:nvSpPr>
        <p:spPr/>
        <p:txBody>
          <a:bodyPr>
            <a:normAutofit fontScale="92500" lnSpcReduction="10000"/>
          </a:bodyPr>
          <a:lstStyle/>
          <a:p>
            <a:r>
              <a:rPr lang="zh-CN" altLang="en-US"/>
              <a:t>从不同的角度看，信息安全研究</a:t>
            </a:r>
            <a:r>
              <a:rPr lang="zh-CN" altLang="en-US" smtClean="0"/>
              <a:t>领域不尽</a:t>
            </a:r>
            <a:r>
              <a:rPr lang="zh-CN" altLang="en-US"/>
              <a:t>相同</a:t>
            </a:r>
            <a:endParaRPr lang="zh-CN" altLang="en-US"/>
          </a:p>
          <a:p>
            <a:pPr eaLnBrk="1" hangingPunct="1"/>
            <a:r>
              <a:rPr lang="zh-CN" altLang="en-US" smtClean="0"/>
              <a:t>从信息安全学科领域来看，它包括</a:t>
            </a:r>
            <a:endParaRPr lang="zh-CN" altLang="en-US" smtClean="0"/>
          </a:p>
          <a:p>
            <a:pPr lvl="1" eaLnBrk="1" hangingPunct="1"/>
            <a:r>
              <a:rPr lang="zh-CN" altLang="en-US" smtClean="0"/>
              <a:t>信息网络的安全</a:t>
            </a:r>
            <a:endParaRPr lang="en-US" altLang="zh-CN" smtClean="0"/>
          </a:p>
          <a:p>
            <a:pPr lvl="2" eaLnBrk="1" hangingPunct="1"/>
            <a:r>
              <a:rPr lang="zh-CN" altLang="en-US" smtClean="0"/>
              <a:t>传输介质安全、保密通信</a:t>
            </a:r>
            <a:endParaRPr lang="zh-CN" altLang="en-US" smtClean="0"/>
          </a:p>
          <a:p>
            <a:pPr lvl="2" eaLnBrk="1" hangingPunct="1"/>
            <a:r>
              <a:rPr lang="zh-CN" altLang="en-US" smtClean="0"/>
              <a:t>设备安全</a:t>
            </a:r>
            <a:endParaRPr lang="zh-CN" altLang="en-US" smtClean="0"/>
          </a:p>
          <a:p>
            <a:pPr lvl="2" eaLnBrk="1" hangingPunct="1"/>
            <a:r>
              <a:rPr lang="zh-CN" altLang="en-US" smtClean="0"/>
              <a:t>协议安全</a:t>
            </a:r>
            <a:endParaRPr lang="zh-CN" altLang="en-US" smtClean="0"/>
          </a:p>
          <a:p>
            <a:pPr lvl="1" eaLnBrk="1" hangingPunct="1"/>
            <a:r>
              <a:rPr lang="zh-CN" altLang="en-US" smtClean="0"/>
              <a:t>信息系统的安全</a:t>
            </a:r>
            <a:endParaRPr lang="en-US" altLang="zh-CN" smtClean="0"/>
          </a:p>
          <a:p>
            <a:pPr lvl="2" eaLnBrk="1" hangingPunct="1"/>
            <a:r>
              <a:rPr lang="zh-CN" altLang="en-US" smtClean="0"/>
              <a:t>主机安全</a:t>
            </a:r>
            <a:endParaRPr lang="zh-CN" altLang="en-US" smtClean="0"/>
          </a:p>
          <a:p>
            <a:pPr lvl="2" eaLnBrk="1" hangingPunct="1"/>
            <a:r>
              <a:rPr lang="zh-CN" altLang="en-US" smtClean="0"/>
              <a:t>操作系统安全</a:t>
            </a:r>
            <a:endParaRPr lang="zh-CN" altLang="en-US" smtClean="0"/>
          </a:p>
          <a:p>
            <a:pPr lvl="2" eaLnBrk="1" hangingPunct="1"/>
            <a:r>
              <a:rPr lang="zh-CN" altLang="en-US" smtClean="0"/>
              <a:t>应用安全</a:t>
            </a:r>
            <a:endParaRPr lang="zh-CN" altLang="en-US" smtClean="0"/>
          </a:p>
          <a:p>
            <a:pPr lvl="2" eaLnBrk="1" hangingPunct="1"/>
            <a:r>
              <a:rPr lang="zh-CN" altLang="en-US" smtClean="0"/>
              <a:t>数据安全</a:t>
            </a:r>
            <a:endParaRPr lang="en-US" altLang="zh-CN" smtClean="0"/>
          </a:p>
        </p:txBody>
      </p:sp>
      <p:sp>
        <p:nvSpPr>
          <p:cNvPr id="12291" name="Rectangle 2"/>
          <p:cNvSpPr>
            <a:spLocks noGrp="1" noChangeArrowheads="1"/>
          </p:cNvSpPr>
          <p:nvPr>
            <p:ph type="title"/>
          </p:nvPr>
        </p:nvSpPr>
        <p:spPr/>
        <p:txBody>
          <a:bodyPr/>
          <a:lstStyle/>
          <a:p>
            <a:pPr eaLnBrk="1" fontAlgn="auto" hangingPunct="1">
              <a:spcAft>
                <a:spcPts val="0"/>
              </a:spcAft>
              <a:defRPr/>
            </a:pPr>
            <a:r>
              <a:rPr lang="zh-CN" altLang="en-US" smtClean="0"/>
              <a:t>信息安全主要研究领域</a:t>
            </a:r>
            <a:endParaRPr lang="zh-CN" altLang="en-US" smtClean="0"/>
          </a:p>
        </p:txBody>
      </p:sp>
      <p:sp>
        <p:nvSpPr>
          <p:cNvPr id="54275"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1277162-27D1-4CA6-A9FF-07CFEB3320A1}"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4" name="Rectangle 3"/>
          <p:cNvSpPr>
            <a:spLocks noGrp="1" noChangeArrowheads="1"/>
          </p:cNvSpPr>
          <p:nvPr>
            <p:ph idx="1"/>
          </p:nvPr>
        </p:nvSpPr>
        <p:spPr>
          <a:xfrm>
            <a:off x="34925" y="1481138"/>
            <a:ext cx="8229600" cy="4525962"/>
          </a:xfrm>
        </p:spPr>
        <p:txBody>
          <a:bodyPr/>
          <a:lstStyle/>
          <a:p>
            <a:pPr eaLnBrk="1" hangingPunct="1"/>
            <a:r>
              <a:rPr lang="zh-CN" altLang="en-US" smtClean="0"/>
              <a:t>从理论、技术体系来看</a:t>
            </a:r>
            <a:endParaRPr lang="zh-CN" altLang="en-US" smtClean="0"/>
          </a:p>
          <a:p>
            <a:pPr lvl="1" eaLnBrk="1" hangingPunct="1"/>
            <a:r>
              <a:rPr lang="zh-CN" altLang="en-US" smtClean="0"/>
              <a:t>密码理论与技术</a:t>
            </a:r>
            <a:endParaRPr lang="zh-CN" altLang="en-US" smtClean="0"/>
          </a:p>
          <a:p>
            <a:pPr lvl="1" eaLnBrk="1" hangingPunct="1"/>
            <a:r>
              <a:rPr lang="zh-CN" altLang="en-US" smtClean="0"/>
              <a:t>认证与识别理论与技术</a:t>
            </a:r>
            <a:endParaRPr lang="zh-CN" altLang="en-US" smtClean="0"/>
          </a:p>
          <a:p>
            <a:pPr lvl="1" eaLnBrk="1" hangingPunct="1"/>
            <a:r>
              <a:rPr lang="zh-CN" altLang="en-US" smtClean="0"/>
              <a:t>授权与访问控制理论与技术</a:t>
            </a:r>
            <a:endParaRPr lang="zh-CN" altLang="en-US" smtClean="0"/>
          </a:p>
          <a:p>
            <a:pPr lvl="1" eaLnBrk="1" hangingPunct="1"/>
            <a:r>
              <a:rPr lang="zh-CN" altLang="en-US" smtClean="0"/>
              <a:t>审计追踪技术</a:t>
            </a:r>
            <a:endParaRPr lang="zh-CN" altLang="en-US" smtClean="0"/>
          </a:p>
          <a:p>
            <a:pPr lvl="1" eaLnBrk="1" hangingPunct="1"/>
            <a:r>
              <a:rPr lang="zh-CN" altLang="en-US" smtClean="0"/>
              <a:t>网络隔离、控制技术</a:t>
            </a:r>
            <a:endParaRPr lang="zh-CN" altLang="en-US" smtClean="0"/>
          </a:p>
          <a:p>
            <a:pPr lvl="1" eaLnBrk="1" hangingPunct="1"/>
            <a:r>
              <a:rPr lang="zh-CN" altLang="en-US" smtClean="0"/>
              <a:t>安全管理与安全工程理论与技术</a:t>
            </a:r>
            <a:endParaRPr lang="zh-CN" altLang="en-US" smtClean="0"/>
          </a:p>
          <a:p>
            <a:pPr lvl="1" eaLnBrk="1" hangingPunct="1"/>
            <a:r>
              <a:rPr lang="zh-CN" altLang="en-US" smtClean="0"/>
              <a:t>反病毒技术</a:t>
            </a:r>
            <a:endParaRPr lang="zh-CN" altLang="en-US" smtClean="0"/>
          </a:p>
          <a:p>
            <a:pPr eaLnBrk="1" hangingPunct="1"/>
            <a:endParaRPr lang="en-US" altLang="zh-CN" smtClean="0"/>
          </a:p>
        </p:txBody>
      </p:sp>
      <p:sp>
        <p:nvSpPr>
          <p:cNvPr id="15363" name="Rectangle 2"/>
          <p:cNvSpPr>
            <a:spLocks noGrp="1" noChangeArrowheads="1"/>
          </p:cNvSpPr>
          <p:nvPr>
            <p:ph type="title"/>
          </p:nvPr>
        </p:nvSpPr>
        <p:spPr/>
        <p:txBody>
          <a:bodyPr/>
          <a:lstStyle/>
          <a:p>
            <a:pPr eaLnBrk="1" fontAlgn="auto" hangingPunct="1">
              <a:spcAft>
                <a:spcPts val="0"/>
              </a:spcAft>
              <a:defRPr/>
            </a:pPr>
            <a:r>
              <a:rPr lang="zh-CN" altLang="en-US" smtClean="0"/>
              <a:t>信息安全主要研究领域</a:t>
            </a:r>
            <a:endParaRPr lang="zh-CN" altLang="en-US" smtClean="0"/>
          </a:p>
        </p:txBody>
      </p:sp>
      <p:sp>
        <p:nvSpPr>
          <p:cNvPr id="55299"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AC122740-27A2-4B96-ADD1-E36DBB2CE804}"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animEffect transition="in" filter="fade">
                                      <p:cBhvr>
                                        <p:cTn id="7" dur="500"/>
                                        <p:tgtEl>
                                          <p:spTgt spid="153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64">
                                            <p:txEl>
                                              <p:pRg st="1" end="1"/>
                                            </p:txEl>
                                          </p:spTgt>
                                        </p:tgtEl>
                                        <p:attrNameLst>
                                          <p:attrName>style.visibility</p:attrName>
                                        </p:attrNameLst>
                                      </p:cBhvr>
                                      <p:to>
                                        <p:strVal val="visible"/>
                                      </p:to>
                                    </p:set>
                                    <p:animEffect transition="in" filter="fade">
                                      <p:cBhvr>
                                        <p:cTn id="12" dur="500"/>
                                        <p:tgtEl>
                                          <p:spTgt spid="153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364">
                                            <p:txEl>
                                              <p:pRg st="2" end="2"/>
                                            </p:txEl>
                                          </p:spTgt>
                                        </p:tgtEl>
                                        <p:attrNameLst>
                                          <p:attrName>style.visibility</p:attrName>
                                        </p:attrNameLst>
                                      </p:cBhvr>
                                      <p:to>
                                        <p:strVal val="visible"/>
                                      </p:to>
                                    </p:set>
                                    <p:animEffect transition="in" filter="fade">
                                      <p:cBhvr>
                                        <p:cTn id="17" dur="500"/>
                                        <p:tgtEl>
                                          <p:spTgt spid="153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364">
                                            <p:txEl>
                                              <p:pRg st="3" end="3"/>
                                            </p:txEl>
                                          </p:spTgt>
                                        </p:tgtEl>
                                        <p:attrNameLst>
                                          <p:attrName>style.visibility</p:attrName>
                                        </p:attrNameLst>
                                      </p:cBhvr>
                                      <p:to>
                                        <p:strVal val="visible"/>
                                      </p:to>
                                    </p:set>
                                    <p:animEffect transition="in" filter="fade">
                                      <p:cBhvr>
                                        <p:cTn id="22" dur="500"/>
                                        <p:tgtEl>
                                          <p:spTgt spid="153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364">
                                            <p:txEl>
                                              <p:pRg st="4" end="4"/>
                                            </p:txEl>
                                          </p:spTgt>
                                        </p:tgtEl>
                                        <p:attrNameLst>
                                          <p:attrName>style.visibility</p:attrName>
                                        </p:attrNameLst>
                                      </p:cBhvr>
                                      <p:to>
                                        <p:strVal val="visible"/>
                                      </p:to>
                                    </p:set>
                                    <p:animEffect transition="in" filter="fade">
                                      <p:cBhvr>
                                        <p:cTn id="27" dur="500"/>
                                        <p:tgtEl>
                                          <p:spTgt spid="153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364">
                                            <p:txEl>
                                              <p:pRg st="5" end="5"/>
                                            </p:txEl>
                                          </p:spTgt>
                                        </p:tgtEl>
                                        <p:attrNameLst>
                                          <p:attrName>style.visibility</p:attrName>
                                        </p:attrNameLst>
                                      </p:cBhvr>
                                      <p:to>
                                        <p:strVal val="visible"/>
                                      </p:to>
                                    </p:set>
                                    <p:animEffect transition="in" filter="fade">
                                      <p:cBhvr>
                                        <p:cTn id="32" dur="500"/>
                                        <p:tgtEl>
                                          <p:spTgt spid="153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364">
                                            <p:txEl>
                                              <p:pRg st="6" end="6"/>
                                            </p:txEl>
                                          </p:spTgt>
                                        </p:tgtEl>
                                        <p:attrNameLst>
                                          <p:attrName>style.visibility</p:attrName>
                                        </p:attrNameLst>
                                      </p:cBhvr>
                                      <p:to>
                                        <p:strVal val="visible"/>
                                      </p:to>
                                    </p:set>
                                    <p:animEffect transition="in" filter="fade">
                                      <p:cBhvr>
                                        <p:cTn id="37" dur="500"/>
                                        <p:tgtEl>
                                          <p:spTgt spid="153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364">
                                            <p:txEl>
                                              <p:pRg st="7" end="7"/>
                                            </p:txEl>
                                          </p:spTgt>
                                        </p:tgtEl>
                                        <p:attrNameLst>
                                          <p:attrName>style.visibility</p:attrName>
                                        </p:attrNameLst>
                                      </p:cBhvr>
                                      <p:to>
                                        <p:strVal val="visible"/>
                                      </p:to>
                                    </p:set>
                                    <p:animEffect transition="in" filter="fade">
                                      <p:cBhvr>
                                        <p:cTn id="42" dur="500"/>
                                        <p:tgtEl>
                                          <p:spTgt spid="153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p:txBody>
          <a:bodyPr/>
          <a:lstStyle/>
          <a:p>
            <a:pPr eaLnBrk="1" hangingPunct="1"/>
            <a:r>
              <a:rPr lang="zh-CN" altLang="en-US" smtClean="0"/>
              <a:t>平时（</a:t>
            </a:r>
            <a:r>
              <a:rPr lang="en-US" altLang="zh-CN" smtClean="0"/>
              <a:t>20%</a:t>
            </a:r>
            <a:r>
              <a:rPr lang="zh-CN" altLang="en-US" smtClean="0"/>
              <a:t>）</a:t>
            </a:r>
            <a:endParaRPr lang="zh-CN" altLang="en-US" smtClean="0"/>
          </a:p>
          <a:p>
            <a:pPr lvl="1" eaLnBrk="1" hangingPunct="1"/>
            <a:r>
              <a:rPr lang="zh-CN" altLang="en-US" smtClean="0"/>
              <a:t>问题论述或技术综述</a:t>
            </a:r>
            <a:endParaRPr lang="en-US" altLang="zh-CN" smtClean="0"/>
          </a:p>
          <a:p>
            <a:pPr eaLnBrk="1" hangingPunct="1"/>
            <a:r>
              <a:rPr lang="zh-CN" altLang="en-US" smtClean="0"/>
              <a:t>期末闭卷（</a:t>
            </a:r>
            <a:r>
              <a:rPr lang="en-US" altLang="zh-CN" smtClean="0"/>
              <a:t>80%</a:t>
            </a:r>
            <a:r>
              <a:rPr lang="zh-CN" altLang="en-US" smtClean="0"/>
              <a:t>）</a:t>
            </a:r>
            <a:endParaRPr lang="en-US" altLang="zh-CN" smtClean="0"/>
          </a:p>
        </p:txBody>
      </p:sp>
      <p:sp>
        <p:nvSpPr>
          <p:cNvPr id="7171" name="Rectangle 2"/>
          <p:cNvSpPr>
            <a:spLocks noGrp="1" noChangeArrowheads="1"/>
          </p:cNvSpPr>
          <p:nvPr>
            <p:ph type="title"/>
          </p:nvPr>
        </p:nvSpPr>
        <p:spPr/>
        <p:txBody>
          <a:bodyPr/>
          <a:lstStyle/>
          <a:p>
            <a:pPr eaLnBrk="1" fontAlgn="auto" hangingPunct="1">
              <a:spcAft>
                <a:spcPts val="0"/>
              </a:spcAft>
              <a:defRPr/>
            </a:pPr>
            <a:r>
              <a:rPr lang="zh-CN" altLang="en-US"/>
              <a:t>考核</a:t>
            </a:r>
            <a:endParaRPr lang="zh-CN" altLang="en-US" smtClean="0"/>
          </a:p>
        </p:txBody>
      </p:sp>
      <p:sp>
        <p:nvSpPr>
          <p:cNvPr id="13315"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2E2DF6B-5416-4BE1-9819-03A578256053}"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8" name="Rectangle 3"/>
          <p:cNvSpPr>
            <a:spLocks noGrp="1" noChangeArrowheads="1"/>
          </p:cNvSpPr>
          <p:nvPr>
            <p:ph idx="1"/>
          </p:nvPr>
        </p:nvSpPr>
        <p:spPr/>
        <p:txBody>
          <a:bodyPr>
            <a:normAutofit fontScale="92500" lnSpcReduction="20000"/>
          </a:bodyPr>
          <a:lstStyle/>
          <a:p>
            <a:pPr marL="365760" indent="-255905" eaLnBrk="1" fontAlgn="auto" hangingPunct="1">
              <a:spcAft>
                <a:spcPts val="0"/>
              </a:spcAft>
              <a:buFont typeface="Wingdings 3" panose="05040102010807070707"/>
              <a:buChar char=""/>
              <a:defRPr/>
            </a:pPr>
            <a:r>
              <a:rPr lang="zh-CN" altLang="en-US" smtClean="0"/>
              <a:t>从信息对抗角度来看，它包括</a:t>
            </a:r>
            <a:endParaRPr lang="zh-CN" altLang="en-US" smtClean="0"/>
          </a:p>
          <a:p>
            <a:pPr marL="621665" lvl="1" eaLnBrk="1" fontAlgn="auto" hangingPunct="1">
              <a:spcBef>
                <a:spcPts val="325"/>
              </a:spcBef>
              <a:spcAft>
                <a:spcPts val="0"/>
              </a:spcAft>
              <a:buFont typeface="Verdana" panose="020B0604030504040204"/>
              <a:buChar char="◦"/>
              <a:defRPr/>
            </a:pPr>
            <a:r>
              <a:rPr lang="zh-CN" altLang="en-US" smtClean="0"/>
              <a:t>防御</a:t>
            </a:r>
            <a:endParaRPr lang="zh-CN" altLang="en-US" smtClean="0"/>
          </a:p>
          <a:p>
            <a:pPr marL="859790" lvl="2" eaLnBrk="1" fontAlgn="auto" hangingPunct="1">
              <a:spcAft>
                <a:spcPts val="0"/>
              </a:spcAft>
              <a:buFont typeface="Wingdings 2" panose="05020102010507070707"/>
              <a:buChar char=""/>
              <a:defRPr/>
            </a:pPr>
            <a:r>
              <a:rPr lang="zh-CN" altLang="en-US" smtClean="0"/>
              <a:t>安全保障体系结构</a:t>
            </a:r>
            <a:endParaRPr lang="zh-CN" altLang="en-US" smtClean="0"/>
          </a:p>
          <a:p>
            <a:pPr marL="859790" lvl="2" eaLnBrk="1" fontAlgn="auto" hangingPunct="1">
              <a:spcAft>
                <a:spcPts val="0"/>
              </a:spcAft>
              <a:buFont typeface="Wingdings 2" panose="05020102010507070707"/>
              <a:buChar char=""/>
              <a:defRPr/>
            </a:pPr>
            <a:r>
              <a:rPr lang="zh-CN" altLang="en-US" smtClean="0"/>
              <a:t>安全保障技术</a:t>
            </a:r>
            <a:endParaRPr lang="zh-CN" altLang="en-US" smtClean="0"/>
          </a:p>
          <a:p>
            <a:pPr lvl="3" eaLnBrk="1" fontAlgn="auto" hangingPunct="1">
              <a:spcAft>
                <a:spcPts val="0"/>
              </a:spcAft>
              <a:buFont typeface="Wingdings 2" panose="05020102010507070707"/>
              <a:buChar char=""/>
              <a:defRPr/>
            </a:pPr>
            <a:r>
              <a:rPr lang="zh-CN" altLang="en-US" smtClean="0"/>
              <a:t>预警</a:t>
            </a:r>
            <a:endParaRPr lang="zh-CN" altLang="en-US" smtClean="0"/>
          </a:p>
          <a:p>
            <a:pPr lvl="3" eaLnBrk="1" fontAlgn="auto" hangingPunct="1">
              <a:spcAft>
                <a:spcPts val="0"/>
              </a:spcAft>
              <a:buFont typeface="Wingdings 2" panose="05020102010507070707"/>
              <a:buChar char=""/>
              <a:defRPr/>
            </a:pPr>
            <a:r>
              <a:rPr lang="zh-CN" altLang="en-US" smtClean="0"/>
              <a:t>保护</a:t>
            </a:r>
            <a:endParaRPr lang="zh-CN" altLang="en-US" smtClean="0"/>
          </a:p>
          <a:p>
            <a:pPr lvl="3" eaLnBrk="1" fontAlgn="auto" hangingPunct="1">
              <a:spcAft>
                <a:spcPts val="0"/>
              </a:spcAft>
              <a:buFont typeface="Wingdings 2" panose="05020102010507070707"/>
              <a:buChar char=""/>
              <a:defRPr/>
            </a:pPr>
            <a:r>
              <a:rPr lang="zh-CN" altLang="en-US" smtClean="0"/>
              <a:t>检测</a:t>
            </a:r>
            <a:endParaRPr lang="zh-CN" altLang="en-US" smtClean="0"/>
          </a:p>
          <a:p>
            <a:pPr lvl="3" eaLnBrk="1" fontAlgn="auto" hangingPunct="1">
              <a:spcAft>
                <a:spcPts val="0"/>
              </a:spcAft>
              <a:buFont typeface="Wingdings 2" panose="05020102010507070707"/>
              <a:buChar char=""/>
              <a:defRPr/>
            </a:pPr>
            <a:r>
              <a:rPr lang="zh-CN" altLang="en-US" smtClean="0"/>
              <a:t>响应</a:t>
            </a:r>
            <a:endParaRPr lang="zh-CN" altLang="en-US" smtClean="0"/>
          </a:p>
          <a:p>
            <a:pPr lvl="3" eaLnBrk="1" fontAlgn="auto" hangingPunct="1">
              <a:spcAft>
                <a:spcPts val="0"/>
              </a:spcAft>
              <a:buFont typeface="Wingdings 2" panose="05020102010507070707"/>
              <a:buChar char=""/>
              <a:defRPr/>
            </a:pPr>
            <a:r>
              <a:rPr lang="zh-CN" altLang="en-US" smtClean="0"/>
              <a:t>恢复</a:t>
            </a:r>
            <a:endParaRPr lang="zh-CN" altLang="en-US" smtClean="0"/>
          </a:p>
          <a:p>
            <a:pPr marL="859790" lvl="2" eaLnBrk="1" fontAlgn="auto" hangingPunct="1">
              <a:spcAft>
                <a:spcPts val="0"/>
              </a:spcAft>
              <a:buFont typeface="Wingdings 2" panose="05020102010507070707"/>
              <a:buChar char=""/>
              <a:defRPr/>
            </a:pPr>
            <a:r>
              <a:rPr lang="zh-CN" altLang="en-US" smtClean="0"/>
              <a:t>安全保障系统</a:t>
            </a:r>
            <a:endParaRPr lang="zh-CN" altLang="en-US" smtClean="0"/>
          </a:p>
          <a:p>
            <a:pPr marL="621665" lvl="1" eaLnBrk="1" fontAlgn="auto" hangingPunct="1">
              <a:spcBef>
                <a:spcPts val="325"/>
              </a:spcBef>
              <a:spcAft>
                <a:spcPts val="0"/>
              </a:spcAft>
              <a:buFont typeface="Verdana" panose="020B0604030504040204"/>
              <a:buChar char="◦"/>
              <a:defRPr/>
            </a:pPr>
            <a:r>
              <a:rPr lang="zh-CN" altLang="en-US" smtClean="0"/>
              <a:t>攻击</a:t>
            </a:r>
            <a:endParaRPr lang="zh-CN" altLang="en-US" smtClean="0"/>
          </a:p>
          <a:p>
            <a:pPr marL="859790" lvl="2" eaLnBrk="1" fontAlgn="auto" hangingPunct="1">
              <a:spcAft>
                <a:spcPts val="0"/>
              </a:spcAft>
              <a:buFont typeface="Wingdings 2" panose="05020102010507070707"/>
              <a:buChar char=""/>
              <a:defRPr/>
            </a:pPr>
            <a:r>
              <a:rPr lang="zh-CN" altLang="en-US" smtClean="0"/>
              <a:t>攻击机理技术</a:t>
            </a:r>
            <a:endParaRPr lang="zh-CN" altLang="en-US" smtClean="0"/>
          </a:p>
          <a:p>
            <a:pPr marL="859790" lvl="2" eaLnBrk="1" fontAlgn="auto" hangingPunct="1">
              <a:spcAft>
                <a:spcPts val="0"/>
              </a:spcAft>
              <a:buFont typeface="Wingdings 2" panose="05020102010507070707"/>
              <a:buChar char=""/>
              <a:defRPr/>
            </a:pPr>
            <a:r>
              <a:rPr lang="zh-CN" altLang="en-US" smtClean="0"/>
              <a:t>攻击工具</a:t>
            </a:r>
            <a:endParaRPr lang="zh-CN" altLang="en-US" smtClean="0"/>
          </a:p>
          <a:p>
            <a:pPr marL="859790" lvl="2" eaLnBrk="1" fontAlgn="auto" hangingPunct="1">
              <a:spcAft>
                <a:spcPts val="0"/>
              </a:spcAft>
              <a:buFont typeface="Wingdings 2" panose="05020102010507070707"/>
              <a:buChar char=""/>
              <a:defRPr/>
            </a:pPr>
            <a:r>
              <a:rPr lang="zh-CN" altLang="en-US" smtClean="0"/>
              <a:t>安全审计躲避技术</a:t>
            </a:r>
            <a:endParaRPr lang="zh-CN" altLang="en-US" smtClean="0"/>
          </a:p>
          <a:p>
            <a:pPr marL="365760" indent="-255905" eaLnBrk="1" fontAlgn="auto" hangingPunct="1">
              <a:spcAft>
                <a:spcPts val="0"/>
              </a:spcAft>
              <a:buFont typeface="Wingdings 3" panose="05040102010807070707"/>
              <a:buChar char=""/>
              <a:defRPr/>
            </a:pPr>
            <a:endParaRPr lang="en-US" altLang="zh-CN" smtClean="0"/>
          </a:p>
        </p:txBody>
      </p:sp>
      <p:sp>
        <p:nvSpPr>
          <p:cNvPr id="16387" name="Rectangle 2"/>
          <p:cNvSpPr>
            <a:spLocks noGrp="1" noChangeArrowheads="1"/>
          </p:cNvSpPr>
          <p:nvPr>
            <p:ph type="title"/>
          </p:nvPr>
        </p:nvSpPr>
        <p:spPr/>
        <p:txBody>
          <a:bodyPr/>
          <a:lstStyle/>
          <a:p>
            <a:pPr eaLnBrk="1" fontAlgn="auto" hangingPunct="1">
              <a:spcAft>
                <a:spcPts val="0"/>
              </a:spcAft>
              <a:defRPr/>
            </a:pPr>
            <a:r>
              <a:rPr lang="zh-CN" altLang="en-US" smtClean="0"/>
              <a:t>信息安全主要研究领域</a:t>
            </a:r>
            <a:endParaRPr lang="zh-CN" altLang="en-US" smtClean="0"/>
          </a:p>
        </p:txBody>
      </p:sp>
      <p:sp>
        <p:nvSpPr>
          <p:cNvPr id="56323"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6C063F4-3D7A-4813-8BA6-FE110A03A0A3}"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animEffect transition="in" filter="fade">
                                      <p:cBhvr>
                                        <p:cTn id="7" dur="500"/>
                                        <p:tgtEl>
                                          <p:spTgt spid="163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88">
                                            <p:txEl>
                                              <p:pRg st="1" end="1"/>
                                            </p:txEl>
                                          </p:spTgt>
                                        </p:tgtEl>
                                        <p:attrNameLst>
                                          <p:attrName>style.visibility</p:attrName>
                                        </p:attrNameLst>
                                      </p:cBhvr>
                                      <p:to>
                                        <p:strVal val="visible"/>
                                      </p:to>
                                    </p:set>
                                    <p:animEffect transition="in" filter="fade">
                                      <p:cBhvr>
                                        <p:cTn id="12" dur="500"/>
                                        <p:tgtEl>
                                          <p:spTgt spid="163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88">
                                            <p:txEl>
                                              <p:pRg st="2" end="2"/>
                                            </p:txEl>
                                          </p:spTgt>
                                        </p:tgtEl>
                                        <p:attrNameLst>
                                          <p:attrName>style.visibility</p:attrName>
                                        </p:attrNameLst>
                                      </p:cBhvr>
                                      <p:to>
                                        <p:strVal val="visible"/>
                                      </p:to>
                                    </p:set>
                                    <p:animEffect transition="in" filter="fade">
                                      <p:cBhvr>
                                        <p:cTn id="17" dur="500"/>
                                        <p:tgtEl>
                                          <p:spTgt spid="163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388">
                                            <p:txEl>
                                              <p:pRg st="3" end="3"/>
                                            </p:txEl>
                                          </p:spTgt>
                                        </p:tgtEl>
                                        <p:attrNameLst>
                                          <p:attrName>style.visibility</p:attrName>
                                        </p:attrNameLst>
                                      </p:cBhvr>
                                      <p:to>
                                        <p:strVal val="visible"/>
                                      </p:to>
                                    </p:set>
                                    <p:animEffect transition="in" filter="fade">
                                      <p:cBhvr>
                                        <p:cTn id="22" dur="500"/>
                                        <p:tgtEl>
                                          <p:spTgt spid="16388">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388">
                                            <p:txEl>
                                              <p:pRg st="4" end="4"/>
                                            </p:txEl>
                                          </p:spTgt>
                                        </p:tgtEl>
                                        <p:attrNameLst>
                                          <p:attrName>style.visibility</p:attrName>
                                        </p:attrNameLst>
                                      </p:cBhvr>
                                      <p:to>
                                        <p:strVal val="visible"/>
                                      </p:to>
                                    </p:set>
                                    <p:animEffect transition="in" filter="fade">
                                      <p:cBhvr>
                                        <p:cTn id="26" dur="500"/>
                                        <p:tgtEl>
                                          <p:spTgt spid="16388">
                                            <p:txEl>
                                              <p:pRg st="4" end="4"/>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6388">
                                            <p:txEl>
                                              <p:pRg st="5" end="5"/>
                                            </p:txEl>
                                          </p:spTgt>
                                        </p:tgtEl>
                                        <p:attrNameLst>
                                          <p:attrName>style.visibility</p:attrName>
                                        </p:attrNameLst>
                                      </p:cBhvr>
                                      <p:to>
                                        <p:strVal val="visible"/>
                                      </p:to>
                                    </p:set>
                                    <p:animEffect transition="in" filter="fade">
                                      <p:cBhvr>
                                        <p:cTn id="30" dur="500"/>
                                        <p:tgtEl>
                                          <p:spTgt spid="16388">
                                            <p:txEl>
                                              <p:pRg st="5" end="5"/>
                                            </p:txEl>
                                          </p:spTgt>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6388">
                                            <p:txEl>
                                              <p:pRg st="6" end="6"/>
                                            </p:txEl>
                                          </p:spTgt>
                                        </p:tgtEl>
                                        <p:attrNameLst>
                                          <p:attrName>style.visibility</p:attrName>
                                        </p:attrNameLst>
                                      </p:cBhvr>
                                      <p:to>
                                        <p:strVal val="visible"/>
                                      </p:to>
                                    </p:set>
                                    <p:animEffect transition="in" filter="fade">
                                      <p:cBhvr>
                                        <p:cTn id="34" dur="500"/>
                                        <p:tgtEl>
                                          <p:spTgt spid="16388">
                                            <p:txEl>
                                              <p:pRg st="6" end="6"/>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6388">
                                            <p:txEl>
                                              <p:pRg st="7" end="7"/>
                                            </p:txEl>
                                          </p:spTgt>
                                        </p:tgtEl>
                                        <p:attrNameLst>
                                          <p:attrName>style.visibility</p:attrName>
                                        </p:attrNameLst>
                                      </p:cBhvr>
                                      <p:to>
                                        <p:strVal val="visible"/>
                                      </p:to>
                                    </p:set>
                                    <p:animEffect transition="in" filter="fade">
                                      <p:cBhvr>
                                        <p:cTn id="38" dur="500"/>
                                        <p:tgtEl>
                                          <p:spTgt spid="16388">
                                            <p:txEl>
                                              <p:pRg st="7" end="7"/>
                                            </p:txEl>
                                          </p:spTgt>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6388">
                                            <p:txEl>
                                              <p:pRg st="8" end="8"/>
                                            </p:txEl>
                                          </p:spTgt>
                                        </p:tgtEl>
                                        <p:attrNameLst>
                                          <p:attrName>style.visibility</p:attrName>
                                        </p:attrNameLst>
                                      </p:cBhvr>
                                      <p:to>
                                        <p:strVal val="visible"/>
                                      </p:to>
                                    </p:set>
                                    <p:animEffect transition="in" filter="fade">
                                      <p:cBhvr>
                                        <p:cTn id="42" dur="500"/>
                                        <p:tgtEl>
                                          <p:spTgt spid="1638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388">
                                            <p:txEl>
                                              <p:pRg st="9" end="9"/>
                                            </p:txEl>
                                          </p:spTgt>
                                        </p:tgtEl>
                                        <p:attrNameLst>
                                          <p:attrName>style.visibility</p:attrName>
                                        </p:attrNameLst>
                                      </p:cBhvr>
                                      <p:to>
                                        <p:strVal val="visible"/>
                                      </p:to>
                                    </p:set>
                                    <p:animEffect transition="in" filter="fade">
                                      <p:cBhvr>
                                        <p:cTn id="47" dur="500"/>
                                        <p:tgtEl>
                                          <p:spTgt spid="1638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388">
                                            <p:txEl>
                                              <p:pRg st="10" end="10"/>
                                            </p:txEl>
                                          </p:spTgt>
                                        </p:tgtEl>
                                        <p:attrNameLst>
                                          <p:attrName>style.visibility</p:attrName>
                                        </p:attrNameLst>
                                      </p:cBhvr>
                                      <p:to>
                                        <p:strVal val="visible"/>
                                      </p:to>
                                    </p:set>
                                    <p:animEffect transition="in" filter="fade">
                                      <p:cBhvr>
                                        <p:cTn id="52" dur="500"/>
                                        <p:tgtEl>
                                          <p:spTgt spid="16388">
                                            <p:txEl>
                                              <p:pRg st="10" end="10"/>
                                            </p:tx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388">
                                            <p:txEl>
                                              <p:pRg st="11" end="11"/>
                                            </p:txEl>
                                          </p:spTgt>
                                        </p:tgtEl>
                                        <p:attrNameLst>
                                          <p:attrName>style.visibility</p:attrName>
                                        </p:attrNameLst>
                                      </p:cBhvr>
                                      <p:to>
                                        <p:strVal val="visible"/>
                                      </p:to>
                                    </p:set>
                                    <p:animEffect transition="in" filter="fade">
                                      <p:cBhvr>
                                        <p:cTn id="56" dur="500"/>
                                        <p:tgtEl>
                                          <p:spTgt spid="16388">
                                            <p:txEl>
                                              <p:pRg st="11" end="11"/>
                                            </p:txEl>
                                          </p:spTgt>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16388">
                                            <p:txEl>
                                              <p:pRg st="12" end="12"/>
                                            </p:txEl>
                                          </p:spTgt>
                                        </p:tgtEl>
                                        <p:attrNameLst>
                                          <p:attrName>style.visibility</p:attrName>
                                        </p:attrNameLst>
                                      </p:cBhvr>
                                      <p:to>
                                        <p:strVal val="visible"/>
                                      </p:to>
                                    </p:set>
                                    <p:animEffect transition="in" filter="fade">
                                      <p:cBhvr>
                                        <p:cTn id="60" dur="500"/>
                                        <p:tgtEl>
                                          <p:spTgt spid="16388">
                                            <p:txEl>
                                              <p:pRg st="12" end="12"/>
                                            </p:txEl>
                                          </p:spTgt>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6388">
                                            <p:txEl>
                                              <p:pRg st="13" end="13"/>
                                            </p:txEl>
                                          </p:spTgt>
                                        </p:tgtEl>
                                        <p:attrNameLst>
                                          <p:attrName>style.visibility</p:attrName>
                                        </p:attrNameLst>
                                      </p:cBhvr>
                                      <p:to>
                                        <p:strVal val="visible"/>
                                      </p:to>
                                    </p:set>
                                    <p:animEffect transition="in" filter="fade">
                                      <p:cBhvr>
                                        <p:cTn id="64" dur="500"/>
                                        <p:tgtEl>
                                          <p:spTgt spid="1638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1000" smtClean="0"/>
              <a:t>Copyright</a:t>
            </a:r>
            <a:r>
              <a:rPr kumimoji="0" lang="en-US" altLang="zh-CN" sz="1000" smtClean="0">
                <a:latin typeface="宋体" pitchFamily="2" charset="-122"/>
              </a:rPr>
              <a:t>©</a:t>
            </a:r>
            <a:r>
              <a:rPr kumimoji="0" lang="zh-CN" altLang="en-US" sz="1000" smtClean="0"/>
              <a:t>电子科技大学计算机学院</a:t>
            </a:r>
            <a:endParaRPr kumimoji="0" lang="zh-CN" altLang="en-US" sz="1000" smtClean="0"/>
          </a:p>
        </p:txBody>
      </p:sp>
      <p:sp>
        <p:nvSpPr>
          <p:cNvPr id="59395" name="灯片编号占位符 5"/>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D02DE36-BA47-474E-A28D-3DD357668457}" type="slidenum">
              <a:rPr kumimoji="0" lang="zh-CN" altLang="en-US" sz="1000" smtClean="0"/>
            </a:fld>
            <a:endParaRPr kumimoji="0" lang="en-US" altLang="zh-CN" sz="1000" smtClean="0"/>
          </a:p>
        </p:txBody>
      </p:sp>
      <p:sp>
        <p:nvSpPr>
          <p:cNvPr id="68610" name="Rectangle 2"/>
          <p:cNvSpPr>
            <a:spLocks noGrp="1" noChangeArrowheads="1"/>
          </p:cNvSpPr>
          <p:nvPr>
            <p:ph type="title"/>
          </p:nvPr>
        </p:nvSpPr>
        <p:spPr/>
        <p:txBody>
          <a:bodyPr>
            <a:normAutofit fontScale="90000"/>
          </a:bodyPr>
          <a:lstStyle/>
          <a:p>
            <a:pPr>
              <a:defRPr/>
            </a:pPr>
            <a:r>
              <a:rPr lang="zh-CN" altLang="en-US"/>
              <a:t>信息安全主要研究</a:t>
            </a:r>
            <a:r>
              <a:rPr lang="zh-CN" altLang="en-US" smtClean="0"/>
              <a:t>领域（从手段角度）</a:t>
            </a:r>
            <a:endParaRPr lang="zh-CN" altLang="en-AU">
              <a:ea typeface="宋体" pitchFamily="2" charset="-122"/>
            </a:endParaRPr>
          </a:p>
        </p:txBody>
      </p:sp>
      <p:graphicFrame>
        <p:nvGraphicFramePr>
          <p:cNvPr id="68630" name="Group 22"/>
          <p:cNvGraphicFramePr>
            <a:graphicFrameLocks noGrp="1"/>
          </p:cNvGraphicFramePr>
          <p:nvPr/>
        </p:nvGraphicFramePr>
        <p:xfrm>
          <a:off x="2267744" y="1268760"/>
          <a:ext cx="5184576" cy="4883065"/>
        </p:xfrm>
        <a:graphic>
          <a:graphicData uri="http://schemas.openxmlformats.org/drawingml/2006/table">
            <a:tbl>
              <a:tblPr/>
              <a:tblGrid>
                <a:gridCol w="1584176"/>
                <a:gridCol w="3600400"/>
              </a:tblGrid>
              <a:tr h="3359089">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rPr>
                        <a:t>技术</a:t>
                      </a:r>
                      <a:endPar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rPr>
                        <a:t>信息加密</a:t>
                      </a:r>
                      <a:endPar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endParaRPr>
                    </a:p>
                    <a:p>
                      <a:pPr marL="914400" marR="0" lvl="2"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rPr>
                        <a:t>数字签名</a:t>
                      </a:r>
                      <a:endPar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endParaRPr>
                    </a:p>
                    <a:p>
                      <a:pPr marL="914400" marR="0" lvl="2"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rPr>
                        <a:t>数据完整性</a:t>
                      </a:r>
                      <a:endPar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endParaRPr>
                    </a:p>
                    <a:p>
                      <a:pPr marL="914400" marR="0" lvl="2"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rPr>
                        <a:t>身份鉴别</a:t>
                      </a:r>
                      <a:endPar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endParaRPr>
                    </a:p>
                    <a:p>
                      <a:pPr marL="914400" marR="0" lvl="2"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rPr>
                        <a:t>访问控制</a:t>
                      </a:r>
                      <a:endPar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endParaRPr>
                    </a:p>
                    <a:p>
                      <a:pPr marL="914400" marR="0" lvl="2"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rPr>
                        <a:t>安全数据库</a:t>
                      </a:r>
                      <a:endPar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endParaRPr>
                    </a:p>
                    <a:p>
                      <a:pPr marL="914400" marR="0" lvl="2"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rPr>
                        <a:t>网络安全</a:t>
                      </a:r>
                      <a:endPar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endParaRPr>
                    </a:p>
                    <a:p>
                      <a:pPr marL="914400" marR="0" lvl="2"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rPr>
                        <a:t>病毒</a:t>
                      </a:r>
                      <a:endPar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endParaRPr>
                    </a:p>
                    <a:p>
                      <a:pPr marL="914400" marR="0" lvl="2"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rPr>
                        <a:t>安全审计</a:t>
                      </a:r>
                      <a:r>
                        <a:rPr kumimoji="1" lang="en-US" altLang="zh-CN" sz="2000" b="1" i="0" u="none" strike="noStrike" cap="none" normalizeH="0" baseline="0" smtClean="0">
                          <a:ln>
                            <a:noFill/>
                          </a:ln>
                          <a:solidFill>
                            <a:schemeClr val="tx1"/>
                          </a:solidFill>
                          <a:effectLst/>
                          <a:latin typeface="Times New Roman" panose="02020603050405020304" charset="0"/>
                          <a:ea typeface="宋体" pitchFamily="2" charset="-122"/>
                        </a:rPr>
                        <a:t>...</a:t>
                      </a:r>
                      <a:endParaRPr kumimoji="1" lang="zh-CN" altLang="en-US" sz="1200" b="1" i="0" u="none" strike="noStrike" cap="none" normalizeH="0" baseline="0" smtClean="0">
                        <a:ln>
                          <a:noFill/>
                        </a:ln>
                        <a:solidFill>
                          <a:srgbClr val="CC0000"/>
                        </a:solidFill>
                        <a:effectLst/>
                        <a:latin typeface="Times New Roman" panose="02020603050405020304" charset="0"/>
                        <a:ea typeface="宋体" pitchFamily="2" charset="-122"/>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19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rPr>
                        <a:t>管理</a:t>
                      </a:r>
                      <a:endPar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rPr>
                        <a:t>              安全策略</a:t>
                      </a:r>
                      <a:endPar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rPr>
                        <a:t>              安全工程</a:t>
                      </a:r>
                      <a:endPar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19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rPr>
                        <a:t>法规与标准</a:t>
                      </a:r>
                      <a:endPar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rPr>
                        <a:t>               法规</a:t>
                      </a:r>
                      <a:endParaRPr kumimoji="1" lang="zh-CN" altLang="en-US" sz="2000" b="1" i="0" u="none" strike="noStrike" cap="none" normalizeH="0" baseline="0" smtClean="0">
                        <a:ln>
                          <a:noFill/>
                        </a:ln>
                        <a:solidFill>
                          <a:schemeClr val="tx1"/>
                        </a:solidFill>
                        <a:effectLst/>
                        <a:latin typeface="Times New Roman" panose="02020603050405020304"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rPr>
                        <a:t>               标准</a:t>
                      </a:r>
                      <a:endParaRPr kumimoji="1" lang="zh-CN" altLang="en-US" sz="2000" b="1" i="0" u="none" strike="noStrike" cap="none" normalizeH="0" baseline="0" smtClean="0">
                        <a:ln>
                          <a:noFill/>
                        </a:ln>
                        <a:solidFill>
                          <a:srgbClr val="CC0000"/>
                        </a:solidFill>
                        <a:effectLst/>
                        <a:latin typeface="Times New Roman" panose="02020603050405020304" charset="0"/>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603050405020304" charset="0"/>
              </a:rPr>
              <a:t>安全</a:t>
            </a:r>
            <a:r>
              <a:rPr lang="zh-CN" altLang="en-US" smtClean="0">
                <a:latin typeface="Times New Roman" panose="02020603050405020304" charset="0"/>
              </a:rPr>
              <a:t>体系结构</a:t>
            </a:r>
            <a:endParaRPr lang="zh-CN" altLang="en-US"/>
          </a:p>
        </p:txBody>
      </p:sp>
      <p:sp>
        <p:nvSpPr>
          <p:cNvPr id="3" name="文本占位符 2"/>
          <p:cNvSpPr>
            <a:spLocks noGrp="1"/>
          </p:cNvSpPr>
          <p:nvPr>
            <p:ph type="body" idx="1"/>
          </p:nvPr>
        </p:nvSpPr>
        <p:spPr/>
        <p:txBody>
          <a:bodyPr/>
          <a:lstStyle/>
          <a:p>
            <a:endParaRPr lang="zh-CN" altLang="en-US"/>
          </a:p>
        </p:txBody>
      </p:sp>
      <p:sp>
        <p:nvSpPr>
          <p:cNvPr id="95234"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C44D143-4FA9-4B77-B00F-54821536B5A0}"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信息安全</a:t>
            </a:r>
            <a:r>
              <a:rPr lang="en-US" altLang="zh-CN" smtClean="0"/>
              <a:t>-</a:t>
            </a:r>
            <a:r>
              <a:rPr lang="zh-CN" altLang="en-US" smtClean="0"/>
              <a:t>防御视角</a:t>
            </a:r>
            <a:endParaRPr lang="en-US" altLang="zh-CN" smtClean="0"/>
          </a:p>
          <a:p>
            <a:r>
              <a:rPr lang="zh-CN" altLang="en-US" smtClean="0"/>
              <a:t>怎么防御</a:t>
            </a:r>
            <a:endParaRPr lang="en-US" altLang="zh-CN" smtClean="0"/>
          </a:p>
          <a:p>
            <a:pPr lvl="1"/>
            <a:r>
              <a:rPr lang="zh-CN" altLang="en-US" smtClean="0"/>
              <a:t>整体</a:t>
            </a:r>
            <a:endParaRPr lang="en-US" altLang="zh-CN" smtClean="0"/>
          </a:p>
          <a:p>
            <a:pPr lvl="1"/>
            <a:r>
              <a:rPr lang="zh-CN" altLang="en-US" smtClean="0"/>
              <a:t>多层次</a:t>
            </a:r>
            <a:endParaRPr lang="en-US" altLang="zh-CN" smtClean="0"/>
          </a:p>
          <a:p>
            <a:pPr lvl="1"/>
            <a:r>
              <a:rPr lang="zh-CN" altLang="en-US" smtClean="0"/>
              <a:t>多因素，技术、管理、人员</a:t>
            </a:r>
            <a:endParaRPr lang="en-US" altLang="zh-CN" smtClean="0"/>
          </a:p>
          <a:p>
            <a:r>
              <a:rPr lang="zh-CN" altLang="en-US" smtClean="0"/>
              <a:t>系统工程，需要框架和结构</a:t>
            </a:r>
            <a:endParaRPr lang="en-US" altLang="zh-CN" smtClean="0"/>
          </a:p>
          <a:p>
            <a:pPr lvl="1"/>
            <a:r>
              <a:rPr lang="zh-CN" altLang="en-US" smtClean="0"/>
              <a:t>框架</a:t>
            </a:r>
            <a:r>
              <a:rPr lang="en-US" altLang="zh-CN" smtClean="0"/>
              <a:t>——</a:t>
            </a:r>
            <a:r>
              <a:rPr lang="zh-CN" altLang="en-US" smtClean="0"/>
              <a:t>有哪些东西</a:t>
            </a:r>
            <a:endParaRPr lang="en-US" altLang="zh-CN" smtClean="0"/>
          </a:p>
          <a:p>
            <a:pPr lvl="1"/>
            <a:r>
              <a:rPr lang="zh-CN" altLang="en-US" smtClean="0"/>
              <a:t>结构</a:t>
            </a:r>
            <a:r>
              <a:rPr lang="en-US" altLang="zh-CN" smtClean="0"/>
              <a:t>——</a:t>
            </a:r>
            <a:r>
              <a:rPr lang="zh-CN" altLang="en-US" smtClean="0"/>
              <a:t>如何搭建</a:t>
            </a:r>
            <a:endParaRPr lang="zh-CN" altLang="en-US"/>
          </a:p>
        </p:txBody>
      </p:sp>
      <p:sp>
        <p:nvSpPr>
          <p:cNvPr id="3" name="标题 2"/>
          <p:cNvSpPr>
            <a:spLocks noGrp="1"/>
          </p:cNvSpPr>
          <p:nvPr>
            <p:ph type="title"/>
          </p:nvPr>
        </p:nvSpPr>
        <p:spPr/>
        <p:txBody>
          <a:bodyPr/>
          <a:lstStyle/>
          <a:p>
            <a:r>
              <a:rPr lang="zh-CN" altLang="en-US" smtClean="0"/>
              <a:t>信息安全体系结构</a:t>
            </a:r>
            <a:endParaRPr lang="zh-CN" altLang="en-US"/>
          </a:p>
        </p:txBody>
      </p:sp>
    </p:spTree>
  </p:cSld>
  <p:clrMapOvr>
    <a:masterClrMapping/>
  </p:clrMapOvr>
  <p:transition spd="slow">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图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375618"/>
            <a:ext cx="7696200" cy="536575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normAutofit/>
          </a:bodyPr>
          <a:lstStyle/>
          <a:p>
            <a:r>
              <a:rPr lang="zh-CN" altLang="en-US" smtClean="0"/>
              <a:t>信息安全体系框架 </a:t>
            </a:r>
            <a:endParaRPr lang="zh-CN" altLang="en-US"/>
          </a:p>
        </p:txBody>
      </p:sp>
    </p:spTree>
  </p:cSld>
  <p:clrMapOvr>
    <a:masterClrMapping/>
  </p:clrMapOvr>
  <p:transition spd="slow">
    <p:pull/>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0" y="260350"/>
            <a:ext cx="9144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marL="3599180">
              <a:defRPr>
                <a:solidFill>
                  <a:schemeClr val="tx1"/>
                </a:solidFill>
                <a:latin typeface="Arial" panose="020B0604020202020204" pitchFamily="34" charset="0"/>
                <a:ea typeface="宋体" pitchFamily="2" charset="-122"/>
              </a:defRPr>
            </a:lvl2pPr>
            <a:lvl3pPr marL="3713480">
              <a:defRPr>
                <a:solidFill>
                  <a:schemeClr val="tx1"/>
                </a:solidFill>
                <a:latin typeface="Arial" panose="020B0604020202020204" pitchFamily="34" charset="0"/>
                <a:ea typeface="宋体" pitchFamily="2" charset="-122"/>
              </a:defRPr>
            </a:lvl3pPr>
            <a:lvl4pPr marL="3827780">
              <a:defRPr>
                <a:solidFill>
                  <a:schemeClr val="tx1"/>
                </a:solidFill>
                <a:latin typeface="Arial" panose="020B0604020202020204" pitchFamily="34" charset="0"/>
                <a:ea typeface="宋体" pitchFamily="2" charset="-122"/>
              </a:defRPr>
            </a:lvl4pPr>
            <a:lvl5pPr marL="3942080">
              <a:defRPr>
                <a:solidFill>
                  <a:schemeClr val="tx1"/>
                </a:solidFill>
                <a:latin typeface="Arial" panose="020B0604020202020204" pitchFamily="34" charset="0"/>
                <a:ea typeface="宋体" pitchFamily="2" charset="-122"/>
              </a:defRPr>
            </a:lvl5pPr>
            <a:lvl6pPr marL="4399280" fontAlgn="base">
              <a:spcBef>
                <a:spcPct val="0"/>
              </a:spcBef>
              <a:spcAft>
                <a:spcPct val="0"/>
              </a:spcAft>
              <a:defRPr>
                <a:solidFill>
                  <a:schemeClr val="tx1"/>
                </a:solidFill>
                <a:latin typeface="Arial" panose="020B0604020202020204" pitchFamily="34" charset="0"/>
                <a:ea typeface="宋体" pitchFamily="2" charset="-122"/>
              </a:defRPr>
            </a:lvl6pPr>
            <a:lvl7pPr marL="4856480" fontAlgn="base">
              <a:spcBef>
                <a:spcPct val="0"/>
              </a:spcBef>
              <a:spcAft>
                <a:spcPct val="0"/>
              </a:spcAft>
              <a:defRPr>
                <a:solidFill>
                  <a:schemeClr val="tx1"/>
                </a:solidFill>
                <a:latin typeface="Arial" panose="020B0604020202020204" pitchFamily="34" charset="0"/>
                <a:ea typeface="宋体" pitchFamily="2" charset="-122"/>
              </a:defRPr>
            </a:lvl7pPr>
            <a:lvl8pPr marL="5313680" fontAlgn="base">
              <a:spcBef>
                <a:spcPct val="0"/>
              </a:spcBef>
              <a:spcAft>
                <a:spcPct val="0"/>
              </a:spcAft>
              <a:defRPr>
                <a:solidFill>
                  <a:schemeClr val="tx1"/>
                </a:solidFill>
                <a:latin typeface="Arial" panose="020B0604020202020204" pitchFamily="34" charset="0"/>
                <a:ea typeface="宋体" pitchFamily="2" charset="-122"/>
              </a:defRPr>
            </a:lvl8pPr>
            <a:lvl9pPr marL="5770880" fontAlgn="base">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sz="3500">
                <a:solidFill>
                  <a:srgbClr val="CC0000"/>
                </a:solidFill>
                <a:latin typeface="Comic Sans MS" panose="030F0702030302020204" pitchFamily="66" charset="0"/>
                <a:ea typeface="黑体" pitchFamily="49" charset="-122"/>
              </a:rPr>
              <a:t>信息安全的保护机制</a:t>
            </a:r>
            <a:endParaRPr lang="zh-CN" altLang="en-US" sz="3500">
              <a:solidFill>
                <a:srgbClr val="CC0000"/>
              </a:solidFill>
              <a:latin typeface="Comic Sans MS" panose="030F0702030302020204" pitchFamily="66" charset="0"/>
              <a:ea typeface="黑体" pitchFamily="49" charset="-122"/>
            </a:endParaRPr>
          </a:p>
        </p:txBody>
      </p:sp>
      <p:sp>
        <p:nvSpPr>
          <p:cNvPr id="65539" name="Rectangle 3"/>
          <p:cNvSpPr>
            <a:spLocks noChangeArrowheads="1"/>
          </p:cNvSpPr>
          <p:nvPr/>
        </p:nvSpPr>
        <p:spPr bwMode="auto">
          <a:xfrm>
            <a:off x="533400" y="1295400"/>
            <a:ext cx="8153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400">
                <a:solidFill>
                  <a:srgbClr val="000000"/>
                </a:solidFill>
                <a:latin typeface="宋体" pitchFamily="2" charset="-122"/>
              </a:rPr>
              <a:t>    </a:t>
            </a:r>
            <a:r>
              <a:rPr kumimoji="1" lang="zh-CN" altLang="en-US" sz="2400">
                <a:solidFill>
                  <a:srgbClr val="000000"/>
                </a:solidFill>
                <a:latin typeface="宋体" pitchFamily="2" charset="-122"/>
              </a:rPr>
              <a:t>信息安全的最终任务是保护信息资源被合法用户安全使用，并禁止非法用户、入侵者、攻击者和黑客非法偷盗、使用信息资源。</a:t>
            </a:r>
            <a:endParaRPr kumimoji="1" lang="zh-CN" altLang="en-US" sz="2400">
              <a:solidFill>
                <a:srgbClr val="000000"/>
              </a:solidFill>
              <a:latin typeface="Times New Roman" panose="02020603050405020304" charset="0"/>
            </a:endParaRPr>
          </a:p>
        </p:txBody>
      </p:sp>
      <p:sp>
        <p:nvSpPr>
          <p:cNvPr id="65540" name="Rectangle 4"/>
          <p:cNvSpPr>
            <a:spLocks noChangeArrowheads="1"/>
          </p:cNvSpPr>
          <p:nvPr/>
        </p:nvSpPr>
        <p:spPr bwMode="auto">
          <a:xfrm>
            <a:off x="457200" y="2743200"/>
            <a:ext cx="8229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400">
                <a:solidFill>
                  <a:srgbClr val="000000"/>
                </a:solidFill>
                <a:latin typeface="宋体" pitchFamily="2" charset="-122"/>
              </a:rPr>
              <a:t>    </a:t>
            </a:r>
            <a:r>
              <a:rPr kumimoji="1" lang="zh-CN" altLang="en-US" sz="2400">
                <a:solidFill>
                  <a:srgbClr val="000000"/>
                </a:solidFill>
                <a:latin typeface="宋体" pitchFamily="2" charset="-122"/>
              </a:rPr>
              <a:t>信息安全的保护机制包括电磁辐射、环境安全、计算机技术、网络技术等技术因素，还包括信息安全管理（含系统安全管理、安全服务管理和安全机制管理）、法律和心理因素等机制。</a:t>
            </a:r>
            <a:r>
              <a:rPr kumimoji="1" lang="zh-CN" altLang="en-US" sz="2400">
                <a:solidFill>
                  <a:srgbClr val="000000"/>
                </a:solidFill>
              </a:rPr>
              <a:t> </a:t>
            </a:r>
            <a:endParaRPr kumimoji="1" lang="zh-CN" altLang="en-US" sz="2400">
              <a:solidFill>
                <a:srgbClr val="000000"/>
              </a:solidFill>
              <a:latin typeface="Times New Roman" panose="02020603050405020304" charset="0"/>
            </a:endParaRPr>
          </a:p>
        </p:txBody>
      </p:sp>
      <p:sp>
        <p:nvSpPr>
          <p:cNvPr id="65541" name="Rectangle 5"/>
          <p:cNvSpPr>
            <a:spLocks noChangeArrowheads="1"/>
          </p:cNvSpPr>
          <p:nvPr/>
        </p:nvSpPr>
        <p:spPr bwMode="auto">
          <a:xfrm>
            <a:off x="533400" y="4648200"/>
            <a:ext cx="8153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400">
                <a:solidFill>
                  <a:srgbClr val="000000"/>
                </a:solidFill>
                <a:latin typeface="宋体" pitchFamily="2" charset="-122"/>
              </a:rPr>
              <a:t>    </a:t>
            </a:r>
            <a:r>
              <a:rPr kumimoji="1" lang="zh-CN" altLang="en-US" sz="2400">
                <a:solidFill>
                  <a:srgbClr val="000000"/>
                </a:solidFill>
                <a:latin typeface="宋体" pitchFamily="2" charset="-122"/>
              </a:rPr>
              <a:t>国际信息系统安全认证组织（</a:t>
            </a:r>
            <a:r>
              <a:rPr kumimoji="1" lang="en-US" altLang="zh-CN"/>
              <a:t>International Information Systems Security Certification Consortium </a:t>
            </a:r>
            <a:r>
              <a:rPr kumimoji="1" lang="zh-CN" altLang="en-US" sz="2400">
                <a:solidFill>
                  <a:srgbClr val="000000"/>
                </a:solidFill>
                <a:latin typeface="宋体" pitchFamily="2" charset="-122"/>
              </a:rPr>
              <a:t>，简称</a:t>
            </a:r>
            <a:r>
              <a:rPr kumimoji="1" lang="en-US" altLang="zh-CN" sz="2400">
                <a:solidFill>
                  <a:srgbClr val="000000"/>
                </a:solidFill>
                <a:latin typeface="宋体" pitchFamily="2" charset="-122"/>
              </a:rPr>
              <a:t>ISC2</a:t>
            </a:r>
            <a:r>
              <a:rPr kumimoji="1" lang="zh-CN" altLang="en-US" sz="2400">
                <a:solidFill>
                  <a:srgbClr val="000000"/>
                </a:solidFill>
                <a:latin typeface="宋体" pitchFamily="2" charset="-122"/>
              </a:rPr>
              <a:t>）将信息安全划分为</a:t>
            </a:r>
            <a:r>
              <a:rPr kumimoji="1" lang="en-US" altLang="zh-CN" sz="2400">
                <a:solidFill>
                  <a:srgbClr val="000000"/>
                </a:solidFill>
                <a:latin typeface="宋体" pitchFamily="2" charset="-122"/>
              </a:rPr>
              <a:t>5</a:t>
            </a:r>
            <a:r>
              <a:rPr kumimoji="1" lang="zh-CN" altLang="en-US" sz="2400">
                <a:solidFill>
                  <a:srgbClr val="000000"/>
                </a:solidFill>
                <a:latin typeface="宋体" pitchFamily="2" charset="-122"/>
              </a:rPr>
              <a:t>重屏障共</a:t>
            </a:r>
            <a:r>
              <a:rPr kumimoji="1" lang="en-US" altLang="zh-CN" sz="2400">
                <a:solidFill>
                  <a:srgbClr val="000000"/>
                </a:solidFill>
                <a:latin typeface="宋体" pitchFamily="2" charset="-122"/>
              </a:rPr>
              <a:t>10</a:t>
            </a:r>
            <a:r>
              <a:rPr kumimoji="1" lang="zh-CN" altLang="en-US" sz="2400">
                <a:solidFill>
                  <a:srgbClr val="000000"/>
                </a:solidFill>
                <a:latin typeface="宋体" pitchFamily="2" charset="-122"/>
              </a:rPr>
              <a:t>大领域并给出了它们涵盖的知识结构 </a:t>
            </a:r>
            <a:endParaRPr kumimoji="1" lang="zh-CN" altLang="en-US" sz="2400">
              <a:solidFill>
                <a:srgbClr val="000000"/>
              </a:solidFill>
              <a:latin typeface="宋体" pitchFamily="2" charset="-122"/>
            </a:endParaRPr>
          </a:p>
        </p:txBody>
      </p:sp>
    </p:spTree>
  </p:cSld>
  <p:clrMapOvr>
    <a:masterClrMapping/>
  </p:clrMapOvr>
  <p:transition spd="slow">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260350"/>
            <a:ext cx="9144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marL="3599180">
              <a:defRPr>
                <a:solidFill>
                  <a:schemeClr val="tx1"/>
                </a:solidFill>
                <a:latin typeface="Arial" panose="020B0604020202020204" pitchFamily="34" charset="0"/>
                <a:ea typeface="宋体" pitchFamily="2" charset="-122"/>
              </a:defRPr>
            </a:lvl2pPr>
            <a:lvl3pPr marL="3713480">
              <a:defRPr>
                <a:solidFill>
                  <a:schemeClr val="tx1"/>
                </a:solidFill>
                <a:latin typeface="Arial" panose="020B0604020202020204" pitchFamily="34" charset="0"/>
                <a:ea typeface="宋体" pitchFamily="2" charset="-122"/>
              </a:defRPr>
            </a:lvl3pPr>
            <a:lvl4pPr marL="3827780">
              <a:defRPr>
                <a:solidFill>
                  <a:schemeClr val="tx1"/>
                </a:solidFill>
                <a:latin typeface="Arial" panose="020B0604020202020204" pitchFamily="34" charset="0"/>
                <a:ea typeface="宋体" pitchFamily="2" charset="-122"/>
              </a:defRPr>
            </a:lvl4pPr>
            <a:lvl5pPr marL="3942080">
              <a:defRPr>
                <a:solidFill>
                  <a:schemeClr val="tx1"/>
                </a:solidFill>
                <a:latin typeface="Arial" panose="020B0604020202020204" pitchFamily="34" charset="0"/>
                <a:ea typeface="宋体" pitchFamily="2" charset="-122"/>
              </a:defRPr>
            </a:lvl5pPr>
            <a:lvl6pPr marL="4399280" fontAlgn="base">
              <a:spcBef>
                <a:spcPct val="0"/>
              </a:spcBef>
              <a:spcAft>
                <a:spcPct val="0"/>
              </a:spcAft>
              <a:defRPr>
                <a:solidFill>
                  <a:schemeClr val="tx1"/>
                </a:solidFill>
                <a:latin typeface="Arial" panose="020B0604020202020204" pitchFamily="34" charset="0"/>
                <a:ea typeface="宋体" pitchFamily="2" charset="-122"/>
              </a:defRPr>
            </a:lvl6pPr>
            <a:lvl7pPr marL="4856480" fontAlgn="base">
              <a:spcBef>
                <a:spcPct val="0"/>
              </a:spcBef>
              <a:spcAft>
                <a:spcPct val="0"/>
              </a:spcAft>
              <a:defRPr>
                <a:solidFill>
                  <a:schemeClr val="tx1"/>
                </a:solidFill>
                <a:latin typeface="Arial" panose="020B0604020202020204" pitchFamily="34" charset="0"/>
                <a:ea typeface="宋体" pitchFamily="2" charset="-122"/>
              </a:defRPr>
            </a:lvl7pPr>
            <a:lvl8pPr marL="5313680" fontAlgn="base">
              <a:spcBef>
                <a:spcPct val="0"/>
              </a:spcBef>
              <a:spcAft>
                <a:spcPct val="0"/>
              </a:spcAft>
              <a:defRPr>
                <a:solidFill>
                  <a:schemeClr val="tx1"/>
                </a:solidFill>
                <a:latin typeface="Arial" panose="020B0604020202020204" pitchFamily="34" charset="0"/>
                <a:ea typeface="宋体" pitchFamily="2" charset="-122"/>
              </a:defRPr>
            </a:lvl8pPr>
            <a:lvl9pPr marL="5770880" fontAlgn="base">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sz="3500">
                <a:solidFill>
                  <a:srgbClr val="CC0000"/>
                </a:solidFill>
                <a:latin typeface="Comic Sans MS" panose="030F0702030302020204" pitchFamily="66" charset="0"/>
                <a:ea typeface="黑体" pitchFamily="49" charset="-122"/>
              </a:rPr>
              <a:t>信息安全的保护机制</a:t>
            </a:r>
            <a:endParaRPr lang="zh-CN" altLang="en-US" sz="3500">
              <a:solidFill>
                <a:srgbClr val="CC0000"/>
              </a:solidFill>
              <a:latin typeface="Comic Sans MS" panose="030F0702030302020204" pitchFamily="66" charset="0"/>
              <a:ea typeface="黑体" pitchFamily="49" charset="-122"/>
            </a:endParaRPr>
          </a:p>
        </p:txBody>
      </p:sp>
      <p:pic>
        <p:nvPicPr>
          <p:cNvPr id="66564" name="Picture 4" descr="图2-1 信息安全五大屏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238" y="1146175"/>
            <a:ext cx="8172450" cy="537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Grp="1" noChangeArrowheads="1"/>
          </p:cNvSpPr>
          <p:nvPr>
            <p:ph idx="1"/>
          </p:nvPr>
        </p:nvSpPr>
        <p:spPr/>
        <p:txBody>
          <a:bodyPr/>
          <a:lstStyle/>
          <a:p>
            <a:r>
              <a:rPr lang="zh-CN" altLang="en-US"/>
              <a:t>用于防御安全攻击的硬件或者软件方法</a:t>
            </a:r>
            <a:r>
              <a:rPr lang="zh-CN" altLang="en-US" smtClean="0"/>
              <a:t>、系统或整体解决方案</a:t>
            </a:r>
            <a:endParaRPr lang="zh-CN" altLang="en-US"/>
          </a:p>
          <a:p>
            <a:r>
              <a:rPr lang="zh-CN" altLang="en-US" smtClean="0"/>
              <a:t>对信息和信息系统安全功能的抽象描述，从</a:t>
            </a:r>
            <a:r>
              <a:rPr lang="zh-CN" altLang="en-US" smtClean="0">
                <a:solidFill>
                  <a:srgbClr val="C00000"/>
                </a:solidFill>
              </a:rPr>
              <a:t>整体</a:t>
            </a:r>
            <a:r>
              <a:rPr lang="zh-CN" altLang="en-US" smtClean="0"/>
              <a:t>上定义信息及信息系统所需的</a:t>
            </a:r>
            <a:r>
              <a:rPr lang="zh-CN" altLang="en-US" smtClean="0">
                <a:solidFill>
                  <a:srgbClr val="C00000"/>
                </a:solidFill>
              </a:rPr>
              <a:t>安全服务</a:t>
            </a:r>
            <a:r>
              <a:rPr lang="zh-CN" altLang="en-US" smtClean="0"/>
              <a:t>、安全机制及各种安全组件之间的关系和交互。 </a:t>
            </a:r>
            <a:endParaRPr lang="zh-CN" altLang="en-US" smtClean="0"/>
          </a:p>
        </p:txBody>
      </p:sp>
      <p:sp>
        <p:nvSpPr>
          <p:cNvPr id="522242" name="Rectangle 2"/>
          <p:cNvSpPr>
            <a:spLocks noGrp="1" noChangeArrowheads="1"/>
          </p:cNvSpPr>
          <p:nvPr>
            <p:ph type="title"/>
          </p:nvPr>
        </p:nvSpPr>
        <p:spPr/>
        <p:txBody>
          <a:bodyPr>
            <a:normAutofit fontScale="90000"/>
          </a:bodyPr>
          <a:lstStyle/>
          <a:p>
            <a:r>
              <a:rPr lang="zh-CN" altLang="en-US" smtClean="0"/>
              <a:t>安全体系结构</a:t>
            </a:r>
            <a:r>
              <a:rPr lang="en-US" altLang="zh-CN" smtClean="0"/>
              <a:t>(Security Architecture</a:t>
            </a:r>
            <a:r>
              <a:rPr lang="en-US" altLang="zh-CN"/>
              <a:t>)</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BEE3C73A-A947-4B2D-B480-748DDE066FD7}" type="datetime1">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301" name="Rectangle 13"/>
          <p:cNvSpPr>
            <a:spLocks noGrp="1" noChangeArrowheads="1"/>
          </p:cNvSpPr>
          <p:nvPr>
            <p:ph type="title"/>
          </p:nvPr>
        </p:nvSpPr>
        <p:spPr/>
        <p:txBody>
          <a:bodyPr/>
          <a:lstStyle/>
          <a:p>
            <a:r>
              <a:rPr lang="zh-CN" altLang="en-US" sz="4400">
                <a:solidFill>
                  <a:srgbClr val="000066"/>
                </a:solidFill>
              </a:rPr>
              <a:t>安全</a:t>
            </a:r>
            <a:r>
              <a:rPr lang="zh-CN" altLang="en-US" sz="4400" smtClean="0">
                <a:solidFill>
                  <a:srgbClr val="000066"/>
                </a:solidFill>
              </a:rPr>
              <a:t>体系结构</a:t>
            </a:r>
            <a:endParaRPr lang="zh-CN" altLang="en-US" sz="4400">
              <a:solidFill>
                <a:srgbClr val="000066"/>
              </a:solidFill>
            </a:endParaRPr>
          </a:p>
        </p:txBody>
      </p:sp>
      <p:sp>
        <p:nvSpPr>
          <p:cNvPr id="15" name="日期占位符 3"/>
          <p:cNvSpPr>
            <a:spLocks noGrp="1"/>
          </p:cNvSpPr>
          <p:nvPr>
            <p:ph type="dt" sz="half" idx="4294967295"/>
          </p:nvPr>
        </p:nvSpPr>
        <p:spPr>
          <a:xfrm>
            <a:off x="5129336" y="6407944"/>
            <a:ext cx="1026840" cy="450056"/>
          </a:xfrm>
          <a:prstGeom prst="rect">
            <a:avLst/>
          </a:prstGeom>
        </p:spPr>
        <p:txBody>
          <a:bodyPr/>
          <a:lstStyle/>
          <a:p>
            <a:fld id="{AB21B73E-FD2C-4649-B2D9-3B6E45FB1E7B}" type="datetime1">
              <a:rPr lang="zh-CN" altLang="en-US"/>
            </a:fld>
            <a:endParaRPr lang="en-US" altLang="zh-CN"/>
          </a:p>
        </p:txBody>
      </p:sp>
      <p:sp>
        <p:nvSpPr>
          <p:cNvPr id="524300" name="AutoShape 12"/>
          <p:cNvSpPr>
            <a:spLocks noChangeArrowheads="1"/>
          </p:cNvSpPr>
          <p:nvPr/>
        </p:nvSpPr>
        <p:spPr bwMode="auto">
          <a:xfrm>
            <a:off x="5867400" y="1484313"/>
            <a:ext cx="2879725" cy="865187"/>
          </a:xfrm>
          <a:prstGeom prst="cloudCallout">
            <a:avLst>
              <a:gd name="adj1" fmla="val -49449"/>
              <a:gd name="adj2" fmla="val 79542"/>
            </a:avLst>
          </a:prstGeom>
          <a:solidFill>
            <a:srgbClr val="FF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FF0000"/>
                </a:solidFill>
              </a:rPr>
              <a:t>策略是基础</a:t>
            </a:r>
            <a:endParaRPr lang="zh-CN" altLang="en-US" sz="2400" b="1">
              <a:solidFill>
                <a:srgbClr val="FF0000"/>
              </a:solidFill>
            </a:endParaRPr>
          </a:p>
        </p:txBody>
      </p:sp>
      <p:grpSp>
        <p:nvGrpSpPr>
          <p:cNvPr id="524302" name="Group 14"/>
          <p:cNvGrpSpPr/>
          <p:nvPr/>
        </p:nvGrpSpPr>
        <p:grpSpPr bwMode="auto">
          <a:xfrm>
            <a:off x="2362200" y="1309688"/>
            <a:ext cx="4176713" cy="4752975"/>
            <a:chOff x="1628" y="799"/>
            <a:chExt cx="2631" cy="2994"/>
          </a:xfrm>
        </p:grpSpPr>
        <p:sp>
          <p:nvSpPr>
            <p:cNvPr id="524303" name="Rectangle 15"/>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4" name="Rectangle 16"/>
            <p:cNvSpPr>
              <a:spLocks noChangeArrowheads="1"/>
            </p:cNvSpPr>
            <p:nvPr/>
          </p:nvSpPr>
          <p:spPr bwMode="auto">
            <a:xfrm>
              <a:off x="2091" y="799"/>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endParaRPr lang="zh-CN" altLang="en-US" sz="2400" b="1">
                <a:solidFill>
                  <a:schemeClr val="bg1"/>
                </a:solidFill>
              </a:endParaRPr>
            </a:p>
          </p:txBody>
        </p:sp>
        <p:sp>
          <p:nvSpPr>
            <p:cNvPr id="524305" name="Rectangle 17"/>
            <p:cNvSpPr>
              <a:spLocks noChangeArrowheads="1"/>
            </p:cNvSpPr>
            <p:nvPr/>
          </p:nvSpPr>
          <p:spPr bwMode="auto">
            <a:xfrm>
              <a:off x="2092" y="1407"/>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endParaRPr lang="zh-CN" altLang="en-US" sz="2400" b="1">
                <a:solidFill>
                  <a:schemeClr val="bg1"/>
                </a:solidFill>
              </a:endParaRPr>
            </a:p>
          </p:txBody>
        </p:sp>
        <p:sp>
          <p:nvSpPr>
            <p:cNvPr id="524306" name="Rectangle 18"/>
            <p:cNvSpPr>
              <a:spLocks noChangeArrowheads="1"/>
            </p:cNvSpPr>
            <p:nvPr/>
          </p:nvSpPr>
          <p:spPr bwMode="auto">
            <a:xfrm>
              <a:off x="1750" y="2076"/>
              <a:ext cx="2400"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endParaRPr lang="zh-CN" altLang="en-US" sz="2400" b="1">
                <a:solidFill>
                  <a:schemeClr val="bg1"/>
                </a:solidFill>
              </a:endParaRPr>
            </a:p>
          </p:txBody>
        </p:sp>
        <p:sp>
          <p:nvSpPr>
            <p:cNvPr id="524307" name="Rectangle 19"/>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endParaRPr lang="zh-CN" altLang="en-US" sz="2400" b="1">
                <a:solidFill>
                  <a:schemeClr val="bg1"/>
                </a:solidFill>
              </a:endParaRPr>
            </a:p>
          </p:txBody>
        </p:sp>
        <p:sp>
          <p:nvSpPr>
            <p:cNvPr id="524308" name="Rectangle 20"/>
            <p:cNvSpPr>
              <a:spLocks noChangeArrowheads="1"/>
            </p:cNvSpPr>
            <p:nvPr/>
          </p:nvSpPr>
          <p:spPr bwMode="auto">
            <a:xfrm>
              <a:off x="1837" y="3301"/>
              <a:ext cx="2205"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endParaRPr lang="zh-CN" altLang="en-US" sz="2400" b="1">
                <a:solidFill>
                  <a:schemeClr val="bg1"/>
                </a:solidFill>
              </a:endParaRPr>
            </a:p>
          </p:txBody>
        </p:sp>
        <p:sp>
          <p:nvSpPr>
            <p:cNvPr id="524309" name="AutoShape 21"/>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24310" name="AutoShape 22"/>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24311" name="AutoShape 23"/>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24312" name="AutoShape 24"/>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4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300"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2" name="Rectangle 12"/>
          <p:cNvSpPr>
            <a:spLocks noGrp="1" noChangeArrowheads="1"/>
          </p:cNvSpPr>
          <p:nvPr>
            <p:ph type="title"/>
          </p:nvPr>
        </p:nvSpPr>
        <p:spPr/>
        <p:txBody>
          <a:bodyPr/>
          <a:lstStyle/>
          <a:p>
            <a:r>
              <a:rPr lang="zh-CN" altLang="en-US" sz="4400">
                <a:solidFill>
                  <a:srgbClr val="000066"/>
                </a:solidFill>
              </a:rPr>
              <a:t>安全体系结构</a:t>
            </a:r>
            <a:endParaRPr lang="zh-CN" altLang="en-US" sz="4400">
              <a:solidFill>
                <a:srgbClr val="000066"/>
              </a:solidFill>
            </a:endParaRPr>
          </a:p>
        </p:txBody>
      </p:sp>
      <p:sp>
        <p:nvSpPr>
          <p:cNvPr id="14" name="日期占位符 3"/>
          <p:cNvSpPr>
            <a:spLocks noGrp="1"/>
          </p:cNvSpPr>
          <p:nvPr>
            <p:ph type="dt" sz="half" idx="4294967295"/>
          </p:nvPr>
        </p:nvSpPr>
        <p:spPr>
          <a:xfrm>
            <a:off x="5129336" y="6407944"/>
            <a:ext cx="1026840" cy="450056"/>
          </a:xfrm>
          <a:prstGeom prst="rect">
            <a:avLst/>
          </a:prstGeom>
        </p:spPr>
        <p:txBody>
          <a:bodyPr/>
          <a:lstStyle/>
          <a:p>
            <a:fld id="{B886D097-6964-4279-9641-9E5614FDA709}" type="datetime1">
              <a:rPr lang="zh-CN" altLang="en-US"/>
            </a:fld>
            <a:endParaRPr lang="en-US" altLang="zh-CN"/>
          </a:p>
        </p:txBody>
      </p:sp>
      <p:grpSp>
        <p:nvGrpSpPr>
          <p:cNvPr id="2" name="Group 13"/>
          <p:cNvGrpSpPr/>
          <p:nvPr/>
        </p:nvGrpSpPr>
        <p:grpSpPr bwMode="auto">
          <a:xfrm>
            <a:off x="2514600" y="1447800"/>
            <a:ext cx="4176713" cy="4752975"/>
            <a:chOff x="1628" y="799"/>
            <a:chExt cx="2631" cy="2994"/>
          </a:xfrm>
        </p:grpSpPr>
        <p:sp>
          <p:nvSpPr>
            <p:cNvPr id="542734"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35"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风险分析</a:t>
              </a:r>
              <a:endParaRPr lang="zh-CN" altLang="en-US" sz="2400" b="1">
                <a:solidFill>
                  <a:srgbClr val="CC0000"/>
                </a:solidFill>
              </a:endParaRPr>
            </a:p>
          </p:txBody>
        </p:sp>
        <p:sp>
          <p:nvSpPr>
            <p:cNvPr id="542736"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endParaRPr lang="zh-CN" altLang="en-US" sz="2400" b="1">
                <a:solidFill>
                  <a:schemeClr val="bg1"/>
                </a:solidFill>
              </a:endParaRPr>
            </a:p>
          </p:txBody>
        </p:sp>
        <p:sp>
          <p:nvSpPr>
            <p:cNvPr id="542737"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endParaRPr lang="zh-CN" altLang="en-US" sz="2400" b="1">
                <a:solidFill>
                  <a:schemeClr val="bg1"/>
                </a:solidFill>
              </a:endParaRPr>
            </a:p>
          </p:txBody>
        </p:sp>
        <p:sp>
          <p:nvSpPr>
            <p:cNvPr id="542738"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endParaRPr lang="zh-CN" altLang="en-US" sz="2400" b="1">
                <a:solidFill>
                  <a:schemeClr val="bg1"/>
                </a:solidFill>
              </a:endParaRPr>
            </a:p>
          </p:txBody>
        </p:sp>
        <p:sp>
          <p:nvSpPr>
            <p:cNvPr id="542739"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endParaRPr lang="zh-CN" altLang="en-US" sz="2400" b="1">
                <a:solidFill>
                  <a:schemeClr val="bg1"/>
                </a:solidFill>
              </a:endParaRPr>
            </a:p>
          </p:txBody>
        </p:sp>
        <p:sp>
          <p:nvSpPr>
            <p:cNvPr id="542740"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1"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2"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3"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pPr eaLnBrk="1" fontAlgn="auto" hangingPunct="1">
              <a:spcAft>
                <a:spcPts val="0"/>
              </a:spcAft>
              <a:defRPr/>
            </a:pPr>
            <a:r>
              <a:rPr lang="zh-CN" altLang="en-US" sz="4000">
                <a:latin typeface="Times New Roman" panose="02020603050405020304" charset="0"/>
              </a:rPr>
              <a:t>第一章 信息安全</a:t>
            </a:r>
            <a:r>
              <a:rPr lang="zh-CN" altLang="en-US" sz="4000" smtClean="0">
                <a:latin typeface="Times New Roman" panose="02020603050405020304" charset="0"/>
              </a:rPr>
              <a:t>概述</a:t>
            </a:r>
            <a:endParaRPr lang="zh-CN" altLang="en-US"/>
          </a:p>
        </p:txBody>
      </p:sp>
      <p:sp>
        <p:nvSpPr>
          <p:cNvPr id="14339" name="副标题 4"/>
          <p:cNvSpPr>
            <a:spLocks noGrp="1"/>
          </p:cNvSpPr>
          <p:nvPr>
            <p:ph type="subTitle" idx="1"/>
          </p:nvPr>
        </p:nvSpPr>
        <p:spPr/>
        <p:txBody>
          <a:bodyPr/>
          <a:lstStyle/>
          <a:p>
            <a:pPr marR="0" eaLnBrk="1" hangingPunct="1"/>
            <a:endParaRPr lang="zh-CN" altLang="en-US" smtClean="0"/>
          </a:p>
        </p:txBody>
      </p:sp>
      <p:sp>
        <p:nvSpPr>
          <p:cNvPr id="14340" name="灯片编号占位符 3"/>
          <p:cNvSpPr>
            <a:spLocks noGrp="1"/>
          </p:cNvSpPr>
          <p:nvPr>
            <p:ph type="sldNum" sz="quarter" idx="4294967295"/>
          </p:nvPr>
        </p:nvSpPr>
        <p:spPr bwMode="auto">
          <a:xfrm>
            <a:off x="8777288"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0987C51A-981A-4235-9A39-4C91CF79D3E3}" type="slidenum">
              <a:rPr kumimoji="0" lang="en-US" altLang="zh-CN" sz="1000" smtClean="0">
                <a:solidFill>
                  <a:srgbClr val="FFFFFF"/>
                </a:solidFill>
              </a:rPr>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1" name="Rectangle 3"/>
          <p:cNvSpPr>
            <a:spLocks noGrp="1" noChangeArrowheads="1"/>
          </p:cNvSpPr>
          <p:nvPr>
            <p:ph idx="1"/>
          </p:nvPr>
        </p:nvSpPr>
        <p:spPr/>
        <p:txBody>
          <a:bodyPr/>
          <a:lstStyle/>
          <a:p>
            <a:r>
              <a:rPr lang="zh-CN" altLang="en-US" smtClean="0"/>
              <a:t>分析信息系统的威胁和脆弱性，以及资源或系统功能失效所带来的影响，控制方法</a:t>
            </a:r>
            <a:endParaRPr lang="zh-CN" altLang="en-US" smtClean="0"/>
          </a:p>
          <a:p>
            <a:r>
              <a:rPr lang="zh-CN" altLang="en-US" smtClean="0"/>
              <a:t>如何进行风险管理？</a:t>
            </a:r>
            <a:endParaRPr lang="zh-CN" altLang="en-US" smtClean="0"/>
          </a:p>
          <a:p>
            <a:pPr lvl="1"/>
            <a:r>
              <a:rPr lang="zh-CN" altLang="en-US" smtClean="0"/>
              <a:t>列出威胁及脆弱性</a:t>
            </a:r>
            <a:endParaRPr lang="en-US" altLang="zh-CN" smtClean="0"/>
          </a:p>
          <a:p>
            <a:pPr lvl="2"/>
            <a:r>
              <a:rPr lang="zh-CN" altLang="en-US" smtClean="0"/>
              <a:t>按资源</a:t>
            </a:r>
            <a:endParaRPr lang="zh-CN" altLang="en-US" smtClean="0"/>
          </a:p>
          <a:p>
            <a:pPr lvl="1"/>
            <a:r>
              <a:rPr lang="zh-CN" altLang="en-US" smtClean="0"/>
              <a:t>列出可能的控制方法和相应成本</a:t>
            </a:r>
            <a:endParaRPr lang="zh-CN" altLang="en-US" smtClean="0"/>
          </a:p>
          <a:p>
            <a:pPr lvl="1"/>
            <a:r>
              <a:rPr lang="zh-CN" altLang="en-US" smtClean="0"/>
              <a:t>进行成本分析</a:t>
            </a:r>
            <a:endParaRPr lang="zh-CN" altLang="en-US" smtClean="0"/>
          </a:p>
          <a:p>
            <a:pPr lvl="2"/>
            <a:r>
              <a:rPr lang="zh-CN" altLang="en-US" smtClean="0"/>
              <a:t>控制所需要的成本是否大于资源损失所带来的成本？</a:t>
            </a:r>
            <a:endParaRPr lang="en-US" altLang="zh-CN" smtClean="0"/>
          </a:p>
          <a:p>
            <a:endParaRPr lang="zh-CN" altLang="en-US"/>
          </a:p>
        </p:txBody>
      </p:sp>
      <p:sp>
        <p:nvSpPr>
          <p:cNvPr id="544770" name="Rectangle 2"/>
          <p:cNvSpPr>
            <a:spLocks noGrp="1" noChangeArrowheads="1"/>
          </p:cNvSpPr>
          <p:nvPr>
            <p:ph type="title"/>
          </p:nvPr>
        </p:nvSpPr>
        <p:spPr/>
        <p:txBody>
          <a:bodyPr/>
          <a:lstStyle/>
          <a:p>
            <a:r>
              <a:rPr lang="zh-CN" altLang="en-US" smtClean="0"/>
              <a:t>风险管理</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E28E34FD-8A25-4F33-B1D2-DCAC5E65C3CE}" type="datetime1">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idx="1"/>
          </p:nvPr>
        </p:nvSpPr>
        <p:spPr/>
        <p:txBody>
          <a:bodyPr/>
          <a:lstStyle/>
          <a:p>
            <a:r>
              <a:rPr lang="zh-CN" altLang="en-US" smtClean="0"/>
              <a:t>风险分析的结果是采取有效防御措施的主要依据之一</a:t>
            </a:r>
            <a:endParaRPr lang="zh-CN" altLang="en-US" smtClean="0"/>
          </a:p>
          <a:p>
            <a:pPr lvl="1"/>
            <a:r>
              <a:rPr lang="zh-CN" altLang="en-US" smtClean="0"/>
              <a:t>依据风险分析的结果制定安全计划</a:t>
            </a:r>
            <a:endParaRPr lang="zh-CN" altLang="en-US"/>
          </a:p>
        </p:txBody>
      </p:sp>
      <p:sp>
        <p:nvSpPr>
          <p:cNvPr id="642050" name="Rectangle 2"/>
          <p:cNvSpPr>
            <a:spLocks noGrp="1" noChangeArrowheads="1"/>
          </p:cNvSpPr>
          <p:nvPr>
            <p:ph type="title"/>
          </p:nvPr>
        </p:nvSpPr>
        <p:spPr/>
        <p:txBody>
          <a:bodyPr/>
          <a:lstStyle/>
          <a:p>
            <a:r>
              <a:rPr lang="zh-CN" altLang="en-US" smtClean="0"/>
              <a:t>风险管理</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2AC74607-D3DB-4A06-A876-81878D6C4561}" type="datetime1">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9" name="Rectangle 3"/>
          <p:cNvSpPr>
            <a:spLocks noGrp="1" noChangeArrowheads="1"/>
          </p:cNvSpPr>
          <p:nvPr>
            <p:ph idx="1"/>
          </p:nvPr>
        </p:nvSpPr>
        <p:spPr/>
        <p:txBody>
          <a:bodyPr/>
          <a:lstStyle/>
          <a:p>
            <a:r>
              <a:rPr lang="zh-CN" altLang="en-US" smtClean="0"/>
              <a:t>风险缓解：</a:t>
            </a:r>
            <a:endParaRPr lang="zh-CN" altLang="en-US" smtClean="0"/>
          </a:p>
          <a:p>
            <a:pPr lvl="1"/>
            <a:r>
              <a:rPr lang="zh-CN" altLang="en-US" smtClean="0"/>
              <a:t>用于减少风险的步骤或方法</a:t>
            </a:r>
            <a:endParaRPr lang="en-US" altLang="zh-CN" smtClean="0"/>
          </a:p>
          <a:p>
            <a:r>
              <a:rPr lang="zh-CN" altLang="en-US" smtClean="0"/>
              <a:t>残余风险</a:t>
            </a:r>
            <a:r>
              <a:rPr lang="en-US" altLang="zh-CN" smtClean="0"/>
              <a:t>(</a:t>
            </a:r>
            <a:r>
              <a:rPr lang="zh-CN" altLang="en-US" smtClean="0"/>
              <a:t> </a:t>
            </a:r>
            <a:r>
              <a:rPr lang="en-US" altLang="zh-CN" smtClean="0"/>
              <a:t>Residual Risk </a:t>
            </a:r>
            <a:r>
              <a:rPr lang="zh-CN" altLang="en-US" smtClean="0"/>
              <a:t>：</a:t>
            </a:r>
            <a:r>
              <a:rPr lang="en-US" altLang="zh-CN" smtClean="0"/>
              <a:t> RR)</a:t>
            </a:r>
            <a:endParaRPr lang="zh-CN" altLang="en-US" smtClean="0"/>
          </a:p>
          <a:p>
            <a:pPr lvl="1"/>
            <a:r>
              <a:rPr lang="zh-CN" altLang="en-US" smtClean="0"/>
              <a:t>在已经启用安全防御措施后依然存在的风险</a:t>
            </a:r>
            <a:endParaRPr lang="en-US" altLang="zh-CN" smtClean="0"/>
          </a:p>
          <a:p>
            <a:r>
              <a:rPr lang="zh-CN" altLang="en-US" smtClean="0"/>
              <a:t>残余风险的保护（</a:t>
            </a:r>
            <a:r>
              <a:rPr lang="en-US" altLang="zh-CN" smtClean="0"/>
              <a:t>Safeguards for RR</a:t>
            </a:r>
            <a:r>
              <a:rPr lang="zh-CN" altLang="en-US" smtClean="0"/>
              <a:t>）：</a:t>
            </a:r>
            <a:endParaRPr lang="zh-CN" altLang="en-US" smtClean="0"/>
          </a:p>
          <a:p>
            <a:pPr lvl="1"/>
            <a:r>
              <a:rPr lang="zh-CN" altLang="en-US" smtClean="0"/>
              <a:t>完全排除残余风险是非常困难的</a:t>
            </a:r>
            <a:endParaRPr lang="zh-CN" altLang="en-US" smtClean="0"/>
          </a:p>
          <a:p>
            <a:pPr lvl="1"/>
            <a:r>
              <a:rPr lang="zh-CN" altLang="en-US" smtClean="0"/>
              <a:t>最好的方法是将残余风险维持在一个可接受的水平</a:t>
            </a:r>
            <a:endParaRPr lang="en-US" altLang="zh-CN" smtClean="0"/>
          </a:p>
          <a:p>
            <a:endParaRPr lang="zh-CN" altLang="en-US"/>
          </a:p>
        </p:txBody>
      </p:sp>
      <p:sp>
        <p:nvSpPr>
          <p:cNvPr id="546818" name="Rectangle 2"/>
          <p:cNvSpPr>
            <a:spLocks noGrp="1" noChangeArrowheads="1"/>
          </p:cNvSpPr>
          <p:nvPr>
            <p:ph type="title"/>
          </p:nvPr>
        </p:nvSpPr>
        <p:spPr/>
        <p:txBody>
          <a:bodyPr/>
          <a:lstStyle/>
          <a:p>
            <a:r>
              <a:rPr lang="zh-CN" altLang="en-US" smtClean="0"/>
              <a:t>风险缓解（</a:t>
            </a:r>
            <a:r>
              <a:rPr lang="en-US" altLang="zh-CN" smtClean="0"/>
              <a:t>Risk Mitigation</a:t>
            </a:r>
            <a:r>
              <a:rPr lang="zh-CN" altLang="en-US" smtClean="0"/>
              <a:t>）</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6949D2C6-AE5A-4E30-9A00-504D60CEBC9D}" type="datetime1">
              <a:rPr lang="zh-CN" altLang="en-US" smtClean="0"/>
            </a:fld>
            <a:endParaRPr lang="en-US" altLang="zh-CN"/>
          </a:p>
        </p:txBody>
      </p:sp>
      <p:pic>
        <p:nvPicPr>
          <p:cNvPr id="5" name="Picture 5" descr="1206709_54808234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694841" y="3776466"/>
            <a:ext cx="3465840" cy="24311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fontAlgn="auto" hangingPunct="1">
              <a:spcAft>
                <a:spcPts val="0"/>
              </a:spcAft>
              <a:defRPr/>
            </a:pPr>
            <a:r>
              <a:rPr lang="zh-CN" altLang="en-US" smtClean="0">
                <a:ea typeface="宋体" pitchFamily="2" charset="-122"/>
              </a:rPr>
              <a:t>风险管理过程模型</a:t>
            </a:r>
            <a:endParaRPr lang="zh-CN" altLang="en-US">
              <a:ea typeface="宋体" pitchFamily="2" charset="-122"/>
            </a:endParaRPr>
          </a:p>
        </p:txBody>
      </p:sp>
      <p:sp>
        <p:nvSpPr>
          <p:cNvPr id="115714" name="页脚占位符 4"/>
          <p:cNvSpPr>
            <a:spLocks noGrp="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1000" smtClean="0"/>
              <a:t>Copyright</a:t>
            </a:r>
            <a:r>
              <a:rPr kumimoji="0" lang="en-US" altLang="zh-CN" sz="1000" smtClean="0">
                <a:latin typeface="宋体" pitchFamily="2" charset="-122"/>
              </a:rPr>
              <a:t>©</a:t>
            </a:r>
            <a:r>
              <a:rPr kumimoji="0" lang="zh-CN" altLang="en-US" sz="1000" smtClean="0"/>
              <a:t>电子科技大学计算机学院</a:t>
            </a:r>
            <a:endParaRPr kumimoji="0" lang="zh-CN" altLang="en-US" sz="1000" smtClean="0"/>
          </a:p>
        </p:txBody>
      </p:sp>
      <p:sp>
        <p:nvSpPr>
          <p:cNvPr id="115715"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BC5FB35-4B50-470C-8B52-55C18709161C}" type="slidenum">
              <a:rPr kumimoji="0" lang="zh-CN" altLang="en-US" sz="1000" smtClean="0"/>
            </a:fld>
            <a:endParaRPr kumimoji="0" lang="en-US" altLang="zh-CN" sz="1000" smtClean="0"/>
          </a:p>
        </p:txBody>
      </p:sp>
      <p:grpSp>
        <p:nvGrpSpPr>
          <p:cNvPr id="2" name="组合 1"/>
          <p:cNvGrpSpPr/>
          <p:nvPr/>
        </p:nvGrpSpPr>
        <p:grpSpPr>
          <a:xfrm>
            <a:off x="1576388" y="1268760"/>
            <a:ext cx="5587900" cy="4935190"/>
            <a:chOff x="1576388" y="1268760"/>
            <a:chExt cx="5587900" cy="4935190"/>
          </a:xfrm>
        </p:grpSpPr>
        <p:sp>
          <p:nvSpPr>
            <p:cNvPr id="115718" name="Rectangle 4"/>
            <p:cNvSpPr>
              <a:spLocks noChangeArrowheads="1"/>
            </p:cNvSpPr>
            <p:nvPr/>
          </p:nvSpPr>
          <p:spPr bwMode="auto">
            <a:xfrm>
              <a:off x="1576388" y="5303838"/>
              <a:ext cx="1516062" cy="769937"/>
            </a:xfrm>
            <a:prstGeom prst="rect">
              <a:avLst/>
            </a:prstGeom>
            <a:noFill/>
            <a:ln w="12700">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115719" name="Picture 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87525" y="1484784"/>
              <a:ext cx="5176838" cy="4719166"/>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5720" name="Rectangle 6"/>
            <p:cNvSpPr>
              <a:spLocks noChangeArrowheads="1"/>
            </p:cNvSpPr>
            <p:nvPr/>
          </p:nvSpPr>
          <p:spPr bwMode="auto">
            <a:xfrm>
              <a:off x="1975818" y="4640361"/>
              <a:ext cx="1516062" cy="804863"/>
            </a:xfrm>
            <a:prstGeom prst="rect">
              <a:avLst/>
            </a:prstGeom>
            <a:solidFill>
              <a:schemeClr val="accent2"/>
            </a:solidFill>
            <a:ln w="12700">
              <a:solidFill>
                <a:schemeClr val="bg2"/>
              </a:solidFill>
              <a:miter lim="800000"/>
            </a:ln>
            <a:effectLst>
              <a:outerShdw dist="107763" dir="2700000" algn="ctr" rotWithShape="0">
                <a:schemeClr val="bg2"/>
              </a:outerShdw>
            </a:effectLst>
          </p:spPr>
          <p:txBody>
            <a:bodyPr wrap="none" anchor="ctr"/>
            <a:lstStyle/>
            <a:p>
              <a:pPr algn="ctr" eaLnBrk="0" hangingPunct="0"/>
              <a:r>
                <a:rPr lang="en-US" altLang="zh-CN" sz="1400" b="1">
                  <a:latin typeface="Arial" panose="020B0604020202020204" pitchFamily="34" charset="0"/>
                </a:rPr>
                <a:t>Implement Risk</a:t>
              </a:r>
              <a:endParaRPr lang="en-US" altLang="zh-CN" sz="1400" b="1">
                <a:latin typeface="Arial" panose="020B0604020202020204" pitchFamily="34" charset="0"/>
              </a:endParaRPr>
            </a:p>
            <a:p>
              <a:pPr algn="ctr" eaLnBrk="0" hangingPunct="0"/>
              <a:r>
                <a:rPr lang="en-US" altLang="zh-CN" sz="1400" b="1">
                  <a:latin typeface="Arial" panose="020B0604020202020204" pitchFamily="34" charset="0"/>
                </a:rPr>
                <a:t>Management</a:t>
              </a:r>
              <a:endParaRPr lang="en-US" altLang="zh-CN" sz="1400" b="1">
                <a:latin typeface="Arial" panose="020B0604020202020204" pitchFamily="34" charset="0"/>
              </a:endParaRPr>
            </a:p>
            <a:p>
              <a:pPr algn="ctr" eaLnBrk="0" hangingPunct="0"/>
              <a:r>
                <a:rPr lang="en-US" altLang="zh-CN" sz="1400" b="1">
                  <a:latin typeface="Arial" panose="020B0604020202020204" pitchFamily="34" charset="0"/>
                </a:rPr>
                <a:t>Actions</a:t>
              </a:r>
              <a:endParaRPr lang="en-US" altLang="zh-CN">
                <a:latin typeface="Arial" panose="020B0604020202020204" pitchFamily="34" charset="0"/>
              </a:endParaRPr>
            </a:p>
          </p:txBody>
        </p:sp>
        <p:sp>
          <p:nvSpPr>
            <p:cNvPr id="115721" name="Rectangle 7"/>
            <p:cNvSpPr>
              <a:spLocks noChangeArrowheads="1"/>
            </p:cNvSpPr>
            <p:nvPr/>
          </p:nvSpPr>
          <p:spPr bwMode="auto">
            <a:xfrm>
              <a:off x="1674962" y="2636912"/>
              <a:ext cx="1312862" cy="609600"/>
            </a:xfrm>
            <a:prstGeom prst="rect">
              <a:avLst/>
            </a:prstGeom>
            <a:solidFill>
              <a:schemeClr val="accent2"/>
            </a:solidFill>
            <a:ln w="12700">
              <a:solidFill>
                <a:schemeClr val="bg2"/>
              </a:solidFill>
              <a:miter lim="800000"/>
            </a:ln>
            <a:effectLst>
              <a:outerShdw dist="107763" dir="2700000" algn="ctr" rotWithShape="0">
                <a:schemeClr val="bg2"/>
              </a:outerShdw>
            </a:effectLst>
          </p:spPr>
          <p:txBody>
            <a:bodyPr wrap="none" anchor="ctr"/>
            <a:lstStyle/>
            <a:p>
              <a:pPr algn="ctr" eaLnBrk="0" hangingPunct="0"/>
              <a:r>
                <a:rPr lang="en-US" altLang="zh-CN" sz="1400" b="1">
                  <a:latin typeface="Arial" panose="020B0604020202020204" pitchFamily="34" charset="0"/>
                </a:rPr>
                <a:t>Re-evaluate</a:t>
              </a:r>
              <a:endParaRPr lang="en-US" altLang="zh-CN" sz="1400" b="1">
                <a:latin typeface="Arial" panose="020B0604020202020204" pitchFamily="34" charset="0"/>
              </a:endParaRPr>
            </a:p>
            <a:p>
              <a:pPr algn="ctr" eaLnBrk="0" hangingPunct="0"/>
              <a:r>
                <a:rPr lang="en-US" altLang="zh-CN" sz="1400" b="1">
                  <a:latin typeface="Arial" panose="020B0604020202020204" pitchFamily="34" charset="0"/>
                </a:rPr>
                <a:t>the Risks</a:t>
              </a:r>
              <a:endParaRPr lang="en-US" altLang="zh-CN" sz="1400" b="1">
                <a:latin typeface="Arial" panose="020B0604020202020204" pitchFamily="34" charset="0"/>
              </a:endParaRPr>
            </a:p>
          </p:txBody>
        </p:sp>
        <p:sp>
          <p:nvSpPr>
            <p:cNvPr id="115722" name="Rectangle 8"/>
            <p:cNvSpPr>
              <a:spLocks noChangeArrowheads="1"/>
            </p:cNvSpPr>
            <p:nvPr/>
          </p:nvSpPr>
          <p:spPr bwMode="auto">
            <a:xfrm>
              <a:off x="3635896" y="1268760"/>
              <a:ext cx="1190625" cy="785812"/>
            </a:xfrm>
            <a:prstGeom prst="rect">
              <a:avLst/>
            </a:prstGeom>
            <a:solidFill>
              <a:srgbClr val="FAFD00"/>
            </a:solidFill>
            <a:ln w="12700">
              <a:solidFill>
                <a:schemeClr val="tx1"/>
              </a:solidFill>
              <a:miter lim="800000"/>
            </a:ln>
            <a:effectLst>
              <a:outerShdw dist="107763" dir="2700000" algn="ctr" rotWithShape="0">
                <a:schemeClr val="bg2"/>
              </a:outerShdw>
            </a:effectLst>
          </p:spPr>
          <p:txBody>
            <a:bodyPr wrap="none" anchor="ctr"/>
            <a:lstStyle/>
            <a:p>
              <a:pPr algn="ctr" eaLnBrk="0" hangingPunct="0"/>
              <a:r>
                <a:rPr lang="en-US" altLang="zh-CN" sz="1400" b="1">
                  <a:solidFill>
                    <a:srgbClr val="3399FF"/>
                  </a:solidFill>
                  <a:latin typeface="Arial" panose="020B0604020202020204" pitchFamily="34" charset="0"/>
                </a:rPr>
                <a:t>Identify</a:t>
              </a:r>
              <a:endParaRPr lang="en-US" altLang="zh-CN" sz="1400" b="1">
                <a:solidFill>
                  <a:srgbClr val="3399FF"/>
                </a:solidFill>
                <a:latin typeface="Arial" panose="020B0604020202020204" pitchFamily="34" charset="0"/>
              </a:endParaRPr>
            </a:p>
            <a:p>
              <a:pPr algn="ctr" eaLnBrk="0" hangingPunct="0"/>
              <a:r>
                <a:rPr lang="en-US" altLang="zh-CN" sz="1400" b="1">
                  <a:solidFill>
                    <a:srgbClr val="3399FF"/>
                  </a:solidFill>
                  <a:latin typeface="Arial" panose="020B0604020202020204" pitchFamily="34" charset="0"/>
                </a:rPr>
                <a:t>the </a:t>
              </a:r>
              <a:endParaRPr lang="en-US" altLang="zh-CN" sz="1400" b="1">
                <a:solidFill>
                  <a:srgbClr val="3399FF"/>
                </a:solidFill>
                <a:latin typeface="Arial" panose="020B0604020202020204" pitchFamily="34" charset="0"/>
              </a:endParaRPr>
            </a:p>
            <a:p>
              <a:pPr algn="ctr" eaLnBrk="0" hangingPunct="0"/>
              <a:r>
                <a:rPr lang="en-US" altLang="zh-CN" sz="1400" b="1">
                  <a:solidFill>
                    <a:srgbClr val="3399FF"/>
                  </a:solidFill>
                  <a:latin typeface="Arial" panose="020B0604020202020204" pitchFamily="34" charset="0"/>
                </a:rPr>
                <a:t>Risk Areas</a:t>
              </a:r>
              <a:endParaRPr lang="en-US" altLang="zh-CN" sz="1400" b="1">
                <a:solidFill>
                  <a:srgbClr val="3399FF"/>
                </a:solidFill>
                <a:latin typeface="Arial" panose="020B0604020202020204" pitchFamily="34" charset="0"/>
              </a:endParaRPr>
            </a:p>
          </p:txBody>
        </p:sp>
        <p:sp>
          <p:nvSpPr>
            <p:cNvPr id="115723" name="Rectangle 9"/>
            <p:cNvSpPr>
              <a:spLocks noChangeArrowheads="1"/>
            </p:cNvSpPr>
            <p:nvPr/>
          </p:nvSpPr>
          <p:spPr bwMode="auto">
            <a:xfrm>
              <a:off x="5973663" y="2636912"/>
              <a:ext cx="1190625" cy="584200"/>
            </a:xfrm>
            <a:prstGeom prst="rect">
              <a:avLst/>
            </a:prstGeom>
            <a:solidFill>
              <a:srgbClr val="FAFD00"/>
            </a:solidFill>
            <a:ln w="12700">
              <a:solidFill>
                <a:schemeClr val="tx1"/>
              </a:solidFill>
              <a:miter lim="800000"/>
            </a:ln>
            <a:effectLst>
              <a:outerShdw dist="107763" dir="2700000" algn="ctr" rotWithShape="0">
                <a:schemeClr val="bg2"/>
              </a:outerShdw>
            </a:effectLst>
          </p:spPr>
          <p:txBody>
            <a:bodyPr wrap="none" anchor="ctr"/>
            <a:lstStyle/>
            <a:p>
              <a:pPr algn="ctr" eaLnBrk="0" hangingPunct="0"/>
              <a:r>
                <a:rPr lang="en-US" altLang="zh-CN" sz="1400" b="1">
                  <a:solidFill>
                    <a:srgbClr val="3399FF"/>
                  </a:solidFill>
                  <a:latin typeface="Arial" panose="020B0604020202020204" pitchFamily="34" charset="0"/>
                </a:rPr>
                <a:t>Assess the </a:t>
              </a:r>
              <a:endParaRPr lang="en-US" altLang="zh-CN" sz="1400" b="1">
                <a:solidFill>
                  <a:srgbClr val="3399FF"/>
                </a:solidFill>
                <a:latin typeface="Arial" panose="020B0604020202020204" pitchFamily="34" charset="0"/>
              </a:endParaRPr>
            </a:p>
            <a:p>
              <a:pPr algn="ctr" eaLnBrk="0" hangingPunct="0"/>
              <a:r>
                <a:rPr lang="en-US" altLang="zh-CN" sz="1400" b="1">
                  <a:solidFill>
                    <a:srgbClr val="3399FF"/>
                  </a:solidFill>
                  <a:latin typeface="Arial" panose="020B0604020202020204" pitchFamily="34" charset="0"/>
                </a:rPr>
                <a:t>Risks</a:t>
              </a:r>
              <a:endParaRPr lang="en-US" altLang="zh-CN" sz="1400" b="1">
                <a:solidFill>
                  <a:srgbClr val="3399FF"/>
                </a:solidFill>
                <a:latin typeface="Arial" panose="020B0604020202020204" pitchFamily="34" charset="0"/>
              </a:endParaRPr>
            </a:p>
          </p:txBody>
        </p:sp>
        <p:sp>
          <p:nvSpPr>
            <p:cNvPr id="115724" name="Rectangle 10"/>
            <p:cNvSpPr>
              <a:spLocks noChangeArrowheads="1"/>
            </p:cNvSpPr>
            <p:nvPr/>
          </p:nvSpPr>
          <p:spPr bwMode="auto">
            <a:xfrm>
              <a:off x="4987925" y="3579813"/>
              <a:ext cx="10525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eaLnBrk="0" hangingPunct="0"/>
              <a:endParaRPr lang="zh-CN" altLang="en-US" sz="1400" b="1">
                <a:latin typeface="Arial" panose="020B0604020202020204" pitchFamily="34" charset="0"/>
              </a:endParaRPr>
            </a:p>
            <a:p>
              <a:pPr algn="ctr" eaLnBrk="0" latinLnBrk="1" hangingPunct="0"/>
              <a:endParaRPr lang="zh-CN" altLang="en-US" sz="1400" b="1">
                <a:latin typeface="Arial" panose="020B0604020202020204" pitchFamily="34" charset="0"/>
              </a:endParaRPr>
            </a:p>
          </p:txBody>
        </p:sp>
        <p:sp>
          <p:nvSpPr>
            <p:cNvPr id="115725" name="Rectangle 11"/>
            <p:cNvSpPr>
              <a:spLocks noChangeArrowheads="1"/>
            </p:cNvSpPr>
            <p:nvPr/>
          </p:nvSpPr>
          <p:spPr bwMode="auto">
            <a:xfrm>
              <a:off x="5559202" y="4581128"/>
              <a:ext cx="1389062" cy="882650"/>
            </a:xfrm>
            <a:prstGeom prst="rect">
              <a:avLst/>
            </a:prstGeom>
            <a:solidFill>
              <a:schemeClr val="accent2"/>
            </a:solidFill>
            <a:ln w="12700">
              <a:solidFill>
                <a:schemeClr val="bg2"/>
              </a:solidFill>
              <a:miter lim="800000"/>
            </a:ln>
            <a:effectLst>
              <a:outerShdw dist="107763" dir="2700000" algn="ctr" rotWithShape="0">
                <a:schemeClr val="bg2"/>
              </a:outerShdw>
            </a:effectLst>
          </p:spPr>
          <p:txBody>
            <a:bodyPr wrap="none" anchor="ctr"/>
            <a:lstStyle/>
            <a:p>
              <a:pPr algn="ctr" eaLnBrk="0" hangingPunct="0"/>
              <a:r>
                <a:rPr lang="en-US" altLang="zh-CN" sz="1400" b="1">
                  <a:latin typeface="Arial" panose="020B0604020202020204" pitchFamily="34" charset="0"/>
                </a:rPr>
                <a:t>Develop Risk</a:t>
              </a:r>
              <a:endParaRPr lang="en-US" altLang="zh-CN" sz="1400" b="1">
                <a:latin typeface="Arial" panose="020B0604020202020204" pitchFamily="34" charset="0"/>
              </a:endParaRPr>
            </a:p>
            <a:p>
              <a:pPr algn="ctr" eaLnBrk="0" hangingPunct="0"/>
              <a:r>
                <a:rPr lang="en-US" altLang="zh-CN" sz="1400" b="1">
                  <a:latin typeface="Arial" panose="020B0604020202020204" pitchFamily="34" charset="0"/>
                </a:rPr>
                <a:t>Management</a:t>
              </a:r>
              <a:endParaRPr lang="en-US" altLang="zh-CN" sz="1400" b="1">
                <a:latin typeface="Arial" panose="020B0604020202020204" pitchFamily="34" charset="0"/>
              </a:endParaRPr>
            </a:p>
            <a:p>
              <a:pPr algn="ctr" eaLnBrk="0" hangingPunct="0"/>
              <a:r>
                <a:rPr lang="en-US" altLang="zh-CN" sz="1400" b="1">
                  <a:latin typeface="Arial" panose="020B0604020202020204" pitchFamily="34" charset="0"/>
                </a:rPr>
                <a:t>Plan</a:t>
              </a:r>
              <a:endParaRPr lang="en-US" altLang="zh-CN" sz="1400" b="1">
                <a:latin typeface="Arial" panose="020B0604020202020204" pitchFamily="34" charset="0"/>
              </a:endParaRPr>
            </a:p>
          </p:txBody>
        </p:sp>
        <p:sp>
          <p:nvSpPr>
            <p:cNvPr id="115726" name="Rectangle 12"/>
            <p:cNvSpPr>
              <a:spLocks noChangeArrowheads="1"/>
            </p:cNvSpPr>
            <p:nvPr/>
          </p:nvSpPr>
          <p:spPr bwMode="auto">
            <a:xfrm>
              <a:off x="3213150" y="3068960"/>
              <a:ext cx="23669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eaLnBrk="0" hangingPunct="0"/>
              <a:r>
                <a:rPr lang="en-US" altLang="zh-CN" sz="2600" b="1" i="1">
                  <a:latin typeface="Arial" panose="020B0604020202020204" pitchFamily="34" charset="0"/>
                </a:rPr>
                <a:t>Risk Management</a:t>
              </a:r>
              <a:endParaRPr lang="en-US" altLang="zh-CN" sz="2600" b="1" i="1">
                <a:latin typeface="Arial" panose="020B0604020202020204" pitchFamily="34" charset="0"/>
              </a:endParaRPr>
            </a:p>
            <a:p>
              <a:pPr algn="ctr" eaLnBrk="0" hangingPunct="0"/>
              <a:r>
                <a:rPr lang="en-US" altLang="zh-CN" sz="2600" b="1" i="1">
                  <a:latin typeface="Arial" panose="020B0604020202020204" pitchFamily="34" charset="0"/>
                </a:rPr>
                <a:t>Cycle</a:t>
              </a:r>
              <a:endParaRPr lang="en-US" altLang="zh-CN" sz="2600" b="1" i="1">
                <a:latin typeface="Arial" panose="020B0604020202020204" pitchFamily="34" charset="0"/>
              </a:endParaRPr>
            </a:p>
          </p:txBody>
        </p:sp>
      </p:grpSp>
    </p:spTree>
  </p:cSld>
  <p:clrMapOvr>
    <a:masterClrMapping/>
  </p:clrMapOvr>
  <p:transition spd="slow">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2" name="Rectangle 12"/>
          <p:cNvSpPr>
            <a:spLocks noGrp="1" noChangeArrowheads="1"/>
          </p:cNvSpPr>
          <p:nvPr>
            <p:ph type="title"/>
          </p:nvPr>
        </p:nvSpPr>
        <p:spPr/>
        <p:txBody>
          <a:bodyPr/>
          <a:lstStyle/>
          <a:p>
            <a:r>
              <a:rPr lang="zh-CN" altLang="en-US" sz="4400">
                <a:solidFill>
                  <a:srgbClr val="000066"/>
                </a:solidFill>
              </a:rPr>
              <a:t>安全体系结构</a:t>
            </a:r>
            <a:endParaRPr lang="zh-CN" altLang="en-US" sz="4400">
              <a:solidFill>
                <a:srgbClr val="000066"/>
              </a:solidFill>
            </a:endParaRPr>
          </a:p>
        </p:txBody>
      </p:sp>
      <p:sp>
        <p:nvSpPr>
          <p:cNvPr id="14" name="日期占位符 3"/>
          <p:cNvSpPr>
            <a:spLocks noGrp="1"/>
          </p:cNvSpPr>
          <p:nvPr>
            <p:ph type="dt" sz="half" idx="4294967295"/>
          </p:nvPr>
        </p:nvSpPr>
        <p:spPr>
          <a:xfrm>
            <a:off x="5129336" y="6407944"/>
            <a:ext cx="1026840" cy="450056"/>
          </a:xfrm>
          <a:prstGeom prst="rect">
            <a:avLst/>
          </a:prstGeom>
        </p:spPr>
        <p:txBody>
          <a:bodyPr/>
          <a:lstStyle/>
          <a:p>
            <a:fld id="{B886D097-6964-4279-9641-9E5614FDA709}" type="datetime1">
              <a:rPr lang="zh-CN" altLang="en-US"/>
            </a:fld>
            <a:endParaRPr lang="en-US" altLang="zh-CN"/>
          </a:p>
        </p:txBody>
      </p:sp>
      <p:grpSp>
        <p:nvGrpSpPr>
          <p:cNvPr id="2" name="Group 13"/>
          <p:cNvGrpSpPr/>
          <p:nvPr/>
        </p:nvGrpSpPr>
        <p:grpSpPr bwMode="auto">
          <a:xfrm>
            <a:off x="2514600" y="1447801"/>
            <a:ext cx="4176713" cy="4752976"/>
            <a:chOff x="1628" y="799"/>
            <a:chExt cx="2631" cy="2994"/>
          </a:xfrm>
        </p:grpSpPr>
        <p:sp>
          <p:nvSpPr>
            <p:cNvPr id="542734"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35"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endParaRPr lang="zh-CN" altLang="en-US" sz="2400" b="1">
                <a:solidFill>
                  <a:schemeClr val="bg1"/>
                </a:solidFill>
              </a:endParaRPr>
            </a:p>
          </p:txBody>
        </p:sp>
        <p:sp>
          <p:nvSpPr>
            <p:cNvPr id="542736"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FF0000"/>
                  </a:solidFill>
                </a:rPr>
                <a:t>安全策略设计</a:t>
              </a:r>
              <a:endParaRPr lang="zh-CN" altLang="en-US" sz="2400" b="1">
                <a:solidFill>
                  <a:srgbClr val="FF0000"/>
                </a:solidFill>
              </a:endParaRPr>
            </a:p>
          </p:txBody>
        </p:sp>
        <p:sp>
          <p:nvSpPr>
            <p:cNvPr id="542737"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endParaRPr lang="zh-CN" altLang="en-US" sz="2400" b="1">
                <a:solidFill>
                  <a:schemeClr val="bg1"/>
                </a:solidFill>
              </a:endParaRPr>
            </a:p>
          </p:txBody>
        </p:sp>
        <p:sp>
          <p:nvSpPr>
            <p:cNvPr id="542738"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endParaRPr lang="zh-CN" altLang="en-US" sz="2400" b="1">
                <a:solidFill>
                  <a:schemeClr val="bg1"/>
                </a:solidFill>
              </a:endParaRPr>
            </a:p>
          </p:txBody>
        </p:sp>
        <p:sp>
          <p:nvSpPr>
            <p:cNvPr id="542739"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endParaRPr lang="zh-CN" altLang="en-US" sz="2400" b="1">
                <a:solidFill>
                  <a:schemeClr val="bg1"/>
                </a:solidFill>
              </a:endParaRPr>
            </a:p>
          </p:txBody>
        </p:sp>
        <p:sp>
          <p:nvSpPr>
            <p:cNvPr id="542740"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1"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2"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3"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7" name="Rectangle 3"/>
          <p:cNvSpPr>
            <a:spLocks noGrp="1" noChangeArrowheads="1"/>
          </p:cNvSpPr>
          <p:nvPr>
            <p:ph idx="1"/>
          </p:nvPr>
        </p:nvSpPr>
        <p:spPr/>
        <p:txBody>
          <a:bodyPr/>
          <a:lstStyle/>
          <a:p>
            <a:r>
              <a:rPr lang="zh-CN" altLang="en-US" smtClean="0"/>
              <a:t>安全域（</a:t>
            </a:r>
            <a:r>
              <a:rPr lang="en-US" altLang="zh-CN" smtClean="0"/>
              <a:t>Security Zone </a:t>
            </a:r>
            <a:r>
              <a:rPr lang="zh-CN" altLang="en-US" smtClean="0"/>
              <a:t>）</a:t>
            </a:r>
            <a:endParaRPr lang="zh-CN" altLang="en-US" smtClean="0"/>
          </a:p>
          <a:p>
            <a:pPr lvl="1"/>
            <a:r>
              <a:rPr lang="zh-CN" altLang="en-US" smtClean="0"/>
              <a:t>属于一个组织的资源集合</a:t>
            </a:r>
            <a:endParaRPr lang="en-US" altLang="zh-CN" smtClean="0"/>
          </a:p>
          <a:p>
            <a:r>
              <a:rPr lang="zh-CN" altLang="en-US" smtClean="0"/>
              <a:t>安全策略（</a:t>
            </a:r>
            <a:r>
              <a:rPr lang="en-US" altLang="zh-CN" smtClean="0"/>
              <a:t>Security Policy</a:t>
            </a:r>
            <a:r>
              <a:rPr lang="zh-CN" altLang="en-US" smtClean="0"/>
              <a:t>）</a:t>
            </a:r>
            <a:endParaRPr lang="zh-CN" altLang="en-US" smtClean="0"/>
          </a:p>
          <a:p>
            <a:pPr lvl="1"/>
            <a:r>
              <a:rPr lang="zh-CN" altLang="en-US" smtClean="0"/>
              <a:t>属于安全域的一组规则</a:t>
            </a:r>
            <a:endParaRPr lang="en-US" altLang="zh-CN" smtClean="0"/>
          </a:p>
          <a:p>
            <a:endParaRPr lang="zh-CN" altLang="en-US"/>
          </a:p>
        </p:txBody>
      </p:sp>
      <p:sp>
        <p:nvSpPr>
          <p:cNvPr id="528386" name="Rectangle 2"/>
          <p:cNvSpPr>
            <a:spLocks noGrp="1" noChangeArrowheads="1"/>
          </p:cNvSpPr>
          <p:nvPr>
            <p:ph type="title"/>
          </p:nvPr>
        </p:nvSpPr>
        <p:spPr/>
        <p:txBody>
          <a:bodyPr/>
          <a:lstStyle/>
          <a:p>
            <a:r>
              <a:rPr lang="zh-CN" altLang="en-US" smtClean="0"/>
              <a:t>安全策略</a:t>
            </a:r>
            <a:endParaRPr lang="zh-CN" altLang="en-US"/>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DB70EA91-3823-4134-82F6-8375AA2B6AB9}" type="datetime1">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Rectangle 3"/>
          <p:cNvSpPr>
            <a:spLocks noGrp="1" noChangeArrowheads="1"/>
          </p:cNvSpPr>
          <p:nvPr>
            <p:ph idx="1"/>
          </p:nvPr>
        </p:nvSpPr>
        <p:spPr/>
        <p:txBody>
          <a:bodyPr>
            <a:normAutofit fontScale="92500" lnSpcReduction="20000"/>
          </a:bodyPr>
          <a:lstStyle/>
          <a:p>
            <a:r>
              <a:rPr lang="zh-CN" altLang="en-US" smtClean="0"/>
              <a:t>应对攻击行为的行为准则</a:t>
            </a:r>
            <a:endParaRPr lang="en-US" altLang="zh-CN" smtClean="0"/>
          </a:p>
          <a:p>
            <a:pPr lvl="1"/>
            <a:r>
              <a:rPr lang="zh-CN" altLang="en-US" smtClean="0"/>
              <a:t>什么是允许的，什么是不允许的</a:t>
            </a:r>
            <a:endParaRPr lang="zh-CN" altLang="en-US" smtClean="0"/>
          </a:p>
          <a:p>
            <a:r>
              <a:rPr lang="zh-CN" altLang="en-US" smtClean="0"/>
              <a:t>两种方法：</a:t>
            </a:r>
            <a:endParaRPr lang="zh-CN" altLang="en-US" smtClean="0"/>
          </a:p>
          <a:p>
            <a:pPr lvl="1"/>
            <a:r>
              <a:rPr lang="zh-CN" altLang="en-US" smtClean="0"/>
              <a:t>凡是没有被具体规定的，就是允许的</a:t>
            </a:r>
            <a:endParaRPr lang="en-US" altLang="zh-CN" smtClean="0"/>
          </a:p>
          <a:p>
            <a:pPr lvl="2"/>
            <a:r>
              <a:rPr lang="zh-CN" altLang="en-US" smtClean="0"/>
              <a:t>宿舍允许手机充电、电灯、电脑</a:t>
            </a:r>
            <a:endParaRPr lang="zh-CN" altLang="en-US" smtClean="0"/>
          </a:p>
          <a:p>
            <a:pPr lvl="1"/>
            <a:r>
              <a:rPr lang="zh-CN" altLang="en-US" smtClean="0"/>
              <a:t>凡是没有被具体规定的，就是不允许的</a:t>
            </a:r>
            <a:endParaRPr lang="en-US" altLang="zh-CN" smtClean="0"/>
          </a:p>
          <a:p>
            <a:pPr lvl="2"/>
            <a:r>
              <a:rPr lang="zh-CN" altLang="en-US"/>
              <a:t>不</a:t>
            </a:r>
            <a:r>
              <a:rPr lang="zh-CN" altLang="en-US" smtClean="0"/>
              <a:t>允许大功率电器</a:t>
            </a:r>
            <a:endParaRPr lang="zh-CN" altLang="en-US" smtClean="0"/>
          </a:p>
          <a:p>
            <a:r>
              <a:rPr lang="zh-CN" altLang="en-US" smtClean="0"/>
              <a:t>安全策略包括：</a:t>
            </a:r>
            <a:endParaRPr lang="zh-CN" altLang="en-US" smtClean="0"/>
          </a:p>
          <a:p>
            <a:pPr lvl="2"/>
            <a:r>
              <a:rPr lang="zh-CN" altLang="en-US" smtClean="0"/>
              <a:t>制度</a:t>
            </a:r>
            <a:endParaRPr lang="zh-CN" altLang="en-US" smtClean="0"/>
          </a:p>
          <a:p>
            <a:pPr lvl="2"/>
            <a:r>
              <a:rPr lang="zh-CN" altLang="en-US" smtClean="0"/>
              <a:t>技术</a:t>
            </a:r>
            <a:endParaRPr lang="zh-CN" altLang="en-US" smtClean="0"/>
          </a:p>
          <a:p>
            <a:pPr lvl="2"/>
            <a:r>
              <a:rPr lang="zh-CN" altLang="en-US" smtClean="0"/>
              <a:t>管理</a:t>
            </a:r>
            <a:endParaRPr lang="zh-CN" altLang="en-US" smtClean="0"/>
          </a:p>
          <a:p>
            <a:pPr lvl="1"/>
            <a:r>
              <a:rPr lang="zh-CN" altLang="en-US" smtClean="0"/>
              <a:t>三分技术，七分管理</a:t>
            </a:r>
            <a:endParaRPr lang="zh-CN" altLang="en-US" smtClean="0"/>
          </a:p>
        </p:txBody>
      </p:sp>
      <p:sp>
        <p:nvSpPr>
          <p:cNvPr id="73730" name="Rectangle 2"/>
          <p:cNvSpPr>
            <a:spLocks noGrp="1" noChangeArrowheads="1"/>
          </p:cNvSpPr>
          <p:nvPr>
            <p:ph type="title"/>
          </p:nvPr>
        </p:nvSpPr>
        <p:spPr/>
        <p:txBody>
          <a:bodyPr/>
          <a:lstStyle/>
          <a:p>
            <a:r>
              <a:rPr lang="zh-CN" altLang="en-US" smtClean="0"/>
              <a:t>安全策略</a:t>
            </a:r>
            <a:endParaRPr lang="en-US" altLang="zh-CN"/>
          </a:p>
        </p:txBody>
      </p:sp>
    </p:spTree>
  </p:cSld>
  <p:clrMapOvr>
    <a:masterClrMapping/>
  </p:clrMapOvr>
  <p:transition spd="slow">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9" name="Rectangle 19"/>
          <p:cNvSpPr>
            <a:spLocks noGrp="1" noChangeArrowheads="1"/>
          </p:cNvSpPr>
          <p:nvPr>
            <p:ph type="title"/>
          </p:nvPr>
        </p:nvSpPr>
        <p:spPr/>
        <p:txBody>
          <a:bodyPr/>
          <a:lstStyle/>
          <a:p>
            <a:r>
              <a:rPr lang="zh-CN" altLang="en-US" sz="4400">
                <a:solidFill>
                  <a:srgbClr val="000066"/>
                </a:solidFill>
              </a:rPr>
              <a:t>如何定义安全策略</a:t>
            </a:r>
            <a:endParaRPr lang="zh-CN" altLang="en-US" sz="4400">
              <a:solidFill>
                <a:srgbClr val="000066"/>
              </a:solidFill>
            </a:endParaRPr>
          </a:p>
        </p:txBody>
      </p:sp>
      <p:sp>
        <p:nvSpPr>
          <p:cNvPr id="20" name="日期占位符 3"/>
          <p:cNvSpPr>
            <a:spLocks noGrp="1"/>
          </p:cNvSpPr>
          <p:nvPr>
            <p:ph type="dt" sz="half" idx="4294967295"/>
          </p:nvPr>
        </p:nvSpPr>
        <p:spPr>
          <a:xfrm>
            <a:off x="5129336" y="6407944"/>
            <a:ext cx="1026840" cy="450056"/>
          </a:xfrm>
          <a:prstGeom prst="rect">
            <a:avLst/>
          </a:prstGeom>
        </p:spPr>
        <p:txBody>
          <a:bodyPr/>
          <a:lstStyle/>
          <a:p>
            <a:fld id="{B6D321AF-A930-45DF-8555-7514C1C12668}" type="datetime1">
              <a:rPr lang="zh-CN" altLang="en-US"/>
            </a:fld>
            <a:endParaRPr lang="en-US" altLang="zh-CN"/>
          </a:p>
        </p:txBody>
      </p:sp>
      <p:grpSp>
        <p:nvGrpSpPr>
          <p:cNvPr id="532482" name="Group 2"/>
          <p:cNvGrpSpPr/>
          <p:nvPr/>
        </p:nvGrpSpPr>
        <p:grpSpPr bwMode="auto">
          <a:xfrm>
            <a:off x="0" y="1052138"/>
            <a:ext cx="8748182" cy="5472487"/>
            <a:chOff x="748" y="1088"/>
            <a:chExt cx="3563" cy="2796"/>
          </a:xfrm>
        </p:grpSpPr>
        <p:sp>
          <p:nvSpPr>
            <p:cNvPr id="532483" name="Oval 3"/>
            <p:cNvSpPr>
              <a:spLocks noChangeArrowheads="1"/>
            </p:cNvSpPr>
            <p:nvPr/>
          </p:nvSpPr>
          <p:spPr bwMode="auto">
            <a:xfrm>
              <a:off x="2517" y="1088"/>
              <a:ext cx="699" cy="52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anose="030F0702030302020204" pitchFamily="66" charset="0"/>
                </a:rPr>
                <a:t>Determine the</a:t>
              </a:r>
              <a:endParaRPr lang="en-US" altLang="zh-CN" sz="1800">
                <a:latin typeface="Comic Sans MS" panose="030F0702030302020204" pitchFamily="66" charset="0"/>
              </a:endParaRPr>
            </a:p>
            <a:p>
              <a:pPr algn="ctr"/>
              <a:r>
                <a:rPr lang="en-US" altLang="zh-CN" sz="1800">
                  <a:latin typeface="Comic Sans MS" panose="030F0702030302020204" pitchFamily="66" charset="0"/>
                </a:rPr>
                <a:t> Policy Scope</a:t>
              </a:r>
              <a:endParaRPr lang="zh-CN" altLang="en-US" sz="1800">
                <a:latin typeface="Comic Sans MS" panose="030F0702030302020204" pitchFamily="66" charset="0"/>
              </a:endParaRPr>
            </a:p>
          </p:txBody>
        </p:sp>
        <p:sp>
          <p:nvSpPr>
            <p:cNvPr id="532484" name="Oval 4"/>
            <p:cNvSpPr>
              <a:spLocks noChangeArrowheads="1"/>
            </p:cNvSpPr>
            <p:nvPr/>
          </p:nvSpPr>
          <p:spPr bwMode="auto">
            <a:xfrm>
              <a:off x="3288" y="1434"/>
              <a:ext cx="790" cy="590"/>
            </a:xfrm>
            <a:prstGeom prst="ellipse">
              <a:avLst/>
            </a:prstGeom>
            <a:solidFill>
              <a:srgbClr val="CC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anose="030F0702030302020204" pitchFamily="66" charset="0"/>
                </a:rPr>
                <a:t>Obtain Executive</a:t>
              </a:r>
              <a:endParaRPr lang="en-US" altLang="zh-CN" sz="1800">
                <a:latin typeface="Comic Sans MS" panose="030F0702030302020204" pitchFamily="66" charset="0"/>
              </a:endParaRPr>
            </a:p>
            <a:p>
              <a:pPr algn="ctr"/>
              <a:r>
                <a:rPr lang="en-US" altLang="zh-CN" sz="1800">
                  <a:latin typeface="Comic Sans MS" panose="030F0702030302020204" pitchFamily="66" charset="0"/>
                </a:rPr>
                <a:t>Level Support</a:t>
              </a:r>
              <a:endParaRPr lang="zh-CN" altLang="en-US" sz="1800">
                <a:latin typeface="Comic Sans MS" panose="030F0702030302020204" pitchFamily="66" charset="0"/>
              </a:endParaRPr>
            </a:p>
          </p:txBody>
        </p:sp>
        <p:sp>
          <p:nvSpPr>
            <p:cNvPr id="532485" name="Oval 5"/>
            <p:cNvSpPr>
              <a:spLocks noChangeArrowheads="1"/>
            </p:cNvSpPr>
            <p:nvPr/>
          </p:nvSpPr>
          <p:spPr bwMode="auto">
            <a:xfrm>
              <a:off x="3630" y="2205"/>
              <a:ext cx="681" cy="590"/>
            </a:xfrm>
            <a:prstGeom prst="ellipse">
              <a:avLst/>
            </a:prstGeom>
            <a:solidFill>
              <a:srgbClr val="CC99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anose="030F0702030302020204" pitchFamily="66" charset="0"/>
                </a:rPr>
                <a:t>Conduct Business </a:t>
              </a:r>
              <a:endParaRPr lang="en-US" altLang="zh-CN" sz="1800">
                <a:latin typeface="Comic Sans MS" panose="030F0702030302020204" pitchFamily="66" charset="0"/>
              </a:endParaRPr>
            </a:p>
            <a:p>
              <a:pPr algn="ctr"/>
              <a:r>
                <a:rPr lang="en-US" altLang="zh-CN" sz="1800">
                  <a:latin typeface="Comic Sans MS" panose="030F0702030302020204" pitchFamily="66" charset="0"/>
                </a:rPr>
                <a:t>Impact Analysis</a:t>
              </a:r>
              <a:endParaRPr lang="en-US" altLang="zh-CN" sz="1800">
                <a:latin typeface="Comic Sans MS" panose="030F0702030302020204" pitchFamily="66" charset="0"/>
              </a:endParaRPr>
            </a:p>
          </p:txBody>
        </p:sp>
        <p:sp>
          <p:nvSpPr>
            <p:cNvPr id="532486" name="Oval 6"/>
            <p:cNvSpPr>
              <a:spLocks noChangeArrowheads="1"/>
            </p:cNvSpPr>
            <p:nvPr/>
          </p:nvSpPr>
          <p:spPr bwMode="auto">
            <a:xfrm>
              <a:off x="3288" y="2976"/>
              <a:ext cx="590" cy="499"/>
            </a:xfrm>
            <a:prstGeom prst="ellipse">
              <a:avLst/>
            </a:prstGeom>
            <a:solidFill>
              <a:srgbClr val="FFCC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anose="030F0702030302020204" pitchFamily="66" charset="0"/>
                </a:rPr>
                <a:t>Interview Key </a:t>
              </a:r>
              <a:endParaRPr lang="en-US" altLang="zh-CN" sz="1800">
                <a:latin typeface="Comic Sans MS" panose="030F0702030302020204" pitchFamily="66" charset="0"/>
              </a:endParaRPr>
            </a:p>
            <a:p>
              <a:pPr algn="ctr"/>
              <a:r>
                <a:rPr lang="en-US" altLang="zh-CN" sz="1800">
                  <a:latin typeface="Comic Sans MS" panose="030F0702030302020204" pitchFamily="66" charset="0"/>
                </a:rPr>
                <a:t>Employees</a:t>
              </a:r>
              <a:endParaRPr lang="en-US" altLang="zh-CN" sz="1800">
                <a:latin typeface="Comic Sans MS" panose="030F0702030302020204" pitchFamily="66" charset="0"/>
              </a:endParaRPr>
            </a:p>
          </p:txBody>
        </p:sp>
        <p:sp>
          <p:nvSpPr>
            <p:cNvPr id="532487" name="Oval 7"/>
            <p:cNvSpPr>
              <a:spLocks noChangeArrowheads="1"/>
            </p:cNvSpPr>
            <p:nvPr/>
          </p:nvSpPr>
          <p:spPr bwMode="auto">
            <a:xfrm>
              <a:off x="2290" y="3385"/>
              <a:ext cx="590" cy="499"/>
            </a:xfrm>
            <a:prstGeom prst="ellipse">
              <a:avLst/>
            </a:prstGeom>
            <a:solidFill>
              <a:srgbClr val="FF99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anose="030F0702030302020204" pitchFamily="66" charset="0"/>
                </a:rPr>
                <a:t>Draft</a:t>
              </a:r>
              <a:endParaRPr lang="en-US" altLang="zh-CN" sz="1800">
                <a:latin typeface="Comic Sans MS" panose="030F0702030302020204" pitchFamily="66" charset="0"/>
              </a:endParaRPr>
            </a:p>
          </p:txBody>
        </p:sp>
        <p:sp>
          <p:nvSpPr>
            <p:cNvPr id="532488" name="Oval 8"/>
            <p:cNvSpPr>
              <a:spLocks noChangeArrowheads="1"/>
            </p:cNvSpPr>
            <p:nvPr/>
          </p:nvSpPr>
          <p:spPr bwMode="auto">
            <a:xfrm>
              <a:off x="1202" y="3009"/>
              <a:ext cx="952" cy="544"/>
            </a:xfrm>
            <a:prstGeom prst="ellipse">
              <a:avLst/>
            </a:prstGeom>
            <a:solidFill>
              <a:srgbClr val="99CC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anose="030F0702030302020204" pitchFamily="66" charset="0"/>
                </a:rPr>
                <a:t>Stakeholder</a:t>
              </a:r>
              <a:endParaRPr lang="en-US" altLang="zh-CN" sz="1800">
                <a:latin typeface="Comic Sans MS" panose="030F0702030302020204" pitchFamily="66" charset="0"/>
              </a:endParaRPr>
            </a:p>
            <a:p>
              <a:pPr algn="ctr"/>
              <a:r>
                <a:rPr lang="en-US" altLang="zh-CN" sz="1800">
                  <a:latin typeface="Comic Sans MS" panose="030F0702030302020204" pitchFamily="66" charset="0"/>
                </a:rPr>
                <a:t> Policy review</a:t>
              </a:r>
              <a:endParaRPr lang="en-US" altLang="zh-CN" sz="1800">
                <a:latin typeface="Comic Sans MS" panose="030F0702030302020204" pitchFamily="66" charset="0"/>
              </a:endParaRPr>
            </a:p>
          </p:txBody>
        </p:sp>
        <p:sp>
          <p:nvSpPr>
            <p:cNvPr id="532489" name="Oval 9"/>
            <p:cNvSpPr>
              <a:spLocks noChangeArrowheads="1"/>
            </p:cNvSpPr>
            <p:nvPr/>
          </p:nvSpPr>
          <p:spPr bwMode="auto">
            <a:xfrm>
              <a:off x="821" y="2205"/>
              <a:ext cx="835" cy="544"/>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a:latin typeface="Comic Sans MS" panose="030F0702030302020204" pitchFamily="66" charset="0"/>
              </a:endParaRPr>
            </a:p>
            <a:p>
              <a:pPr algn="ctr"/>
              <a:r>
                <a:rPr lang="en-US" altLang="zh-CN" sz="1800">
                  <a:latin typeface="Comic Sans MS" panose="030F0702030302020204" pitchFamily="66" charset="0"/>
                </a:rPr>
                <a:t>Distribute </a:t>
              </a:r>
              <a:endParaRPr lang="en-US" altLang="zh-CN" sz="1800">
                <a:latin typeface="Comic Sans MS" panose="030F0702030302020204" pitchFamily="66" charset="0"/>
              </a:endParaRPr>
            </a:p>
            <a:p>
              <a:pPr algn="ctr"/>
              <a:r>
                <a:rPr lang="en-US" altLang="zh-CN" sz="1800">
                  <a:latin typeface="Comic Sans MS" panose="030F0702030302020204" pitchFamily="66" charset="0"/>
                </a:rPr>
                <a:t>Policy</a:t>
              </a:r>
              <a:endParaRPr lang="en-US" altLang="zh-CN" sz="1800">
                <a:latin typeface="Comic Sans MS" panose="030F0702030302020204" pitchFamily="66" charset="0"/>
              </a:endParaRPr>
            </a:p>
            <a:p>
              <a:pPr algn="ctr"/>
              <a:endParaRPr lang="zh-CN" altLang="en-US" sz="1800">
                <a:latin typeface="Comic Sans MS" panose="030F0702030302020204" pitchFamily="66" charset="0"/>
              </a:endParaRPr>
            </a:p>
          </p:txBody>
        </p:sp>
        <p:sp>
          <p:nvSpPr>
            <p:cNvPr id="532490" name="Oval 10"/>
            <p:cNvSpPr>
              <a:spLocks noChangeArrowheads="1"/>
            </p:cNvSpPr>
            <p:nvPr/>
          </p:nvSpPr>
          <p:spPr bwMode="auto">
            <a:xfrm>
              <a:off x="997" y="1366"/>
              <a:ext cx="930" cy="703"/>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anose="030F0702030302020204" pitchFamily="66" charset="0"/>
                </a:rPr>
                <a:t>Review and </a:t>
              </a:r>
              <a:endParaRPr lang="en-US" altLang="zh-CN" sz="1800">
                <a:latin typeface="Comic Sans MS" panose="030F0702030302020204" pitchFamily="66" charset="0"/>
              </a:endParaRPr>
            </a:p>
            <a:p>
              <a:pPr algn="ctr"/>
              <a:r>
                <a:rPr lang="en-US" altLang="zh-CN" sz="1800">
                  <a:latin typeface="Comic Sans MS" panose="030F0702030302020204" pitchFamily="66" charset="0"/>
                </a:rPr>
                <a:t>Revise Policy</a:t>
              </a:r>
              <a:endParaRPr lang="en-US" altLang="zh-CN" sz="1800">
                <a:latin typeface="Comic Sans MS" panose="030F0702030302020204" pitchFamily="66" charset="0"/>
              </a:endParaRPr>
            </a:p>
            <a:p>
              <a:pPr algn="ctr"/>
              <a:endParaRPr lang="zh-CN" altLang="en-US" sz="1800">
                <a:latin typeface="Comic Sans MS" panose="030F0702030302020204" pitchFamily="66" charset="0"/>
              </a:endParaRPr>
            </a:p>
          </p:txBody>
        </p:sp>
        <p:sp>
          <p:nvSpPr>
            <p:cNvPr id="532491" name="Freeform 11"/>
            <p:cNvSpPr/>
            <p:nvPr/>
          </p:nvSpPr>
          <p:spPr bwMode="auto">
            <a:xfrm>
              <a:off x="3216" y="1456"/>
              <a:ext cx="157" cy="111"/>
            </a:xfrm>
            <a:custGeom>
              <a:avLst/>
              <a:gdLst>
                <a:gd name="T0" fmla="*/ 0 w 363"/>
                <a:gd name="T1" fmla="*/ 0 h 227"/>
                <a:gd name="T2" fmla="*/ 363 w 363"/>
                <a:gd name="T3" fmla="*/ 227 h 227"/>
              </a:gdLst>
              <a:ahLst/>
              <a:cxnLst>
                <a:cxn ang="0">
                  <a:pos x="T0" y="T1"/>
                </a:cxn>
                <a:cxn ang="0">
                  <a:pos x="T2" y="T3"/>
                </a:cxn>
              </a:cxnLst>
              <a:rect l="0" t="0" r="r" b="b"/>
              <a:pathLst>
                <a:path w="363" h="227">
                  <a:moveTo>
                    <a:pt x="0" y="0"/>
                  </a:moveTo>
                  <a:cubicBezTo>
                    <a:pt x="147" y="94"/>
                    <a:pt x="295" y="189"/>
                    <a:pt x="363" y="227"/>
                  </a:cubicBezTo>
                </a:path>
              </a:pathLst>
            </a:custGeom>
            <a:noFill/>
            <a:ln w="31750">
              <a:solidFill>
                <a:schemeClr val="tx2"/>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2" name="Freeform 12"/>
            <p:cNvSpPr/>
            <p:nvPr/>
          </p:nvSpPr>
          <p:spPr bwMode="auto">
            <a:xfrm>
              <a:off x="3923" y="1903"/>
              <a:ext cx="363" cy="484"/>
            </a:xfrm>
            <a:custGeom>
              <a:avLst/>
              <a:gdLst>
                <a:gd name="T0" fmla="*/ 0 w 363"/>
                <a:gd name="T1" fmla="*/ 30 h 484"/>
                <a:gd name="T2" fmla="*/ 318 w 363"/>
                <a:gd name="T3" fmla="*/ 76 h 484"/>
                <a:gd name="T4" fmla="*/ 272 w 363"/>
                <a:gd name="T5" fmla="*/ 484 h 484"/>
              </a:gdLst>
              <a:ahLst/>
              <a:cxnLst>
                <a:cxn ang="0">
                  <a:pos x="T0" y="T1"/>
                </a:cxn>
                <a:cxn ang="0">
                  <a:pos x="T2" y="T3"/>
                </a:cxn>
                <a:cxn ang="0">
                  <a:pos x="T4" y="T5"/>
                </a:cxn>
              </a:cxnLst>
              <a:rect l="0" t="0" r="r" b="b"/>
              <a:pathLst>
                <a:path w="363" h="484">
                  <a:moveTo>
                    <a:pt x="0" y="30"/>
                  </a:moveTo>
                  <a:cubicBezTo>
                    <a:pt x="136" y="15"/>
                    <a:pt x="273" y="0"/>
                    <a:pt x="318" y="76"/>
                  </a:cubicBezTo>
                  <a:cubicBezTo>
                    <a:pt x="363" y="152"/>
                    <a:pt x="317" y="318"/>
                    <a:pt x="272" y="484"/>
                  </a:cubicBezTo>
                </a:path>
              </a:pathLst>
            </a:custGeom>
            <a:noFill/>
            <a:ln w="31750">
              <a:solidFill>
                <a:schemeClr val="tx2"/>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3" name="Freeform 13"/>
            <p:cNvSpPr/>
            <p:nvPr/>
          </p:nvSpPr>
          <p:spPr bwMode="auto">
            <a:xfrm>
              <a:off x="3878" y="2704"/>
              <a:ext cx="401" cy="545"/>
            </a:xfrm>
            <a:custGeom>
              <a:avLst/>
              <a:gdLst>
                <a:gd name="T0" fmla="*/ 227 w 401"/>
                <a:gd name="T1" fmla="*/ 0 h 545"/>
                <a:gd name="T2" fmla="*/ 363 w 401"/>
                <a:gd name="T3" fmla="*/ 272 h 545"/>
                <a:gd name="T4" fmla="*/ 0 w 401"/>
                <a:gd name="T5" fmla="*/ 545 h 545"/>
              </a:gdLst>
              <a:ahLst/>
              <a:cxnLst>
                <a:cxn ang="0">
                  <a:pos x="T0" y="T1"/>
                </a:cxn>
                <a:cxn ang="0">
                  <a:pos x="T2" y="T3"/>
                </a:cxn>
                <a:cxn ang="0">
                  <a:pos x="T4" y="T5"/>
                </a:cxn>
              </a:cxnLst>
              <a:rect l="0" t="0" r="r" b="b"/>
              <a:pathLst>
                <a:path w="401" h="545">
                  <a:moveTo>
                    <a:pt x="227" y="0"/>
                  </a:moveTo>
                  <a:cubicBezTo>
                    <a:pt x="314" y="90"/>
                    <a:pt x="401" y="181"/>
                    <a:pt x="363" y="272"/>
                  </a:cubicBezTo>
                  <a:cubicBezTo>
                    <a:pt x="325" y="363"/>
                    <a:pt x="162" y="454"/>
                    <a:pt x="0" y="545"/>
                  </a:cubicBezTo>
                </a:path>
              </a:pathLst>
            </a:custGeom>
            <a:noFill/>
            <a:ln w="31750">
              <a:solidFill>
                <a:schemeClr val="tx2"/>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4" name="Freeform 14"/>
            <p:cNvSpPr/>
            <p:nvPr/>
          </p:nvSpPr>
          <p:spPr bwMode="auto">
            <a:xfrm>
              <a:off x="2789" y="3475"/>
              <a:ext cx="726" cy="363"/>
            </a:xfrm>
            <a:custGeom>
              <a:avLst/>
              <a:gdLst>
                <a:gd name="T0" fmla="*/ 726 w 726"/>
                <a:gd name="T1" fmla="*/ 0 h 363"/>
                <a:gd name="T2" fmla="*/ 590 w 726"/>
                <a:gd name="T3" fmla="*/ 318 h 363"/>
                <a:gd name="T4" fmla="*/ 0 w 726"/>
                <a:gd name="T5" fmla="*/ 273 h 363"/>
              </a:gdLst>
              <a:ahLst/>
              <a:cxnLst>
                <a:cxn ang="0">
                  <a:pos x="T0" y="T1"/>
                </a:cxn>
                <a:cxn ang="0">
                  <a:pos x="T2" y="T3"/>
                </a:cxn>
                <a:cxn ang="0">
                  <a:pos x="T4" y="T5"/>
                </a:cxn>
              </a:cxnLst>
              <a:rect l="0" t="0" r="r" b="b"/>
              <a:pathLst>
                <a:path w="726" h="363">
                  <a:moveTo>
                    <a:pt x="726" y="0"/>
                  </a:moveTo>
                  <a:cubicBezTo>
                    <a:pt x="718" y="136"/>
                    <a:pt x="711" y="273"/>
                    <a:pt x="590" y="318"/>
                  </a:cubicBezTo>
                  <a:cubicBezTo>
                    <a:pt x="469" y="363"/>
                    <a:pt x="234" y="318"/>
                    <a:pt x="0" y="273"/>
                  </a:cubicBezTo>
                </a:path>
              </a:pathLst>
            </a:custGeom>
            <a:noFill/>
            <a:ln w="31750">
              <a:solidFill>
                <a:schemeClr val="tx2"/>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5" name="Freeform 15"/>
            <p:cNvSpPr/>
            <p:nvPr/>
          </p:nvSpPr>
          <p:spPr bwMode="auto">
            <a:xfrm>
              <a:off x="1757" y="3475"/>
              <a:ext cx="589" cy="318"/>
            </a:xfrm>
            <a:custGeom>
              <a:avLst/>
              <a:gdLst>
                <a:gd name="T0" fmla="*/ 589 w 589"/>
                <a:gd name="T1" fmla="*/ 273 h 318"/>
                <a:gd name="T2" fmla="*/ 181 w 589"/>
                <a:gd name="T3" fmla="*/ 273 h 318"/>
                <a:gd name="T4" fmla="*/ 0 w 589"/>
                <a:gd name="T5" fmla="*/ 0 h 318"/>
              </a:gdLst>
              <a:ahLst/>
              <a:cxnLst>
                <a:cxn ang="0">
                  <a:pos x="T0" y="T1"/>
                </a:cxn>
                <a:cxn ang="0">
                  <a:pos x="T2" y="T3"/>
                </a:cxn>
                <a:cxn ang="0">
                  <a:pos x="T4" y="T5"/>
                </a:cxn>
              </a:cxnLst>
              <a:rect l="0" t="0" r="r" b="b"/>
              <a:pathLst>
                <a:path w="589" h="318">
                  <a:moveTo>
                    <a:pt x="589" y="273"/>
                  </a:moveTo>
                  <a:cubicBezTo>
                    <a:pt x="434" y="295"/>
                    <a:pt x="279" y="318"/>
                    <a:pt x="181" y="273"/>
                  </a:cubicBezTo>
                  <a:cubicBezTo>
                    <a:pt x="83" y="228"/>
                    <a:pt x="41" y="114"/>
                    <a:pt x="0" y="0"/>
                  </a:cubicBezTo>
                </a:path>
              </a:pathLst>
            </a:custGeom>
            <a:noFill/>
            <a:ln w="31750">
              <a:solidFill>
                <a:schemeClr val="tx2"/>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6" name="Freeform 16"/>
            <p:cNvSpPr/>
            <p:nvPr/>
          </p:nvSpPr>
          <p:spPr bwMode="auto">
            <a:xfrm>
              <a:off x="884" y="2659"/>
              <a:ext cx="454" cy="590"/>
            </a:xfrm>
            <a:custGeom>
              <a:avLst/>
              <a:gdLst>
                <a:gd name="T0" fmla="*/ 454 w 454"/>
                <a:gd name="T1" fmla="*/ 590 h 590"/>
                <a:gd name="T2" fmla="*/ 45 w 454"/>
                <a:gd name="T3" fmla="*/ 408 h 590"/>
                <a:gd name="T4" fmla="*/ 181 w 454"/>
                <a:gd name="T5" fmla="*/ 0 h 590"/>
              </a:gdLst>
              <a:ahLst/>
              <a:cxnLst>
                <a:cxn ang="0">
                  <a:pos x="T0" y="T1"/>
                </a:cxn>
                <a:cxn ang="0">
                  <a:pos x="T2" y="T3"/>
                </a:cxn>
                <a:cxn ang="0">
                  <a:pos x="T4" y="T5"/>
                </a:cxn>
              </a:cxnLst>
              <a:rect l="0" t="0" r="r" b="b"/>
              <a:pathLst>
                <a:path w="454" h="590">
                  <a:moveTo>
                    <a:pt x="454" y="590"/>
                  </a:moveTo>
                  <a:cubicBezTo>
                    <a:pt x="272" y="548"/>
                    <a:pt x="90" y="506"/>
                    <a:pt x="45" y="408"/>
                  </a:cubicBezTo>
                  <a:cubicBezTo>
                    <a:pt x="0" y="310"/>
                    <a:pt x="90" y="155"/>
                    <a:pt x="181" y="0"/>
                  </a:cubicBezTo>
                </a:path>
              </a:pathLst>
            </a:custGeom>
            <a:noFill/>
            <a:ln w="31750">
              <a:solidFill>
                <a:schemeClr val="tx2"/>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7" name="Freeform 17"/>
            <p:cNvSpPr/>
            <p:nvPr/>
          </p:nvSpPr>
          <p:spPr bwMode="auto">
            <a:xfrm>
              <a:off x="748" y="1824"/>
              <a:ext cx="454" cy="654"/>
            </a:xfrm>
            <a:custGeom>
              <a:avLst/>
              <a:gdLst>
                <a:gd name="T0" fmla="*/ 227 w 499"/>
                <a:gd name="T1" fmla="*/ 772 h 772"/>
                <a:gd name="T2" fmla="*/ 45 w 499"/>
                <a:gd name="T3" fmla="*/ 363 h 772"/>
                <a:gd name="T4" fmla="*/ 499 w 499"/>
                <a:gd name="T5" fmla="*/ 0 h 772"/>
              </a:gdLst>
              <a:ahLst/>
              <a:cxnLst>
                <a:cxn ang="0">
                  <a:pos x="T0" y="T1"/>
                </a:cxn>
                <a:cxn ang="0">
                  <a:pos x="T2" y="T3"/>
                </a:cxn>
                <a:cxn ang="0">
                  <a:pos x="T4" y="T5"/>
                </a:cxn>
              </a:cxnLst>
              <a:rect l="0" t="0" r="r" b="b"/>
              <a:pathLst>
                <a:path w="499" h="772">
                  <a:moveTo>
                    <a:pt x="227" y="772"/>
                  </a:moveTo>
                  <a:cubicBezTo>
                    <a:pt x="113" y="632"/>
                    <a:pt x="0" y="492"/>
                    <a:pt x="45" y="363"/>
                  </a:cubicBezTo>
                  <a:cubicBezTo>
                    <a:pt x="90" y="234"/>
                    <a:pt x="294" y="117"/>
                    <a:pt x="499" y="0"/>
                  </a:cubicBezTo>
                </a:path>
              </a:pathLst>
            </a:custGeom>
            <a:noFill/>
            <a:ln w="31750">
              <a:solidFill>
                <a:schemeClr val="tx2"/>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8" name="Freeform 18"/>
            <p:cNvSpPr/>
            <p:nvPr/>
          </p:nvSpPr>
          <p:spPr bwMode="auto">
            <a:xfrm>
              <a:off x="1656" y="1207"/>
              <a:ext cx="906" cy="227"/>
            </a:xfrm>
            <a:custGeom>
              <a:avLst/>
              <a:gdLst>
                <a:gd name="T0" fmla="*/ 0 w 1179"/>
                <a:gd name="T1" fmla="*/ 273 h 273"/>
                <a:gd name="T2" fmla="*/ 408 w 1179"/>
                <a:gd name="T3" fmla="*/ 46 h 273"/>
                <a:gd name="T4" fmla="*/ 1179 w 1179"/>
                <a:gd name="T5" fmla="*/ 0 h 273"/>
              </a:gdLst>
              <a:ahLst/>
              <a:cxnLst>
                <a:cxn ang="0">
                  <a:pos x="T0" y="T1"/>
                </a:cxn>
                <a:cxn ang="0">
                  <a:pos x="T2" y="T3"/>
                </a:cxn>
                <a:cxn ang="0">
                  <a:pos x="T4" y="T5"/>
                </a:cxn>
              </a:cxnLst>
              <a:rect l="0" t="0" r="r" b="b"/>
              <a:pathLst>
                <a:path w="1179" h="273">
                  <a:moveTo>
                    <a:pt x="0" y="273"/>
                  </a:moveTo>
                  <a:cubicBezTo>
                    <a:pt x="105" y="182"/>
                    <a:pt x="211" y="92"/>
                    <a:pt x="408" y="46"/>
                  </a:cubicBezTo>
                  <a:cubicBezTo>
                    <a:pt x="605" y="0"/>
                    <a:pt x="892" y="0"/>
                    <a:pt x="1179" y="0"/>
                  </a:cubicBezTo>
                </a:path>
              </a:pathLst>
            </a:custGeom>
            <a:noFill/>
            <a:ln w="31750">
              <a:solidFill>
                <a:schemeClr val="tx2"/>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75"/>
                                  </p:iterate>
                                  <p:childTnLst>
                                    <p:set>
                                      <p:cBhvr>
                                        <p:cTn id="6" dur="1" fill="hold">
                                          <p:stCondLst>
                                            <p:cond delay="74"/>
                                          </p:stCondLst>
                                        </p:cTn>
                                        <p:tgtEl>
                                          <p:spTgt spid="532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49" name="Rectangle 21"/>
          <p:cNvSpPr>
            <a:spLocks noGrp="1" noChangeArrowheads="1"/>
          </p:cNvSpPr>
          <p:nvPr>
            <p:ph idx="1"/>
          </p:nvPr>
        </p:nvSpPr>
        <p:spPr>
          <a:xfrm>
            <a:off x="457200" y="1268760"/>
            <a:ext cx="8229600" cy="4738340"/>
          </a:xfrm>
        </p:spPr>
        <p:txBody>
          <a:bodyPr/>
          <a:lstStyle/>
          <a:p>
            <a:r>
              <a:rPr lang="zh-CN" altLang="en-US" sz="2800" b="1"/>
              <a:t>设计方法与过程</a:t>
            </a:r>
            <a:endParaRPr lang="zh-CN" altLang="en-US" sz="2800" b="1"/>
          </a:p>
        </p:txBody>
      </p:sp>
      <p:sp>
        <p:nvSpPr>
          <p:cNvPr id="534548" name="Rectangle 20"/>
          <p:cNvSpPr>
            <a:spLocks noGrp="1" noChangeArrowheads="1"/>
          </p:cNvSpPr>
          <p:nvPr>
            <p:ph type="title"/>
          </p:nvPr>
        </p:nvSpPr>
        <p:spPr/>
        <p:txBody>
          <a:bodyPr/>
          <a:lstStyle/>
          <a:p>
            <a:r>
              <a:rPr lang="zh-CN" altLang="en-US" sz="4400">
                <a:solidFill>
                  <a:srgbClr val="000066"/>
                </a:solidFill>
              </a:rPr>
              <a:t>如何定义</a:t>
            </a:r>
            <a:r>
              <a:rPr lang="zh-CN" altLang="en-US" sz="4400" smtClean="0">
                <a:solidFill>
                  <a:srgbClr val="000066"/>
                </a:solidFill>
              </a:rPr>
              <a:t>安全策略</a:t>
            </a:r>
            <a:endParaRPr lang="zh-CN" altLang="en-US" sz="4400">
              <a:solidFill>
                <a:srgbClr val="000066"/>
              </a:solidFill>
            </a:endParaRPr>
          </a:p>
        </p:txBody>
      </p:sp>
      <p:sp>
        <p:nvSpPr>
          <p:cNvPr id="21" name="日期占位符 3"/>
          <p:cNvSpPr>
            <a:spLocks noGrp="1"/>
          </p:cNvSpPr>
          <p:nvPr>
            <p:ph type="dt" sz="half" idx="4294967295"/>
          </p:nvPr>
        </p:nvSpPr>
        <p:spPr>
          <a:xfrm>
            <a:off x="5129336" y="6407944"/>
            <a:ext cx="1026840" cy="450056"/>
          </a:xfrm>
          <a:prstGeom prst="rect">
            <a:avLst/>
          </a:prstGeom>
        </p:spPr>
        <p:txBody>
          <a:bodyPr/>
          <a:lstStyle/>
          <a:p>
            <a:fld id="{115B6DB4-4E38-4186-BCA3-23652FDBC435}" type="datetime1">
              <a:rPr lang="zh-CN" altLang="en-US"/>
            </a:fld>
            <a:endParaRPr lang="en-US" altLang="zh-CN"/>
          </a:p>
        </p:txBody>
      </p:sp>
      <p:sp>
        <p:nvSpPr>
          <p:cNvPr id="534531" name="Rectangle 3"/>
          <p:cNvSpPr>
            <a:spLocks noChangeArrowheads="1"/>
          </p:cNvSpPr>
          <p:nvPr/>
        </p:nvSpPr>
        <p:spPr bwMode="auto">
          <a:xfrm>
            <a:off x="755650" y="1916113"/>
            <a:ext cx="2016125" cy="576262"/>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anose="030F0702030302020204" pitchFamily="66" charset="0"/>
              </a:rPr>
              <a:t>资源</a:t>
            </a:r>
            <a:endParaRPr lang="zh-CN" altLang="en-US" sz="2400" b="1">
              <a:solidFill>
                <a:schemeClr val="bg1"/>
              </a:solidFill>
              <a:latin typeface="Comic Sans MS" panose="030F0702030302020204" pitchFamily="66" charset="0"/>
            </a:endParaRPr>
          </a:p>
        </p:txBody>
      </p:sp>
      <p:sp>
        <p:nvSpPr>
          <p:cNvPr id="534532" name="Rectangle 4"/>
          <p:cNvSpPr>
            <a:spLocks noChangeArrowheads="1"/>
          </p:cNvSpPr>
          <p:nvPr/>
        </p:nvSpPr>
        <p:spPr bwMode="auto">
          <a:xfrm>
            <a:off x="3203575" y="1916113"/>
            <a:ext cx="2016125" cy="576262"/>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anose="030F0702030302020204" pitchFamily="66" charset="0"/>
              </a:rPr>
              <a:t>威胁</a:t>
            </a:r>
            <a:endParaRPr lang="zh-CN" altLang="en-US" sz="2400" b="1">
              <a:solidFill>
                <a:schemeClr val="bg1"/>
              </a:solidFill>
              <a:latin typeface="Comic Sans MS" panose="030F0702030302020204" pitchFamily="66" charset="0"/>
            </a:endParaRPr>
          </a:p>
        </p:txBody>
      </p:sp>
      <p:sp>
        <p:nvSpPr>
          <p:cNvPr id="534533" name="Rectangle 5"/>
          <p:cNvSpPr>
            <a:spLocks noChangeArrowheads="1"/>
          </p:cNvSpPr>
          <p:nvPr/>
        </p:nvSpPr>
        <p:spPr bwMode="auto">
          <a:xfrm>
            <a:off x="5653088" y="1916113"/>
            <a:ext cx="2016125" cy="576262"/>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anose="030F0702030302020204" pitchFamily="66" charset="0"/>
              </a:rPr>
              <a:t>其他因素</a:t>
            </a:r>
            <a:endParaRPr lang="zh-CN" altLang="en-US" sz="2400" b="1">
              <a:solidFill>
                <a:schemeClr val="bg1"/>
              </a:solidFill>
              <a:latin typeface="Comic Sans MS" panose="030F0702030302020204" pitchFamily="66" charset="0"/>
            </a:endParaRPr>
          </a:p>
        </p:txBody>
      </p:sp>
      <p:sp>
        <p:nvSpPr>
          <p:cNvPr id="534534" name="Rectangle 6"/>
          <p:cNvSpPr>
            <a:spLocks noChangeArrowheads="1"/>
          </p:cNvSpPr>
          <p:nvPr/>
        </p:nvSpPr>
        <p:spPr bwMode="auto">
          <a:xfrm>
            <a:off x="3348038" y="3427413"/>
            <a:ext cx="2087562" cy="576262"/>
          </a:xfrm>
          <a:prstGeom prst="rect">
            <a:avLst/>
          </a:prstGeom>
          <a:solidFill>
            <a:srgbClr val="33CC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Comic Sans MS" panose="030F0702030302020204" pitchFamily="66" charset="0"/>
              </a:rPr>
              <a:t>安全目标</a:t>
            </a:r>
            <a:endParaRPr lang="zh-CN" altLang="en-US" sz="2400" b="1">
              <a:latin typeface="Comic Sans MS" panose="030F0702030302020204" pitchFamily="66" charset="0"/>
            </a:endParaRPr>
          </a:p>
        </p:txBody>
      </p:sp>
      <p:sp>
        <p:nvSpPr>
          <p:cNvPr id="534535" name="Rectangle 7"/>
          <p:cNvSpPr>
            <a:spLocks noChangeArrowheads="1"/>
          </p:cNvSpPr>
          <p:nvPr/>
        </p:nvSpPr>
        <p:spPr bwMode="auto">
          <a:xfrm>
            <a:off x="3276526" y="4579938"/>
            <a:ext cx="2087562" cy="576262"/>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anose="030F0702030302020204" pitchFamily="66" charset="0"/>
              </a:rPr>
              <a:t>安全需求</a:t>
            </a:r>
            <a:endParaRPr lang="zh-CN" altLang="en-US" sz="2400" b="1">
              <a:solidFill>
                <a:schemeClr val="bg1"/>
              </a:solidFill>
              <a:latin typeface="Comic Sans MS" panose="030F0702030302020204" pitchFamily="66" charset="0"/>
            </a:endParaRPr>
          </a:p>
        </p:txBody>
      </p:sp>
      <p:sp>
        <p:nvSpPr>
          <p:cNvPr id="534536" name="Rectangle 8"/>
          <p:cNvSpPr>
            <a:spLocks noChangeArrowheads="1"/>
          </p:cNvSpPr>
          <p:nvPr/>
        </p:nvSpPr>
        <p:spPr bwMode="auto">
          <a:xfrm>
            <a:off x="684213" y="3355975"/>
            <a:ext cx="2087562" cy="576263"/>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Comic Sans MS" panose="030F0702030302020204" pitchFamily="66" charset="0"/>
              </a:rPr>
              <a:t>安全服务</a:t>
            </a:r>
            <a:endParaRPr lang="zh-CN" altLang="en-US" sz="2400" b="1">
              <a:latin typeface="Comic Sans MS" panose="030F0702030302020204" pitchFamily="66" charset="0"/>
            </a:endParaRPr>
          </a:p>
        </p:txBody>
      </p:sp>
      <p:sp>
        <p:nvSpPr>
          <p:cNvPr id="534537" name="Rectangle 9"/>
          <p:cNvSpPr>
            <a:spLocks noChangeArrowheads="1"/>
          </p:cNvSpPr>
          <p:nvPr/>
        </p:nvSpPr>
        <p:spPr bwMode="auto">
          <a:xfrm>
            <a:off x="6084888" y="3427413"/>
            <a:ext cx="2087562" cy="576262"/>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Comic Sans MS" panose="030F0702030302020204" pitchFamily="66" charset="0"/>
              </a:rPr>
              <a:t>安全机制</a:t>
            </a:r>
            <a:endParaRPr lang="zh-CN" altLang="en-US" sz="2400" b="1">
              <a:latin typeface="Comic Sans MS" panose="030F0702030302020204" pitchFamily="66" charset="0"/>
            </a:endParaRPr>
          </a:p>
        </p:txBody>
      </p:sp>
      <p:sp>
        <p:nvSpPr>
          <p:cNvPr id="534538" name="Line 10"/>
          <p:cNvSpPr>
            <a:spLocks noChangeShapeType="1"/>
          </p:cNvSpPr>
          <p:nvPr/>
        </p:nvSpPr>
        <p:spPr bwMode="auto">
          <a:xfrm>
            <a:off x="2484438" y="2492375"/>
            <a:ext cx="1584325" cy="93503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39" name="Line 11"/>
          <p:cNvSpPr>
            <a:spLocks noChangeShapeType="1"/>
          </p:cNvSpPr>
          <p:nvPr/>
        </p:nvSpPr>
        <p:spPr bwMode="auto">
          <a:xfrm flipH="1">
            <a:off x="4716463" y="2492375"/>
            <a:ext cx="1368425" cy="93503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0" name="Line 12"/>
          <p:cNvSpPr>
            <a:spLocks noChangeShapeType="1"/>
          </p:cNvSpPr>
          <p:nvPr/>
        </p:nvSpPr>
        <p:spPr bwMode="auto">
          <a:xfrm>
            <a:off x="4284663" y="2492375"/>
            <a:ext cx="0" cy="1008063"/>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1" name="Line 13"/>
          <p:cNvSpPr>
            <a:spLocks noChangeShapeType="1"/>
          </p:cNvSpPr>
          <p:nvPr/>
        </p:nvSpPr>
        <p:spPr bwMode="auto">
          <a:xfrm>
            <a:off x="2844800" y="3671888"/>
            <a:ext cx="50323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2" name="Line 14"/>
          <p:cNvSpPr>
            <a:spLocks noChangeShapeType="1"/>
          </p:cNvSpPr>
          <p:nvPr/>
        </p:nvSpPr>
        <p:spPr bwMode="auto">
          <a:xfrm flipH="1">
            <a:off x="5435600" y="3702050"/>
            <a:ext cx="649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3" name="Line 15"/>
          <p:cNvSpPr>
            <a:spLocks noChangeShapeType="1"/>
          </p:cNvSpPr>
          <p:nvPr/>
        </p:nvSpPr>
        <p:spPr bwMode="auto">
          <a:xfrm>
            <a:off x="4284663" y="4003675"/>
            <a:ext cx="0" cy="576263"/>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4" name="Oval 16"/>
          <p:cNvSpPr>
            <a:spLocks noChangeArrowheads="1"/>
          </p:cNvSpPr>
          <p:nvPr/>
        </p:nvSpPr>
        <p:spPr bwMode="auto">
          <a:xfrm>
            <a:off x="3624263" y="5661025"/>
            <a:ext cx="1296987" cy="692150"/>
          </a:xfrm>
          <a:prstGeom prst="ellipse">
            <a:avLst/>
          </a:prstGeom>
          <a:solidFill>
            <a:srgbClr val="FF0000"/>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anose="030F0702030302020204" pitchFamily="66" charset="0"/>
              </a:rPr>
              <a:t>策略</a:t>
            </a:r>
            <a:endParaRPr lang="zh-CN" altLang="en-US" sz="2400" b="1">
              <a:solidFill>
                <a:schemeClr val="bg1"/>
              </a:solidFill>
              <a:latin typeface="Comic Sans MS" panose="030F0702030302020204" pitchFamily="66" charset="0"/>
            </a:endParaRPr>
          </a:p>
        </p:txBody>
      </p:sp>
      <p:sp>
        <p:nvSpPr>
          <p:cNvPr id="534545" name="Line 17"/>
          <p:cNvSpPr>
            <a:spLocks noChangeShapeType="1"/>
          </p:cNvSpPr>
          <p:nvPr/>
        </p:nvSpPr>
        <p:spPr bwMode="auto">
          <a:xfrm>
            <a:off x="4284663" y="5156200"/>
            <a:ext cx="0" cy="504825"/>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6" name="Oval 18"/>
          <p:cNvSpPr>
            <a:spLocks noChangeArrowheads="1"/>
          </p:cNvSpPr>
          <p:nvPr/>
        </p:nvSpPr>
        <p:spPr bwMode="auto">
          <a:xfrm>
            <a:off x="6000750" y="5661025"/>
            <a:ext cx="1008063" cy="692150"/>
          </a:xfrm>
          <a:prstGeom prst="ellipse">
            <a:avLst/>
          </a:prstGeom>
          <a:solidFill>
            <a:srgbClr val="FF0000"/>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latin typeface="Comic Sans MS" panose="030F0702030302020204" pitchFamily="66" charset="0"/>
              </a:rPr>
              <a:t>?</a:t>
            </a:r>
            <a:endParaRPr lang="en-US" altLang="zh-CN" sz="2400" b="1">
              <a:solidFill>
                <a:schemeClr val="bg1"/>
              </a:solidFill>
              <a:latin typeface="Comic Sans MS" panose="030F0702030302020204" pitchFamily="66" charset="0"/>
            </a:endParaRPr>
          </a:p>
        </p:txBody>
      </p:sp>
      <p:sp>
        <p:nvSpPr>
          <p:cNvPr id="534547" name="Line 19"/>
          <p:cNvSpPr>
            <a:spLocks noChangeShapeType="1"/>
          </p:cNvSpPr>
          <p:nvPr/>
        </p:nvSpPr>
        <p:spPr bwMode="auto">
          <a:xfrm>
            <a:off x="4632325" y="6019800"/>
            <a:ext cx="1296988"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9" name="Rectangle 3"/>
          <p:cNvSpPr>
            <a:spLocks noGrp="1" noChangeArrowheads="1"/>
          </p:cNvSpPr>
          <p:nvPr>
            <p:ph idx="1"/>
          </p:nvPr>
        </p:nvSpPr>
        <p:spPr/>
        <p:txBody>
          <a:bodyPr/>
          <a:lstStyle/>
          <a:p>
            <a:r>
              <a:rPr lang="zh-CN" altLang="en-US" sz="2800" b="1">
                <a:latin typeface="Times New Roman" panose="02020603050405020304" charset="0"/>
              </a:rPr>
              <a:t>管理问题（</a:t>
            </a:r>
            <a:r>
              <a:rPr lang="en-US" altLang="zh-CN" sz="2800" b="1">
                <a:latin typeface="Times New Roman" panose="02020603050405020304" charset="0"/>
              </a:rPr>
              <a:t>Operational Issues</a:t>
            </a:r>
            <a:r>
              <a:rPr lang="zh-CN" altLang="en-US" sz="2800" b="1">
                <a:latin typeface="Times New Roman" panose="02020603050405020304" charset="0"/>
              </a:rPr>
              <a:t>）</a:t>
            </a:r>
            <a:endParaRPr lang="zh-CN" altLang="en-US" sz="2800" b="1">
              <a:latin typeface="Times New Roman" panose="02020603050405020304" charset="0"/>
            </a:endParaRPr>
          </a:p>
          <a:p>
            <a:r>
              <a:rPr lang="zh-CN" altLang="en-US" sz="2800" b="1">
                <a:latin typeface="Times New Roman" panose="02020603050405020304" charset="0"/>
              </a:rPr>
              <a:t>人员问题（</a:t>
            </a:r>
            <a:r>
              <a:rPr lang="en-US" altLang="zh-CN" sz="2800" b="1">
                <a:latin typeface="Times New Roman" panose="02020603050405020304" charset="0"/>
              </a:rPr>
              <a:t>Human Issues</a:t>
            </a:r>
            <a:r>
              <a:rPr lang="zh-CN" altLang="en-US" sz="2800" b="1">
                <a:latin typeface="Times New Roman" panose="02020603050405020304" charset="0"/>
              </a:rPr>
              <a:t>）</a:t>
            </a:r>
            <a:endParaRPr lang="zh-CN" altLang="en-US" sz="2800" b="1">
              <a:latin typeface="Times New Roman" panose="02020603050405020304" charset="0"/>
            </a:endParaRPr>
          </a:p>
          <a:p>
            <a:endParaRPr lang="zh-CN" altLang="en-US" sz="2800" b="1">
              <a:latin typeface="Times New Roman" panose="02020603050405020304" charset="0"/>
            </a:endParaRPr>
          </a:p>
        </p:txBody>
      </p:sp>
      <p:sp>
        <p:nvSpPr>
          <p:cNvPr id="536578" name="Rectangle 2"/>
          <p:cNvSpPr>
            <a:spLocks noGrp="1" noChangeArrowheads="1"/>
          </p:cNvSpPr>
          <p:nvPr>
            <p:ph type="title"/>
          </p:nvPr>
        </p:nvSpPr>
        <p:spPr/>
        <p:txBody>
          <a:bodyPr/>
          <a:lstStyle/>
          <a:p>
            <a:r>
              <a:rPr lang="zh-CN" altLang="en-US" sz="4400">
                <a:solidFill>
                  <a:srgbClr val="000066"/>
                </a:solidFill>
              </a:rPr>
              <a:t>设计安全策略的其他问题</a:t>
            </a:r>
            <a:endParaRPr lang="zh-CN" altLang="en-US" sz="4400">
              <a:solidFill>
                <a:srgbClr val="000066"/>
              </a:solidFill>
            </a:endParaRPr>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5BF9A21E-D2C0-469B-AB8A-ADA051760ACE}" type="datetime1">
              <a:rPr lang="zh-CN" altLang="en-US"/>
            </a:fld>
            <a:endParaRPr lang="en-US" altLang="zh-CN"/>
          </a:p>
        </p:txBody>
      </p:sp>
    </p:spTree>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1"/>
          <p:cNvSpPr>
            <a:spLocks noGrp="1"/>
          </p:cNvSpPr>
          <p:nvPr>
            <p:ph idx="1"/>
          </p:nvPr>
        </p:nvSpPr>
        <p:spPr/>
        <p:txBody>
          <a:bodyPr/>
          <a:lstStyle/>
          <a:p>
            <a:pPr eaLnBrk="1" hangingPunct="1"/>
            <a:r>
              <a:rPr lang="zh-CN" altLang="en-US" smtClean="0"/>
              <a:t>信息与信息技术</a:t>
            </a:r>
            <a:endParaRPr lang="en-US" altLang="zh-CN" smtClean="0"/>
          </a:p>
          <a:p>
            <a:pPr eaLnBrk="1" hangingPunct="1"/>
            <a:r>
              <a:rPr lang="zh-CN" altLang="en-US" smtClean="0"/>
              <a:t>信息安全含义</a:t>
            </a:r>
            <a:endParaRPr lang="en-US" altLang="zh-CN" smtClean="0"/>
          </a:p>
          <a:p>
            <a:pPr eaLnBrk="1" hangingPunct="1"/>
            <a:r>
              <a:rPr lang="zh-CN" altLang="en-US" smtClean="0"/>
              <a:t>信息安全体系结构</a:t>
            </a:r>
            <a:endParaRPr lang="en-US" altLang="zh-CN" smtClean="0"/>
          </a:p>
          <a:p>
            <a:pPr eaLnBrk="1" hangingPunct="1"/>
            <a:r>
              <a:rPr lang="zh-CN" altLang="en-US" smtClean="0"/>
              <a:t>网络安全策略</a:t>
            </a:r>
            <a:endParaRPr lang="en-US" altLang="zh-CN" smtClean="0"/>
          </a:p>
          <a:p>
            <a:pPr eaLnBrk="1" hangingPunct="1"/>
            <a:endParaRPr lang="en-US" altLang="zh-CN" smtClean="0"/>
          </a:p>
          <a:p>
            <a:pPr eaLnBrk="1" hangingPunct="1"/>
            <a:endParaRPr lang="en-US" altLang="zh-CN" smtClean="0"/>
          </a:p>
          <a:p>
            <a:pPr eaLnBrk="1" hangingPunct="1"/>
            <a:endParaRPr lang="zh-CN" altLang="en-US" smtClean="0"/>
          </a:p>
        </p:txBody>
      </p:sp>
      <p:sp>
        <p:nvSpPr>
          <p:cNvPr id="4" name="标题 3"/>
          <p:cNvSpPr>
            <a:spLocks noGrp="1"/>
          </p:cNvSpPr>
          <p:nvPr>
            <p:ph type="title"/>
          </p:nvPr>
        </p:nvSpPr>
        <p:spPr/>
        <p:txBody>
          <a:bodyPr/>
          <a:lstStyle/>
          <a:p>
            <a:pPr eaLnBrk="1" fontAlgn="auto" hangingPunct="1">
              <a:spcAft>
                <a:spcPts val="0"/>
              </a:spcAft>
              <a:defRPr/>
            </a:pPr>
            <a:r>
              <a:rPr lang="zh-CN" altLang="en-US" smtClean="0"/>
              <a:t>内容提要</a:t>
            </a:r>
            <a:endParaRPr lang="zh-CN" altLang="en-US"/>
          </a:p>
        </p:txBody>
      </p:sp>
      <p:sp>
        <p:nvSpPr>
          <p:cNvPr id="15363" name="灯片编号占位符 2"/>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A73AECD-2970-4C41-AFCD-9ADA71FD3A4F}"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8627" name="Rectangle 3"/>
          <p:cNvSpPr>
            <a:spLocks noGrp="1" noChangeArrowheads="1"/>
          </p:cNvSpPr>
          <p:nvPr>
            <p:ph idx="1"/>
          </p:nvPr>
        </p:nvSpPr>
        <p:spPr/>
        <p:txBody>
          <a:bodyPr/>
          <a:lstStyle/>
          <a:p>
            <a:r>
              <a:rPr lang="zh-CN" altLang="en-US" sz="2800" b="1">
                <a:latin typeface="Times New Roman" panose="02020603050405020304" charset="0"/>
              </a:rPr>
              <a:t>成本效益分析（</a:t>
            </a:r>
            <a:r>
              <a:rPr lang="en-US" altLang="zh-CN" sz="2800" b="1">
                <a:latin typeface="Times New Roman" panose="02020603050405020304" charset="0"/>
              </a:rPr>
              <a:t>Cost-Benefit Analysis</a:t>
            </a:r>
            <a:r>
              <a:rPr lang="zh-CN" altLang="en-US" sz="2800" b="1">
                <a:latin typeface="Times New Roman" panose="02020603050405020304" charset="0"/>
              </a:rPr>
              <a:t>）</a:t>
            </a:r>
            <a:endParaRPr lang="zh-CN" altLang="en-US" sz="2800" b="1">
              <a:latin typeface="Times New Roman" panose="02020603050405020304" charset="0"/>
            </a:endParaRPr>
          </a:p>
          <a:p>
            <a:pPr marL="742950" lvl="1" indent="-285750"/>
            <a:r>
              <a:rPr lang="zh-CN" altLang="en-US" sz="2400" b="1">
                <a:latin typeface="Times New Roman" panose="02020603050405020304" charset="0"/>
              </a:rPr>
              <a:t>效益</a:t>
            </a:r>
            <a:r>
              <a:rPr lang="en-US" altLang="zh-CN" sz="2400" b="1">
                <a:latin typeface="Times New Roman" panose="02020603050405020304" charset="0"/>
              </a:rPr>
              <a:t> vs.</a:t>
            </a:r>
            <a:r>
              <a:rPr lang="zh-CN" altLang="en-US" sz="2400" b="1">
                <a:latin typeface="Times New Roman" panose="02020603050405020304" charset="0"/>
              </a:rPr>
              <a:t>总</a:t>
            </a:r>
            <a:r>
              <a:rPr lang="zh-CN" altLang="en-US" sz="2400" b="1" smtClean="0">
                <a:latin typeface="Times New Roman" panose="02020603050405020304" charset="0"/>
              </a:rPr>
              <a:t>成本</a:t>
            </a:r>
            <a:endParaRPr lang="en-US" altLang="zh-CN" sz="2400" b="1" smtClean="0">
              <a:latin typeface="Times New Roman" panose="02020603050405020304" charset="0"/>
            </a:endParaRPr>
          </a:p>
          <a:p>
            <a:pPr marL="742950" lvl="1" indent="-285750"/>
            <a:endParaRPr lang="en-US" altLang="zh-CN" sz="2400" b="1">
              <a:latin typeface="Times New Roman" panose="02020603050405020304" charset="0"/>
            </a:endParaRPr>
          </a:p>
          <a:p>
            <a:pPr marL="742950" lvl="1" indent="-285750"/>
            <a:endParaRPr lang="en-US" altLang="zh-CN" sz="2400" b="1">
              <a:latin typeface="Times New Roman" panose="02020603050405020304" charset="0"/>
            </a:endParaRPr>
          </a:p>
        </p:txBody>
      </p:sp>
      <p:sp>
        <p:nvSpPr>
          <p:cNvPr id="538626" name="Rectangle 2"/>
          <p:cNvSpPr>
            <a:spLocks noGrp="1" noChangeArrowheads="1"/>
          </p:cNvSpPr>
          <p:nvPr>
            <p:ph type="title"/>
          </p:nvPr>
        </p:nvSpPr>
        <p:spPr/>
        <p:txBody>
          <a:bodyPr/>
          <a:lstStyle/>
          <a:p>
            <a:r>
              <a:rPr lang="zh-CN" altLang="en-US" sz="4400">
                <a:solidFill>
                  <a:srgbClr val="000066"/>
                </a:solidFill>
              </a:rPr>
              <a:t>管理问题</a:t>
            </a:r>
            <a:endParaRPr lang="zh-CN" altLang="en-US" sz="4400">
              <a:solidFill>
                <a:srgbClr val="000066"/>
              </a:solidFill>
            </a:endParaRPr>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5768BAB6-DAEB-4113-B13C-8F97409F4AFD}" type="datetime1">
              <a:rPr lang="zh-CN" altLang="en-US"/>
            </a:fld>
            <a:endParaRPr lang="en-US" altLang="zh-CN"/>
          </a:p>
        </p:txBody>
      </p:sp>
      <p:sp>
        <p:nvSpPr>
          <p:cNvPr id="6" name="Rectangle 3"/>
          <p:cNvSpPr>
            <a:spLocks noChangeArrowheads="1"/>
          </p:cNvSpPr>
          <p:nvPr/>
        </p:nvSpPr>
        <p:spPr bwMode="auto">
          <a:xfrm>
            <a:off x="1115616" y="2636912"/>
            <a:ext cx="6096000" cy="4038600"/>
          </a:xfrm>
          <a:prstGeom prst="rect">
            <a:avLst/>
          </a:prstGeom>
          <a:gradFill rotWithShape="0">
            <a:gsLst>
              <a:gs pos="0">
                <a:srgbClr val="FFCC00">
                  <a:gamma/>
                  <a:tint val="29020"/>
                  <a:invGamma/>
                </a:srgbClr>
              </a:gs>
              <a:gs pos="100000">
                <a:srgbClr val="FFCC00"/>
              </a:gs>
            </a:gsLst>
            <a:path path="shape">
              <a:fillToRect l="50000" t="50000" r="50000" b="50000"/>
            </a:path>
          </a:gradFill>
          <a:ln>
            <a:noFill/>
          </a:ln>
          <a:effectLst>
            <a:outerShdw dist="71842" dir="2700000"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zh-CN" altLang="en-US"/>
          </a:p>
        </p:txBody>
      </p:sp>
      <p:sp>
        <p:nvSpPr>
          <p:cNvPr id="7" name="Line 4"/>
          <p:cNvSpPr>
            <a:spLocks noChangeShapeType="1"/>
          </p:cNvSpPr>
          <p:nvPr/>
        </p:nvSpPr>
        <p:spPr bwMode="auto">
          <a:xfrm>
            <a:off x="1572816" y="3170312"/>
            <a:ext cx="0" cy="30480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5"/>
          <p:cNvSpPr>
            <a:spLocks noChangeShapeType="1"/>
          </p:cNvSpPr>
          <p:nvPr/>
        </p:nvSpPr>
        <p:spPr bwMode="auto">
          <a:xfrm>
            <a:off x="1572816" y="6218312"/>
            <a:ext cx="518160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 name="Group 6"/>
          <p:cNvGrpSpPr/>
          <p:nvPr/>
        </p:nvGrpSpPr>
        <p:grpSpPr bwMode="auto">
          <a:xfrm>
            <a:off x="1801416" y="3398912"/>
            <a:ext cx="4845050" cy="2590800"/>
            <a:chOff x="1248" y="1440"/>
            <a:chExt cx="3052" cy="1632"/>
          </a:xfrm>
        </p:grpSpPr>
        <p:sp>
          <p:nvSpPr>
            <p:cNvPr id="10" name="Arc 7"/>
            <p:cNvSpPr/>
            <p:nvPr/>
          </p:nvSpPr>
          <p:spPr bwMode="auto">
            <a:xfrm rot="10800000" flipH="1">
              <a:off x="1248" y="1440"/>
              <a:ext cx="3052" cy="1632"/>
            </a:xfrm>
            <a:custGeom>
              <a:avLst/>
              <a:gdLst>
                <a:gd name="G0" fmla="+- 549 0 0"/>
                <a:gd name="G1" fmla="+- 21600 0 0"/>
                <a:gd name="G2" fmla="+- 21600 0 0"/>
                <a:gd name="T0" fmla="*/ 0 w 22149"/>
                <a:gd name="T1" fmla="*/ 7 h 21600"/>
                <a:gd name="T2" fmla="*/ 22149 w 22149"/>
                <a:gd name="T3" fmla="*/ 21600 h 21600"/>
                <a:gd name="T4" fmla="*/ 549 w 22149"/>
                <a:gd name="T5" fmla="*/ 21600 h 21600"/>
              </a:gdLst>
              <a:ahLst/>
              <a:cxnLst>
                <a:cxn ang="0">
                  <a:pos x="T0" y="T1"/>
                </a:cxn>
                <a:cxn ang="0">
                  <a:pos x="T2" y="T3"/>
                </a:cxn>
                <a:cxn ang="0">
                  <a:pos x="T4" y="T5"/>
                </a:cxn>
              </a:cxnLst>
              <a:rect l="0" t="0" r="r" b="b"/>
              <a:pathLst>
                <a:path w="22149" h="21600" fill="none" extrusionOk="0">
                  <a:moveTo>
                    <a:pt x="-1" y="6"/>
                  </a:moveTo>
                  <a:cubicBezTo>
                    <a:pt x="182" y="2"/>
                    <a:pt x="365" y="-1"/>
                    <a:pt x="549" y="0"/>
                  </a:cubicBezTo>
                  <a:cubicBezTo>
                    <a:pt x="12478" y="0"/>
                    <a:pt x="22149" y="9670"/>
                    <a:pt x="22149" y="21600"/>
                  </a:cubicBezTo>
                </a:path>
                <a:path w="22149" h="21600" stroke="0" extrusionOk="0">
                  <a:moveTo>
                    <a:pt x="-1" y="6"/>
                  </a:moveTo>
                  <a:cubicBezTo>
                    <a:pt x="182" y="2"/>
                    <a:pt x="365" y="-1"/>
                    <a:pt x="549" y="0"/>
                  </a:cubicBezTo>
                  <a:cubicBezTo>
                    <a:pt x="12478" y="0"/>
                    <a:pt x="22149" y="9670"/>
                    <a:pt x="22149" y="21600"/>
                  </a:cubicBezTo>
                  <a:lnTo>
                    <a:pt x="549" y="21600"/>
                  </a:lnTo>
                  <a:close/>
                </a:path>
              </a:pathLst>
            </a:custGeom>
            <a:noFill/>
            <a:ln w="57150">
              <a:solidFill>
                <a:srgbClr val="0000CC"/>
              </a:solidFill>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8"/>
            <p:cNvSpPr txBox="1">
              <a:spLocks noChangeArrowheads="1"/>
            </p:cNvSpPr>
            <p:nvPr/>
          </p:nvSpPr>
          <p:spPr bwMode="auto">
            <a:xfrm>
              <a:off x="3552" y="1632"/>
              <a:ext cx="576" cy="239"/>
            </a:xfrm>
            <a:prstGeom prst="rect">
              <a:avLst/>
            </a:prstGeom>
            <a:solidFill>
              <a:srgbClr val="0000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rPr>
                <a:t>开 销</a:t>
              </a:r>
              <a:endParaRPr kumimoji="0" lang="zh-TW"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endParaRPr>
            </a:p>
          </p:txBody>
        </p:sp>
      </p:grpSp>
      <p:grpSp>
        <p:nvGrpSpPr>
          <p:cNvPr id="12" name="Group 9"/>
          <p:cNvGrpSpPr/>
          <p:nvPr/>
        </p:nvGrpSpPr>
        <p:grpSpPr bwMode="auto">
          <a:xfrm>
            <a:off x="1815704" y="3246512"/>
            <a:ext cx="4845050" cy="2362200"/>
            <a:chOff x="1257" y="1344"/>
            <a:chExt cx="3052" cy="1488"/>
          </a:xfrm>
        </p:grpSpPr>
        <p:sp>
          <p:nvSpPr>
            <p:cNvPr id="13" name="Arc 10"/>
            <p:cNvSpPr/>
            <p:nvPr/>
          </p:nvSpPr>
          <p:spPr bwMode="auto">
            <a:xfrm flipH="1" flipV="1">
              <a:off x="1257" y="1344"/>
              <a:ext cx="3052" cy="1488"/>
            </a:xfrm>
            <a:custGeom>
              <a:avLst/>
              <a:gdLst>
                <a:gd name="G0" fmla="+- 549 0 0"/>
                <a:gd name="G1" fmla="+- 21600 0 0"/>
                <a:gd name="G2" fmla="+- 21600 0 0"/>
                <a:gd name="T0" fmla="*/ 0 w 22149"/>
                <a:gd name="T1" fmla="*/ 7 h 21600"/>
                <a:gd name="T2" fmla="*/ 22149 w 22149"/>
                <a:gd name="T3" fmla="*/ 21600 h 21600"/>
                <a:gd name="T4" fmla="*/ 549 w 22149"/>
                <a:gd name="T5" fmla="*/ 21600 h 21600"/>
              </a:gdLst>
              <a:ahLst/>
              <a:cxnLst>
                <a:cxn ang="0">
                  <a:pos x="T0" y="T1"/>
                </a:cxn>
                <a:cxn ang="0">
                  <a:pos x="T2" y="T3"/>
                </a:cxn>
                <a:cxn ang="0">
                  <a:pos x="T4" y="T5"/>
                </a:cxn>
              </a:cxnLst>
              <a:rect l="0" t="0" r="r" b="b"/>
              <a:pathLst>
                <a:path w="22149" h="21600" fill="none" extrusionOk="0">
                  <a:moveTo>
                    <a:pt x="-1" y="6"/>
                  </a:moveTo>
                  <a:cubicBezTo>
                    <a:pt x="182" y="2"/>
                    <a:pt x="365" y="-1"/>
                    <a:pt x="549" y="0"/>
                  </a:cubicBezTo>
                  <a:cubicBezTo>
                    <a:pt x="12478" y="0"/>
                    <a:pt x="22149" y="9670"/>
                    <a:pt x="22149" y="21600"/>
                  </a:cubicBezTo>
                </a:path>
                <a:path w="22149" h="21600" stroke="0" extrusionOk="0">
                  <a:moveTo>
                    <a:pt x="-1" y="6"/>
                  </a:moveTo>
                  <a:cubicBezTo>
                    <a:pt x="182" y="2"/>
                    <a:pt x="365" y="-1"/>
                    <a:pt x="549" y="0"/>
                  </a:cubicBezTo>
                  <a:cubicBezTo>
                    <a:pt x="12478" y="0"/>
                    <a:pt x="22149" y="9670"/>
                    <a:pt x="22149" y="21600"/>
                  </a:cubicBezTo>
                  <a:lnTo>
                    <a:pt x="549" y="21600"/>
                  </a:lnTo>
                  <a:close/>
                </a:path>
              </a:pathLst>
            </a:custGeom>
            <a:noFill/>
            <a:ln w="57150">
              <a:solidFill>
                <a:srgbClr val="CC0000"/>
              </a:solidFill>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1536" y="1632"/>
              <a:ext cx="576" cy="239"/>
            </a:xfrm>
            <a:prstGeom prst="rect">
              <a:avLst/>
            </a:prstGeom>
            <a:solidFill>
              <a:srgbClr val="CC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rPr>
                <a:t>风 险</a:t>
              </a:r>
              <a:endParaRPr kumimoji="0" lang="zh-TW"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endParaRPr>
            </a:p>
          </p:txBody>
        </p:sp>
      </p:grpSp>
      <p:grpSp>
        <p:nvGrpSpPr>
          <p:cNvPr id="15" name="Group 12"/>
          <p:cNvGrpSpPr/>
          <p:nvPr/>
        </p:nvGrpSpPr>
        <p:grpSpPr bwMode="auto">
          <a:xfrm>
            <a:off x="1820466" y="4110112"/>
            <a:ext cx="4800600" cy="1905000"/>
            <a:chOff x="1260" y="1888"/>
            <a:chExt cx="3024" cy="1200"/>
          </a:xfrm>
        </p:grpSpPr>
        <p:sp>
          <p:nvSpPr>
            <p:cNvPr id="16" name="Arc 13"/>
            <p:cNvSpPr/>
            <p:nvPr/>
          </p:nvSpPr>
          <p:spPr bwMode="auto">
            <a:xfrm flipH="1" flipV="1">
              <a:off x="1260" y="1888"/>
              <a:ext cx="3024" cy="1200"/>
            </a:xfrm>
            <a:custGeom>
              <a:avLst/>
              <a:gdLst>
                <a:gd name="G0" fmla="+- 549 0 0"/>
                <a:gd name="G1" fmla="+- 21600 0 0"/>
                <a:gd name="G2" fmla="+- 21600 0 0"/>
                <a:gd name="T0" fmla="*/ 0 w 20837"/>
                <a:gd name="T1" fmla="*/ 7 h 21600"/>
                <a:gd name="T2" fmla="*/ 20837 w 20837"/>
                <a:gd name="T3" fmla="*/ 14187 h 21600"/>
                <a:gd name="T4" fmla="*/ 549 w 20837"/>
                <a:gd name="T5" fmla="*/ 21600 h 21600"/>
              </a:gdLst>
              <a:ahLst/>
              <a:cxnLst>
                <a:cxn ang="0">
                  <a:pos x="T0" y="T1"/>
                </a:cxn>
                <a:cxn ang="0">
                  <a:pos x="T2" y="T3"/>
                </a:cxn>
                <a:cxn ang="0">
                  <a:pos x="T4" y="T5"/>
                </a:cxn>
              </a:cxnLst>
              <a:rect l="0" t="0" r="r" b="b"/>
              <a:pathLst>
                <a:path w="20837" h="21600" fill="none" extrusionOk="0">
                  <a:moveTo>
                    <a:pt x="-1" y="6"/>
                  </a:moveTo>
                  <a:cubicBezTo>
                    <a:pt x="182" y="2"/>
                    <a:pt x="365" y="-1"/>
                    <a:pt x="549" y="0"/>
                  </a:cubicBezTo>
                  <a:cubicBezTo>
                    <a:pt x="9619" y="0"/>
                    <a:pt x="17724" y="5667"/>
                    <a:pt x="20837" y="14186"/>
                  </a:cubicBezTo>
                </a:path>
                <a:path w="20837" h="21600" stroke="0" extrusionOk="0">
                  <a:moveTo>
                    <a:pt x="-1" y="6"/>
                  </a:moveTo>
                  <a:cubicBezTo>
                    <a:pt x="182" y="2"/>
                    <a:pt x="365" y="-1"/>
                    <a:pt x="549" y="0"/>
                  </a:cubicBezTo>
                  <a:cubicBezTo>
                    <a:pt x="9619" y="0"/>
                    <a:pt x="17724" y="5667"/>
                    <a:pt x="20837" y="14186"/>
                  </a:cubicBezTo>
                  <a:lnTo>
                    <a:pt x="549" y="21600"/>
                  </a:lnTo>
                  <a:close/>
                </a:path>
              </a:pathLst>
            </a:custGeom>
            <a:noFill/>
            <a:ln w="57150">
              <a:solidFill>
                <a:schemeClr val="accent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4"/>
            <p:cNvSpPr txBox="1">
              <a:spLocks noChangeArrowheads="1"/>
            </p:cNvSpPr>
            <p:nvPr/>
          </p:nvSpPr>
          <p:spPr bwMode="auto">
            <a:xfrm>
              <a:off x="1680" y="2352"/>
              <a:ext cx="672" cy="23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effectLst>
                    <a:outerShdw blurRad="38100" dist="38100" dir="2700000" algn="tl">
                      <a:srgbClr val="FFFFFF"/>
                    </a:outerShdw>
                  </a:effectLst>
                  <a:latin typeface="Arial" panose="020B0604020202020204" pitchFamily="34" charset="0"/>
                  <a:ea typeface="幼圆" panose="02010509060101010101" pitchFamily="49" charset="-122"/>
                </a:rPr>
                <a:t>性 能</a:t>
              </a:r>
              <a:endParaRPr kumimoji="0" lang="zh-TW" altLang="en-US" sz="1800">
                <a:effectLst>
                  <a:outerShdw blurRad="38100" dist="38100" dir="2700000" algn="tl">
                    <a:srgbClr val="FFFFFF"/>
                  </a:outerShdw>
                </a:effectLst>
                <a:latin typeface="Arial" panose="020B0604020202020204" pitchFamily="34" charset="0"/>
                <a:ea typeface="幼圆" panose="02010509060101010101" pitchFamily="49" charset="-122"/>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8627">
                                            <p:txEl>
                                              <p:pRg st="0" end="0"/>
                                            </p:txEl>
                                          </p:spTgt>
                                        </p:tgtEl>
                                        <p:attrNameLst>
                                          <p:attrName>style.visibility</p:attrName>
                                        </p:attrNameLst>
                                      </p:cBhvr>
                                      <p:to>
                                        <p:strVal val="visible"/>
                                      </p:to>
                                    </p:set>
                                    <p:animEffect transition="in" filter="fade">
                                      <p:cBhvr>
                                        <p:cTn id="7" dur="500"/>
                                        <p:tgtEl>
                                          <p:spTgt spid="53862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8627">
                                            <p:txEl>
                                              <p:pRg st="1" end="1"/>
                                            </p:txEl>
                                          </p:spTgt>
                                        </p:tgtEl>
                                        <p:attrNameLst>
                                          <p:attrName>style.visibility</p:attrName>
                                        </p:attrNameLst>
                                      </p:cBhvr>
                                      <p:to>
                                        <p:strVal val="visible"/>
                                      </p:to>
                                    </p:set>
                                    <p:animEffect transition="in" filter="fade">
                                      <p:cBhvr>
                                        <p:cTn id="10" dur="500"/>
                                        <p:tgtEl>
                                          <p:spTgt spid="53862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7" name="Rectangle 3"/>
          <p:cNvSpPr>
            <a:spLocks noGrp="1" noChangeArrowheads="1"/>
          </p:cNvSpPr>
          <p:nvPr>
            <p:ph idx="1"/>
          </p:nvPr>
        </p:nvSpPr>
        <p:spPr/>
        <p:txBody>
          <a:bodyPr/>
          <a:lstStyle/>
          <a:p>
            <a:r>
              <a:rPr lang="zh-CN" altLang="en-US" sz="2800" b="1">
                <a:latin typeface="Times New Roman" panose="02020603050405020304" charset="0"/>
              </a:rPr>
              <a:t>法律</a:t>
            </a:r>
            <a:r>
              <a:rPr lang="zh-CN" altLang="en-US" sz="2800" b="1" smtClean="0">
                <a:latin typeface="Times New Roman" panose="02020603050405020304" charset="0"/>
              </a:rPr>
              <a:t>与</a:t>
            </a:r>
            <a:r>
              <a:rPr lang="zh-CN" altLang="en-US" sz="2800" b="1">
                <a:latin typeface="Times New Roman" panose="02020603050405020304" charset="0"/>
              </a:rPr>
              <a:t>习惯</a:t>
            </a:r>
            <a:r>
              <a:rPr lang="en-US" altLang="zh-CN" sz="2800" b="1" smtClean="0">
                <a:latin typeface="Times New Roman" panose="02020603050405020304" charset="0"/>
              </a:rPr>
              <a:t>(Laws </a:t>
            </a:r>
            <a:r>
              <a:rPr lang="en-US" altLang="zh-CN" sz="2800" b="1">
                <a:latin typeface="Times New Roman" panose="02020603050405020304" charset="0"/>
              </a:rPr>
              <a:t>and Customs)</a:t>
            </a:r>
            <a:endParaRPr lang="en-US" altLang="zh-CN" sz="2800" b="1">
              <a:latin typeface="Times New Roman" panose="02020603050405020304" charset="0"/>
            </a:endParaRPr>
          </a:p>
          <a:p>
            <a:pPr lvl="1"/>
            <a:r>
              <a:rPr lang="zh-CN" altLang="en-US" sz="2400" b="1"/>
              <a:t>所采用的安全防御措施合法吗？</a:t>
            </a:r>
            <a:endParaRPr lang="en-US" altLang="zh-CN" sz="2400" b="1"/>
          </a:p>
          <a:p>
            <a:pPr lvl="1"/>
            <a:r>
              <a:rPr lang="zh-CN" altLang="en-US" sz="2400" b="1"/>
              <a:t>公司职员愿意接受吗？</a:t>
            </a:r>
            <a:endParaRPr lang="en-US" altLang="zh-CN" sz="2400" b="1"/>
          </a:p>
          <a:p>
            <a:pPr lvl="1"/>
            <a:r>
              <a:rPr lang="zh-CN" altLang="en-US" sz="2400" b="1">
                <a:solidFill>
                  <a:srgbClr val="CC0000"/>
                </a:solidFill>
              </a:rPr>
              <a:t>法律</a:t>
            </a:r>
            <a:r>
              <a:rPr lang="zh-CN" altLang="en-US" sz="2400" b="1" smtClean="0">
                <a:solidFill>
                  <a:srgbClr val="CC0000"/>
                </a:solidFill>
              </a:rPr>
              <a:t>和习惯将</a:t>
            </a:r>
            <a:r>
              <a:rPr lang="zh-CN" altLang="en-US" sz="2400" b="1">
                <a:solidFill>
                  <a:srgbClr val="CC0000"/>
                </a:solidFill>
              </a:rPr>
              <a:t>影响技术的可用性</a:t>
            </a:r>
            <a:endParaRPr lang="zh-CN" altLang="en-US" sz="2400" b="1">
              <a:solidFill>
                <a:srgbClr val="CC0000"/>
              </a:solidFill>
            </a:endParaRPr>
          </a:p>
          <a:p>
            <a:endParaRPr lang="zh-CN" altLang="en-US"/>
          </a:p>
        </p:txBody>
      </p:sp>
      <p:sp>
        <p:nvSpPr>
          <p:cNvPr id="641026" name="Rectangle 2"/>
          <p:cNvSpPr>
            <a:spLocks noGrp="1" noChangeArrowheads="1"/>
          </p:cNvSpPr>
          <p:nvPr>
            <p:ph type="title"/>
          </p:nvPr>
        </p:nvSpPr>
        <p:spPr/>
        <p:txBody>
          <a:bodyPr/>
          <a:lstStyle/>
          <a:p>
            <a:r>
              <a:rPr lang="zh-CN" altLang="en-US" sz="4400">
                <a:solidFill>
                  <a:srgbClr val="000066"/>
                </a:solidFill>
              </a:rPr>
              <a:t>管理问题（续）</a:t>
            </a:r>
            <a:endParaRPr lang="zh-CN" altLang="en-US" sz="4400">
              <a:solidFill>
                <a:srgbClr val="000066"/>
              </a:solidFill>
            </a:endParaRPr>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0880FA43-CA2C-4493-8F4A-4664460446B6}" type="datetime1">
              <a:rPr lang="zh-CN" altLang="en-US"/>
            </a:fld>
            <a:endParaRPr lang="en-US" altLang="zh-CN"/>
          </a:p>
        </p:txBody>
      </p:sp>
    </p:spTree>
  </p:cSld>
  <p:clrMapOvr>
    <a:masterClrMapping/>
  </p:clrMapOvr>
  <p:transition spd="slow">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ChangeArrowheads="1"/>
          </p:cNvSpPr>
          <p:nvPr>
            <p:ph idx="1"/>
          </p:nvPr>
        </p:nvSpPr>
        <p:spPr/>
        <p:txBody>
          <a:bodyPr/>
          <a:lstStyle/>
          <a:p>
            <a:r>
              <a:rPr lang="zh-CN" altLang="en-US" sz="2800" b="1"/>
              <a:t>公司的问题</a:t>
            </a:r>
            <a:endParaRPr lang="en-US" altLang="zh-CN" sz="2800" b="1"/>
          </a:p>
          <a:p>
            <a:pPr lvl="1"/>
            <a:r>
              <a:rPr lang="zh-CN" altLang="en-US" sz="2400" b="1"/>
              <a:t>职权与责任</a:t>
            </a:r>
            <a:endParaRPr lang="en-US" altLang="zh-CN" sz="2400" b="1"/>
          </a:p>
          <a:p>
            <a:pPr lvl="1"/>
            <a:r>
              <a:rPr lang="zh-CN" altLang="en-US" sz="2400" b="1"/>
              <a:t>经济利益</a:t>
            </a:r>
            <a:endParaRPr lang="en-US" altLang="zh-CN" sz="2400" b="1"/>
          </a:p>
          <a:p>
            <a:r>
              <a:rPr lang="zh-CN" altLang="en-US" sz="2800" b="1"/>
              <a:t>人员问题</a:t>
            </a:r>
            <a:endParaRPr lang="en-US" altLang="zh-CN" sz="2800" b="1"/>
          </a:p>
          <a:p>
            <a:pPr lvl="1"/>
            <a:r>
              <a:rPr lang="zh-CN" altLang="en-US" sz="2400" b="1"/>
              <a:t>外部用户与内部用户</a:t>
            </a:r>
            <a:endParaRPr lang="en-US" altLang="zh-CN" sz="2400" b="1"/>
          </a:p>
          <a:p>
            <a:pPr lvl="2"/>
            <a:r>
              <a:rPr lang="zh-CN" altLang="en-US" sz="2400" b="1" i="1">
                <a:solidFill>
                  <a:schemeClr val="hlink"/>
                </a:solidFill>
              </a:rPr>
              <a:t>哪一类威胁更大</a:t>
            </a:r>
            <a:r>
              <a:rPr lang="en-US" altLang="zh-CN" sz="2400" b="1" i="1">
                <a:solidFill>
                  <a:schemeClr val="hlink"/>
                </a:solidFill>
              </a:rPr>
              <a:t>?</a:t>
            </a:r>
            <a:endParaRPr lang="en-US" altLang="zh-CN" sz="2400" b="1" i="1">
              <a:solidFill>
                <a:schemeClr val="hlink"/>
              </a:solidFill>
            </a:endParaRPr>
          </a:p>
          <a:p>
            <a:pPr lvl="1"/>
            <a:r>
              <a:rPr lang="zh-CN" altLang="en-US" sz="2400" b="1">
                <a:latin typeface="Times New Roman" panose="02020603050405020304" charset="0"/>
              </a:rPr>
              <a:t>社交工程（</a:t>
            </a:r>
            <a:r>
              <a:rPr lang="en-US" altLang="zh-CN" sz="2400" b="1">
                <a:latin typeface="Times New Roman" panose="02020603050405020304" charset="0"/>
              </a:rPr>
              <a:t>Social engineering</a:t>
            </a:r>
            <a:r>
              <a:rPr lang="zh-CN" altLang="en-US" sz="2400" b="1">
                <a:latin typeface="Times New Roman" panose="02020603050405020304" charset="0"/>
              </a:rPr>
              <a:t>）</a:t>
            </a:r>
            <a:endParaRPr lang="zh-CN" altLang="en-US" sz="2400" b="1">
              <a:latin typeface="Times New Roman" panose="02020603050405020304" charset="0"/>
            </a:endParaRPr>
          </a:p>
          <a:p>
            <a:endParaRPr lang="zh-CN" altLang="en-US" sz="2400" b="1">
              <a:latin typeface="Times New Roman" panose="02020603050405020304" charset="0"/>
            </a:endParaRPr>
          </a:p>
        </p:txBody>
      </p:sp>
      <p:sp>
        <p:nvSpPr>
          <p:cNvPr id="540674" name="Rectangle 2"/>
          <p:cNvSpPr>
            <a:spLocks noGrp="1" noChangeArrowheads="1"/>
          </p:cNvSpPr>
          <p:nvPr>
            <p:ph type="title"/>
          </p:nvPr>
        </p:nvSpPr>
        <p:spPr/>
        <p:txBody>
          <a:bodyPr/>
          <a:lstStyle/>
          <a:p>
            <a:r>
              <a:rPr lang="zh-CN" altLang="en-US" sz="4400">
                <a:solidFill>
                  <a:srgbClr val="000066"/>
                </a:solidFill>
              </a:rPr>
              <a:t>人员问题</a:t>
            </a:r>
            <a:endParaRPr lang="zh-CN" altLang="en-US" sz="4400">
              <a:solidFill>
                <a:srgbClr val="000066"/>
              </a:solidFill>
            </a:endParaRPr>
          </a:p>
        </p:txBody>
      </p:sp>
      <p:sp>
        <p:nvSpPr>
          <p:cNvPr id="4" name="日期占位符 3"/>
          <p:cNvSpPr>
            <a:spLocks noGrp="1"/>
          </p:cNvSpPr>
          <p:nvPr>
            <p:ph type="dt" sz="half" idx="4294967295"/>
          </p:nvPr>
        </p:nvSpPr>
        <p:spPr>
          <a:xfrm>
            <a:off x="5129336" y="6407944"/>
            <a:ext cx="1026840" cy="450056"/>
          </a:xfrm>
          <a:prstGeom prst="rect">
            <a:avLst/>
          </a:prstGeom>
        </p:spPr>
        <p:txBody>
          <a:bodyPr/>
          <a:lstStyle/>
          <a:p>
            <a:fld id="{3219103C-953B-4F1D-8C32-8083A4A3A7EF}" type="datetime1">
              <a:rPr lang="zh-CN" altLang="en-US"/>
            </a:fld>
            <a:endParaRPr lang="en-US" altLang="zh-CN"/>
          </a:p>
        </p:txBody>
      </p:sp>
    </p:spTree>
  </p:cSld>
  <p:clrMapOvr>
    <a:masterClrMapping/>
  </p:clrMapOvr>
  <p:transition spd="slow">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1" name="Rectangle 3"/>
          <p:cNvSpPr>
            <a:spLocks noGrp="1" noChangeArrowheads="1"/>
          </p:cNvSpPr>
          <p:nvPr>
            <p:ph idx="1"/>
          </p:nvPr>
        </p:nvSpPr>
        <p:spPr/>
        <p:txBody>
          <a:bodyPr/>
          <a:lstStyle/>
          <a:p>
            <a:r>
              <a:rPr lang="zh-CN" altLang="en-US" smtClean="0"/>
              <a:t>第一，有连通性</a:t>
            </a:r>
            <a:r>
              <a:rPr lang="en-US" altLang="zh-CN" smtClean="0"/>
              <a:t>(Connectivity)</a:t>
            </a:r>
            <a:r>
              <a:rPr lang="zh-CN" altLang="en-US" smtClean="0"/>
              <a:t>就意味着风险</a:t>
            </a:r>
            <a:endParaRPr lang="en-US" altLang="zh-CN" smtClean="0"/>
          </a:p>
          <a:p>
            <a:pPr lvl="1"/>
            <a:r>
              <a:rPr lang="zh-CN" altLang="en-US" smtClean="0"/>
              <a:t>只要允许合法的用户访问计算机或网络</a:t>
            </a:r>
            <a:r>
              <a:rPr lang="en-US" altLang="zh-CN" smtClean="0"/>
              <a:t>,</a:t>
            </a:r>
            <a:r>
              <a:rPr lang="zh-CN" altLang="en-US" smtClean="0"/>
              <a:t>无论是本地访问还是远程访问，都会存在滥用的可能。</a:t>
            </a:r>
            <a:endParaRPr lang="en-US" altLang="zh-CN" smtClean="0"/>
          </a:p>
          <a:p>
            <a:pPr lvl="1"/>
            <a:r>
              <a:rPr lang="zh-CN" altLang="en-US" smtClean="0"/>
              <a:t>有句流行的谚语说：只有断开网络连接</a:t>
            </a:r>
            <a:r>
              <a:rPr lang="en-US" altLang="zh-CN" smtClean="0"/>
              <a:t>,</a:t>
            </a:r>
            <a:r>
              <a:rPr lang="zh-CN" altLang="en-US" smtClean="0"/>
              <a:t>拔掉电源、并锁进保险柜里的计算机才是安全的。</a:t>
            </a:r>
            <a:endParaRPr lang="zh-CN" altLang="en-US" smtClean="0"/>
          </a:p>
        </p:txBody>
      </p:sp>
      <p:sp>
        <p:nvSpPr>
          <p:cNvPr id="189442" name="Rectangle 2"/>
          <p:cNvSpPr>
            <a:spLocks noGrp="1" noChangeArrowheads="1"/>
          </p:cNvSpPr>
          <p:nvPr>
            <p:ph type="title"/>
          </p:nvPr>
        </p:nvSpPr>
        <p:spPr/>
        <p:txBody>
          <a:bodyPr/>
          <a:lstStyle/>
          <a:p>
            <a:r>
              <a:rPr lang="zh-CN" altLang="en-US" smtClean="0"/>
              <a:t>与安全相关的黄金法则</a:t>
            </a:r>
            <a:endParaRPr lang="zh-CN" altLang="en-US"/>
          </a:p>
        </p:txBody>
      </p:sp>
    </p:spTree>
  </p:cSld>
  <p:clrMapOvr>
    <a:masterClrMapping/>
  </p:clrMapOvr>
  <p:transition spd="slow">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3"/>
          <p:cNvSpPr>
            <a:spLocks noGrp="1" noChangeArrowheads="1"/>
          </p:cNvSpPr>
          <p:nvPr>
            <p:ph idx="1"/>
          </p:nvPr>
        </p:nvSpPr>
        <p:spPr/>
        <p:txBody>
          <a:bodyPr>
            <a:normAutofit/>
          </a:bodyPr>
          <a:lstStyle/>
          <a:p>
            <a:r>
              <a:rPr lang="zh-CN" altLang="en-US" smtClean="0"/>
              <a:t>第二，安全是相对的概念</a:t>
            </a:r>
            <a:endParaRPr lang="en-US" altLang="zh-CN" smtClean="0"/>
          </a:p>
          <a:p>
            <a:pPr lvl="1"/>
            <a:r>
              <a:rPr lang="zh-CN" altLang="en-US" smtClean="0"/>
              <a:t>例如，门锁的有效性很大程度上取决于你所要防卫的窃贼类型。</a:t>
            </a:r>
            <a:endParaRPr lang="en-US" altLang="zh-CN" smtClean="0"/>
          </a:p>
          <a:p>
            <a:pPr lvl="1"/>
            <a:r>
              <a:rPr lang="zh-CN" altLang="en-US" smtClean="0"/>
              <a:t>对于小贼，有一定的防卫意义，而对工具齐全、熟于此道的老贼则是毫无意义的。</a:t>
            </a:r>
            <a:endParaRPr lang="zh-CN" altLang="en-US" smtClean="0"/>
          </a:p>
        </p:txBody>
      </p:sp>
      <p:sp>
        <p:nvSpPr>
          <p:cNvPr id="5" name="标题 4"/>
          <p:cNvSpPr>
            <a:spLocks noGrp="1"/>
          </p:cNvSpPr>
          <p:nvPr>
            <p:ph type="title"/>
          </p:nvPr>
        </p:nvSpPr>
        <p:spPr/>
        <p:txBody>
          <a:bodyPr/>
          <a:lstStyle/>
          <a:p>
            <a:r>
              <a:rPr lang="zh-CN" altLang="en-US" smtClean="0"/>
              <a:t>与安全相关的黄金法则</a:t>
            </a:r>
            <a:endParaRPr lang="zh-CN" altLang="en-US"/>
          </a:p>
        </p:txBody>
      </p:sp>
    </p:spTree>
  </p:cSld>
  <p:clrMapOvr>
    <a:masterClrMapping/>
  </p:clrMapOvr>
  <p:transition spd="slow">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3"/>
          <p:cNvSpPr>
            <a:spLocks noGrp="1" noChangeArrowheads="1"/>
          </p:cNvSpPr>
          <p:nvPr>
            <p:ph idx="1"/>
          </p:nvPr>
        </p:nvSpPr>
        <p:spPr/>
        <p:txBody>
          <a:bodyPr>
            <a:normAutofit/>
          </a:bodyPr>
          <a:lstStyle/>
          <a:p>
            <a:r>
              <a:rPr lang="zh-CN" altLang="en-US" smtClean="0"/>
              <a:t>第三，必须从整个系统的角度去考虑安全问题</a:t>
            </a:r>
            <a:endParaRPr lang="en-US" altLang="zh-CN" smtClean="0"/>
          </a:p>
          <a:p>
            <a:pPr lvl="1"/>
            <a:r>
              <a:rPr lang="zh-CN" altLang="en-US" smtClean="0"/>
              <a:t>系统的安全程度由系统的最薄弱环节决定。</a:t>
            </a:r>
            <a:endParaRPr lang="en-US" altLang="zh-CN" smtClean="0"/>
          </a:p>
          <a:p>
            <a:pPr lvl="1"/>
            <a:r>
              <a:rPr lang="zh-CN" altLang="en-US" smtClean="0"/>
              <a:t>也就是说，只保证前门安全是不够的，狡猾的小偷会从所有可能疏于防备的地方潜入房子。</a:t>
            </a:r>
            <a:endParaRPr lang="zh-CN" altLang="en-US" smtClean="0"/>
          </a:p>
        </p:txBody>
      </p:sp>
      <p:sp>
        <p:nvSpPr>
          <p:cNvPr id="5" name="标题 4"/>
          <p:cNvSpPr>
            <a:spLocks noGrp="1"/>
          </p:cNvSpPr>
          <p:nvPr>
            <p:ph type="title"/>
          </p:nvPr>
        </p:nvSpPr>
        <p:spPr/>
        <p:txBody>
          <a:bodyPr/>
          <a:lstStyle/>
          <a:p>
            <a:r>
              <a:rPr lang="zh-CN" altLang="en-US" smtClean="0"/>
              <a:t>与安全相关的黄金法则</a:t>
            </a:r>
            <a:endParaRPr lang="zh-CN" altLang="en-US"/>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3883205"/>
            <a:ext cx="3603303" cy="3108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3"/>
          <p:cNvSpPr>
            <a:spLocks noGrp="1" noChangeArrowheads="1"/>
          </p:cNvSpPr>
          <p:nvPr>
            <p:ph idx="1"/>
          </p:nvPr>
        </p:nvSpPr>
        <p:spPr/>
        <p:txBody>
          <a:bodyPr/>
          <a:lstStyle/>
          <a:p>
            <a:r>
              <a:rPr lang="zh-CN" altLang="en-US" smtClean="0"/>
              <a:t>第四，实施安全的措施必须简单</a:t>
            </a:r>
            <a:endParaRPr lang="en-US" altLang="zh-CN" smtClean="0"/>
          </a:p>
          <a:p>
            <a:pPr lvl="1"/>
            <a:r>
              <a:rPr lang="zh-CN" altLang="en-US" smtClean="0"/>
              <a:t>如果安全策略要求用户每周都改变自己的用户口令，这可能会使用户将口令记在纸上并留在可以容易拿到的地方</a:t>
            </a:r>
            <a:r>
              <a:rPr lang="en-US" altLang="zh-CN" smtClean="0"/>
              <a:t>(</a:t>
            </a:r>
            <a:r>
              <a:rPr lang="zh-CN" altLang="en-US" smtClean="0"/>
              <a:t>如键盘下面或用告示贴在显示器上</a:t>
            </a:r>
            <a:r>
              <a:rPr lang="en-US" altLang="zh-CN" smtClean="0"/>
              <a:t>)</a:t>
            </a:r>
            <a:r>
              <a:rPr lang="zh-CN" altLang="en-US" smtClean="0"/>
              <a:t>，黑客们就会经常利用这种似乎是不经意的行为。</a:t>
            </a:r>
            <a:endParaRPr lang="zh-CN" altLang="en-US" smtClean="0"/>
          </a:p>
        </p:txBody>
      </p:sp>
      <p:sp>
        <p:nvSpPr>
          <p:cNvPr id="188418" name="Rectangle 2"/>
          <p:cNvSpPr>
            <a:spLocks noGrp="1" noChangeArrowheads="1"/>
          </p:cNvSpPr>
          <p:nvPr>
            <p:ph type="title"/>
          </p:nvPr>
        </p:nvSpPr>
        <p:spPr/>
        <p:txBody>
          <a:bodyPr/>
          <a:lstStyle/>
          <a:p>
            <a:r>
              <a:rPr lang="zh-CN" altLang="en-US" smtClean="0"/>
              <a:t>与安全相关的黄金法则</a:t>
            </a:r>
            <a:endParaRPr lang="zh-CN" altLang="en-US"/>
          </a:p>
        </p:txBody>
      </p:sp>
      <p:pic>
        <p:nvPicPr>
          <p:cNvPr id="4" name="Picture 5" descr="1206709_54808234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267744" y="4077072"/>
            <a:ext cx="3465840" cy="24311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3"/>
          <p:cNvSpPr>
            <a:spLocks noGrp="1" noChangeArrowheads="1"/>
          </p:cNvSpPr>
          <p:nvPr>
            <p:ph idx="1"/>
          </p:nvPr>
        </p:nvSpPr>
        <p:spPr/>
        <p:txBody>
          <a:bodyPr/>
          <a:lstStyle/>
          <a:p>
            <a:r>
              <a:rPr lang="zh-CN" altLang="en-US" smtClean="0"/>
              <a:t>第五，安全的实现必须注意性能价格比</a:t>
            </a:r>
            <a:endParaRPr lang="en-US" altLang="zh-CN" smtClean="0"/>
          </a:p>
          <a:p>
            <a:pPr lvl="1"/>
            <a:r>
              <a:rPr lang="zh-CN" altLang="en-US" smtClean="0"/>
              <a:t>例如，如果你加锁的费用比所防护的内容的价值还昂贵，那是毫无意义的。由于每个人对价值的认定是不同的，事情就变得很复杂。</a:t>
            </a:r>
            <a:endParaRPr lang="zh-CN" altLang="en-US" smtClean="0"/>
          </a:p>
        </p:txBody>
      </p:sp>
      <p:sp>
        <p:nvSpPr>
          <p:cNvPr id="188418" name="Rectangle 2"/>
          <p:cNvSpPr>
            <a:spLocks noGrp="1" noChangeArrowheads="1"/>
          </p:cNvSpPr>
          <p:nvPr>
            <p:ph type="title"/>
          </p:nvPr>
        </p:nvSpPr>
        <p:spPr/>
        <p:txBody>
          <a:bodyPr/>
          <a:lstStyle/>
          <a:p>
            <a:r>
              <a:rPr lang="zh-CN" altLang="en-US" smtClean="0"/>
              <a:t>与安全相关的黄金法则</a:t>
            </a:r>
            <a:endParaRPr lang="zh-CN" altLang="en-US"/>
          </a:p>
        </p:txBody>
      </p:sp>
      <p:pic>
        <p:nvPicPr>
          <p:cNvPr id="5" name="Picture 5" descr="1206709_54808234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979712" y="3933056"/>
            <a:ext cx="3465840" cy="24311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r>
              <a:rPr lang="en-US" altLang="zh-CN"/>
              <a:t>100%</a:t>
            </a:r>
            <a:r>
              <a:rPr lang="zh-CN" altLang="en-US"/>
              <a:t>安全的神话</a:t>
            </a:r>
            <a:endParaRPr lang="zh-CN" altLang="en-US"/>
          </a:p>
        </p:txBody>
      </p:sp>
      <p:sp>
        <p:nvSpPr>
          <p:cNvPr id="695299" name="Rectangle 3"/>
          <p:cNvSpPr>
            <a:spLocks noChangeArrowheads="1"/>
          </p:cNvSpPr>
          <p:nvPr/>
        </p:nvSpPr>
        <p:spPr bwMode="auto">
          <a:xfrm>
            <a:off x="1524000" y="1524000"/>
            <a:ext cx="6096000" cy="4038600"/>
          </a:xfrm>
          <a:prstGeom prst="rect">
            <a:avLst/>
          </a:prstGeom>
          <a:gradFill rotWithShape="0">
            <a:gsLst>
              <a:gs pos="0">
                <a:srgbClr val="FFCC00">
                  <a:gamma/>
                  <a:tint val="29020"/>
                  <a:invGamma/>
                </a:srgbClr>
              </a:gs>
              <a:gs pos="100000">
                <a:srgbClr val="FFCC00"/>
              </a:gs>
            </a:gsLst>
            <a:path path="shape">
              <a:fillToRect l="50000" t="50000" r="50000" b="50000"/>
            </a:path>
          </a:gradFill>
          <a:ln>
            <a:noFill/>
          </a:ln>
          <a:effectLst>
            <a:outerShdw dist="71842" dir="2700000"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zh-CN" altLang="en-US"/>
          </a:p>
        </p:txBody>
      </p:sp>
      <p:sp>
        <p:nvSpPr>
          <p:cNvPr id="695300" name="Line 4"/>
          <p:cNvSpPr>
            <a:spLocks noChangeShapeType="1"/>
          </p:cNvSpPr>
          <p:nvPr/>
        </p:nvSpPr>
        <p:spPr bwMode="auto">
          <a:xfrm>
            <a:off x="1981200" y="2057400"/>
            <a:ext cx="0" cy="30480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5301" name="Line 5"/>
          <p:cNvSpPr>
            <a:spLocks noChangeShapeType="1"/>
          </p:cNvSpPr>
          <p:nvPr/>
        </p:nvSpPr>
        <p:spPr bwMode="auto">
          <a:xfrm>
            <a:off x="1981200" y="5105400"/>
            <a:ext cx="518160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95302" name="Group 6"/>
          <p:cNvGrpSpPr/>
          <p:nvPr/>
        </p:nvGrpSpPr>
        <p:grpSpPr bwMode="auto">
          <a:xfrm>
            <a:off x="2209800" y="2286000"/>
            <a:ext cx="4845050" cy="2590800"/>
            <a:chOff x="1248" y="1440"/>
            <a:chExt cx="3052" cy="1632"/>
          </a:xfrm>
        </p:grpSpPr>
        <p:sp>
          <p:nvSpPr>
            <p:cNvPr id="695303" name="Arc 7"/>
            <p:cNvSpPr/>
            <p:nvPr/>
          </p:nvSpPr>
          <p:spPr bwMode="auto">
            <a:xfrm rot="10800000" flipH="1">
              <a:off x="1248" y="1440"/>
              <a:ext cx="3052" cy="1632"/>
            </a:xfrm>
            <a:custGeom>
              <a:avLst/>
              <a:gdLst>
                <a:gd name="G0" fmla="+- 549 0 0"/>
                <a:gd name="G1" fmla="+- 21600 0 0"/>
                <a:gd name="G2" fmla="+- 21600 0 0"/>
                <a:gd name="T0" fmla="*/ 0 w 22149"/>
                <a:gd name="T1" fmla="*/ 7 h 21600"/>
                <a:gd name="T2" fmla="*/ 22149 w 22149"/>
                <a:gd name="T3" fmla="*/ 21600 h 21600"/>
                <a:gd name="T4" fmla="*/ 549 w 22149"/>
                <a:gd name="T5" fmla="*/ 21600 h 21600"/>
              </a:gdLst>
              <a:ahLst/>
              <a:cxnLst>
                <a:cxn ang="0">
                  <a:pos x="T0" y="T1"/>
                </a:cxn>
                <a:cxn ang="0">
                  <a:pos x="T2" y="T3"/>
                </a:cxn>
                <a:cxn ang="0">
                  <a:pos x="T4" y="T5"/>
                </a:cxn>
              </a:cxnLst>
              <a:rect l="0" t="0" r="r" b="b"/>
              <a:pathLst>
                <a:path w="22149" h="21600" fill="none" extrusionOk="0">
                  <a:moveTo>
                    <a:pt x="-1" y="6"/>
                  </a:moveTo>
                  <a:cubicBezTo>
                    <a:pt x="182" y="2"/>
                    <a:pt x="365" y="-1"/>
                    <a:pt x="549" y="0"/>
                  </a:cubicBezTo>
                  <a:cubicBezTo>
                    <a:pt x="12478" y="0"/>
                    <a:pt x="22149" y="9670"/>
                    <a:pt x="22149" y="21600"/>
                  </a:cubicBezTo>
                </a:path>
                <a:path w="22149" h="21600" stroke="0" extrusionOk="0">
                  <a:moveTo>
                    <a:pt x="-1" y="6"/>
                  </a:moveTo>
                  <a:cubicBezTo>
                    <a:pt x="182" y="2"/>
                    <a:pt x="365" y="-1"/>
                    <a:pt x="549" y="0"/>
                  </a:cubicBezTo>
                  <a:cubicBezTo>
                    <a:pt x="12478" y="0"/>
                    <a:pt x="22149" y="9670"/>
                    <a:pt x="22149" y="21600"/>
                  </a:cubicBezTo>
                  <a:lnTo>
                    <a:pt x="549" y="21600"/>
                  </a:lnTo>
                  <a:close/>
                </a:path>
              </a:pathLst>
            </a:custGeom>
            <a:noFill/>
            <a:ln w="57150">
              <a:solidFill>
                <a:srgbClr val="0000CC"/>
              </a:solidFill>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5304" name="Text Box 8"/>
            <p:cNvSpPr txBox="1">
              <a:spLocks noChangeArrowheads="1"/>
            </p:cNvSpPr>
            <p:nvPr/>
          </p:nvSpPr>
          <p:spPr bwMode="auto">
            <a:xfrm>
              <a:off x="3552" y="1632"/>
              <a:ext cx="576" cy="239"/>
            </a:xfrm>
            <a:prstGeom prst="rect">
              <a:avLst/>
            </a:prstGeom>
            <a:solidFill>
              <a:srgbClr val="0000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rPr>
                <a:t>开 销</a:t>
              </a:r>
              <a:endParaRPr kumimoji="0" lang="zh-TW"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endParaRPr>
            </a:p>
          </p:txBody>
        </p:sp>
      </p:grpSp>
      <p:grpSp>
        <p:nvGrpSpPr>
          <p:cNvPr id="695305" name="Group 9"/>
          <p:cNvGrpSpPr/>
          <p:nvPr/>
        </p:nvGrpSpPr>
        <p:grpSpPr bwMode="auto">
          <a:xfrm>
            <a:off x="2224088" y="2133600"/>
            <a:ext cx="4845050" cy="2362200"/>
            <a:chOff x="1257" y="1344"/>
            <a:chExt cx="3052" cy="1488"/>
          </a:xfrm>
        </p:grpSpPr>
        <p:sp>
          <p:nvSpPr>
            <p:cNvPr id="695306" name="Arc 10"/>
            <p:cNvSpPr/>
            <p:nvPr/>
          </p:nvSpPr>
          <p:spPr bwMode="auto">
            <a:xfrm flipH="1" flipV="1">
              <a:off x="1257" y="1344"/>
              <a:ext cx="3052" cy="1488"/>
            </a:xfrm>
            <a:custGeom>
              <a:avLst/>
              <a:gdLst>
                <a:gd name="G0" fmla="+- 549 0 0"/>
                <a:gd name="G1" fmla="+- 21600 0 0"/>
                <a:gd name="G2" fmla="+- 21600 0 0"/>
                <a:gd name="T0" fmla="*/ 0 w 22149"/>
                <a:gd name="T1" fmla="*/ 7 h 21600"/>
                <a:gd name="T2" fmla="*/ 22149 w 22149"/>
                <a:gd name="T3" fmla="*/ 21600 h 21600"/>
                <a:gd name="T4" fmla="*/ 549 w 22149"/>
                <a:gd name="T5" fmla="*/ 21600 h 21600"/>
              </a:gdLst>
              <a:ahLst/>
              <a:cxnLst>
                <a:cxn ang="0">
                  <a:pos x="T0" y="T1"/>
                </a:cxn>
                <a:cxn ang="0">
                  <a:pos x="T2" y="T3"/>
                </a:cxn>
                <a:cxn ang="0">
                  <a:pos x="T4" y="T5"/>
                </a:cxn>
              </a:cxnLst>
              <a:rect l="0" t="0" r="r" b="b"/>
              <a:pathLst>
                <a:path w="22149" h="21600" fill="none" extrusionOk="0">
                  <a:moveTo>
                    <a:pt x="-1" y="6"/>
                  </a:moveTo>
                  <a:cubicBezTo>
                    <a:pt x="182" y="2"/>
                    <a:pt x="365" y="-1"/>
                    <a:pt x="549" y="0"/>
                  </a:cubicBezTo>
                  <a:cubicBezTo>
                    <a:pt x="12478" y="0"/>
                    <a:pt x="22149" y="9670"/>
                    <a:pt x="22149" y="21600"/>
                  </a:cubicBezTo>
                </a:path>
                <a:path w="22149" h="21600" stroke="0" extrusionOk="0">
                  <a:moveTo>
                    <a:pt x="-1" y="6"/>
                  </a:moveTo>
                  <a:cubicBezTo>
                    <a:pt x="182" y="2"/>
                    <a:pt x="365" y="-1"/>
                    <a:pt x="549" y="0"/>
                  </a:cubicBezTo>
                  <a:cubicBezTo>
                    <a:pt x="12478" y="0"/>
                    <a:pt x="22149" y="9670"/>
                    <a:pt x="22149" y="21600"/>
                  </a:cubicBezTo>
                  <a:lnTo>
                    <a:pt x="549" y="21600"/>
                  </a:lnTo>
                  <a:close/>
                </a:path>
              </a:pathLst>
            </a:custGeom>
            <a:noFill/>
            <a:ln w="57150">
              <a:solidFill>
                <a:srgbClr val="CC0000"/>
              </a:solidFill>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5307" name="Text Box 11"/>
            <p:cNvSpPr txBox="1">
              <a:spLocks noChangeArrowheads="1"/>
            </p:cNvSpPr>
            <p:nvPr/>
          </p:nvSpPr>
          <p:spPr bwMode="auto">
            <a:xfrm>
              <a:off x="1536" y="1632"/>
              <a:ext cx="576" cy="239"/>
            </a:xfrm>
            <a:prstGeom prst="rect">
              <a:avLst/>
            </a:prstGeom>
            <a:solidFill>
              <a:srgbClr val="CC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rPr>
                <a:t>风 险</a:t>
              </a:r>
              <a:endParaRPr kumimoji="0" lang="zh-TW"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endParaRPr>
            </a:p>
          </p:txBody>
        </p:sp>
      </p:grpSp>
      <p:grpSp>
        <p:nvGrpSpPr>
          <p:cNvPr id="695308" name="Group 12"/>
          <p:cNvGrpSpPr/>
          <p:nvPr/>
        </p:nvGrpSpPr>
        <p:grpSpPr bwMode="auto">
          <a:xfrm>
            <a:off x="2228850" y="2997200"/>
            <a:ext cx="4800600" cy="1905000"/>
            <a:chOff x="1260" y="1888"/>
            <a:chExt cx="3024" cy="1200"/>
          </a:xfrm>
        </p:grpSpPr>
        <p:sp>
          <p:nvSpPr>
            <p:cNvPr id="695309" name="Arc 13"/>
            <p:cNvSpPr/>
            <p:nvPr/>
          </p:nvSpPr>
          <p:spPr bwMode="auto">
            <a:xfrm flipH="1" flipV="1">
              <a:off x="1260" y="1888"/>
              <a:ext cx="3024" cy="1200"/>
            </a:xfrm>
            <a:custGeom>
              <a:avLst/>
              <a:gdLst>
                <a:gd name="G0" fmla="+- 549 0 0"/>
                <a:gd name="G1" fmla="+- 21600 0 0"/>
                <a:gd name="G2" fmla="+- 21600 0 0"/>
                <a:gd name="T0" fmla="*/ 0 w 20837"/>
                <a:gd name="T1" fmla="*/ 7 h 21600"/>
                <a:gd name="T2" fmla="*/ 20837 w 20837"/>
                <a:gd name="T3" fmla="*/ 14187 h 21600"/>
                <a:gd name="T4" fmla="*/ 549 w 20837"/>
                <a:gd name="T5" fmla="*/ 21600 h 21600"/>
              </a:gdLst>
              <a:ahLst/>
              <a:cxnLst>
                <a:cxn ang="0">
                  <a:pos x="T0" y="T1"/>
                </a:cxn>
                <a:cxn ang="0">
                  <a:pos x="T2" y="T3"/>
                </a:cxn>
                <a:cxn ang="0">
                  <a:pos x="T4" y="T5"/>
                </a:cxn>
              </a:cxnLst>
              <a:rect l="0" t="0" r="r" b="b"/>
              <a:pathLst>
                <a:path w="20837" h="21600" fill="none" extrusionOk="0">
                  <a:moveTo>
                    <a:pt x="-1" y="6"/>
                  </a:moveTo>
                  <a:cubicBezTo>
                    <a:pt x="182" y="2"/>
                    <a:pt x="365" y="-1"/>
                    <a:pt x="549" y="0"/>
                  </a:cubicBezTo>
                  <a:cubicBezTo>
                    <a:pt x="9619" y="0"/>
                    <a:pt x="17724" y="5667"/>
                    <a:pt x="20837" y="14186"/>
                  </a:cubicBezTo>
                </a:path>
                <a:path w="20837" h="21600" stroke="0" extrusionOk="0">
                  <a:moveTo>
                    <a:pt x="-1" y="6"/>
                  </a:moveTo>
                  <a:cubicBezTo>
                    <a:pt x="182" y="2"/>
                    <a:pt x="365" y="-1"/>
                    <a:pt x="549" y="0"/>
                  </a:cubicBezTo>
                  <a:cubicBezTo>
                    <a:pt x="9619" y="0"/>
                    <a:pt x="17724" y="5667"/>
                    <a:pt x="20837" y="14186"/>
                  </a:cubicBezTo>
                  <a:lnTo>
                    <a:pt x="549" y="21600"/>
                  </a:lnTo>
                  <a:close/>
                </a:path>
              </a:pathLst>
            </a:custGeom>
            <a:noFill/>
            <a:ln w="57150">
              <a:solidFill>
                <a:schemeClr val="accent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5310" name="Text Box 14"/>
            <p:cNvSpPr txBox="1">
              <a:spLocks noChangeArrowheads="1"/>
            </p:cNvSpPr>
            <p:nvPr/>
          </p:nvSpPr>
          <p:spPr bwMode="auto">
            <a:xfrm>
              <a:off x="1680" y="2352"/>
              <a:ext cx="672" cy="23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effectLst>
                    <a:outerShdw blurRad="38100" dist="38100" dir="2700000" algn="tl">
                      <a:srgbClr val="FFFFFF"/>
                    </a:outerShdw>
                  </a:effectLst>
                  <a:latin typeface="Arial" panose="020B0604020202020204" pitchFamily="34" charset="0"/>
                  <a:ea typeface="幼圆" panose="02010509060101010101" pitchFamily="49" charset="-122"/>
                </a:rPr>
                <a:t>性 能</a:t>
              </a:r>
              <a:endParaRPr kumimoji="0" lang="zh-TW" altLang="en-US" sz="1800">
                <a:effectLst>
                  <a:outerShdw blurRad="38100" dist="38100" dir="2700000" algn="tl">
                    <a:srgbClr val="FFFFFF"/>
                  </a:outerShdw>
                </a:effectLst>
                <a:latin typeface="Arial" panose="020B0604020202020204" pitchFamily="34" charset="0"/>
                <a:ea typeface="幼圆" panose="02010509060101010101" pitchFamily="49" charset="-122"/>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5305"/>
                                        </p:tgtEl>
                                        <p:attrNameLst>
                                          <p:attrName>style.visibility</p:attrName>
                                        </p:attrNameLst>
                                      </p:cBhvr>
                                      <p:to>
                                        <p:strVal val="visible"/>
                                      </p:to>
                                    </p:set>
                                    <p:animEffect transition="in" filter="wipe(left)">
                                      <p:cBhvr>
                                        <p:cTn id="7" dur="500"/>
                                        <p:tgtEl>
                                          <p:spTgt spid="69530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5308"/>
                                        </p:tgtEl>
                                        <p:attrNameLst>
                                          <p:attrName>style.visibility</p:attrName>
                                        </p:attrNameLst>
                                      </p:cBhvr>
                                      <p:to>
                                        <p:strVal val="visible"/>
                                      </p:to>
                                    </p:set>
                                    <p:animEffect transition="in" filter="wipe(left)">
                                      <p:cBhvr>
                                        <p:cTn id="11" dur="500"/>
                                        <p:tgtEl>
                                          <p:spTgt spid="6953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95302"/>
                                        </p:tgtEl>
                                        <p:attrNameLst>
                                          <p:attrName>style.visibility</p:attrName>
                                        </p:attrNameLst>
                                      </p:cBhvr>
                                      <p:to>
                                        <p:strVal val="visible"/>
                                      </p:to>
                                    </p:set>
                                    <p:animEffect transition="in" filter="wipe(left)">
                                      <p:cBhvr>
                                        <p:cTn id="15" dur="500"/>
                                        <p:tgtEl>
                                          <p:spTgt spid="695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76" name="Rectangle 12"/>
          <p:cNvSpPr>
            <a:spLocks noGrp="1" noChangeArrowheads="1"/>
          </p:cNvSpPr>
          <p:nvPr>
            <p:ph type="title"/>
          </p:nvPr>
        </p:nvSpPr>
        <p:spPr/>
        <p:txBody>
          <a:bodyPr/>
          <a:lstStyle/>
          <a:p>
            <a:r>
              <a:rPr lang="zh-CN" altLang="en-US" sz="4400">
                <a:solidFill>
                  <a:srgbClr val="000066"/>
                </a:solidFill>
              </a:rPr>
              <a:t>安全体系结构</a:t>
            </a:r>
            <a:endParaRPr lang="zh-CN" altLang="en-US" sz="4400">
              <a:solidFill>
                <a:srgbClr val="000066"/>
              </a:solidFill>
            </a:endParaRPr>
          </a:p>
        </p:txBody>
      </p:sp>
      <p:sp>
        <p:nvSpPr>
          <p:cNvPr id="14" name="日期占位符 3"/>
          <p:cNvSpPr>
            <a:spLocks noGrp="1"/>
          </p:cNvSpPr>
          <p:nvPr>
            <p:ph type="dt" sz="half" idx="4294967295"/>
          </p:nvPr>
        </p:nvSpPr>
        <p:spPr>
          <a:xfrm>
            <a:off x="5129336" y="6407944"/>
            <a:ext cx="1026840" cy="450056"/>
          </a:xfrm>
          <a:prstGeom prst="rect">
            <a:avLst/>
          </a:prstGeom>
        </p:spPr>
        <p:txBody>
          <a:bodyPr/>
          <a:lstStyle/>
          <a:p>
            <a:fld id="{5BA52EE8-3F06-494B-85DF-70943048417F}" type="datetime1">
              <a:rPr lang="zh-CN" altLang="en-US"/>
            </a:fld>
            <a:endParaRPr lang="en-US" altLang="zh-CN"/>
          </a:p>
        </p:txBody>
      </p:sp>
      <p:grpSp>
        <p:nvGrpSpPr>
          <p:cNvPr id="548877" name="Group 13"/>
          <p:cNvGrpSpPr/>
          <p:nvPr/>
        </p:nvGrpSpPr>
        <p:grpSpPr bwMode="auto">
          <a:xfrm>
            <a:off x="2209800" y="1447800"/>
            <a:ext cx="4176713" cy="4752975"/>
            <a:chOff x="1628" y="799"/>
            <a:chExt cx="2631" cy="2994"/>
          </a:xfrm>
        </p:grpSpPr>
        <p:sp>
          <p:nvSpPr>
            <p:cNvPr id="548878"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8879"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endParaRPr lang="zh-CN" altLang="en-US" sz="2400" b="1">
                <a:solidFill>
                  <a:schemeClr val="bg1"/>
                </a:solidFill>
              </a:endParaRPr>
            </a:p>
          </p:txBody>
        </p:sp>
        <p:sp>
          <p:nvSpPr>
            <p:cNvPr id="548880"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endParaRPr lang="zh-CN" altLang="en-US" sz="2400" b="1">
                <a:solidFill>
                  <a:schemeClr val="bg1"/>
                </a:solidFill>
              </a:endParaRPr>
            </a:p>
          </p:txBody>
        </p:sp>
        <p:sp>
          <p:nvSpPr>
            <p:cNvPr id="548881"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安全服务与安全机制设计</a:t>
              </a:r>
              <a:endParaRPr lang="zh-CN" altLang="en-US" sz="2400" b="1">
                <a:solidFill>
                  <a:srgbClr val="CC0000"/>
                </a:solidFill>
              </a:endParaRPr>
            </a:p>
          </p:txBody>
        </p:sp>
        <p:sp>
          <p:nvSpPr>
            <p:cNvPr id="548882"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endParaRPr lang="zh-CN" altLang="en-US" sz="2400" b="1">
                <a:solidFill>
                  <a:schemeClr val="bg1"/>
                </a:solidFill>
              </a:endParaRPr>
            </a:p>
          </p:txBody>
        </p:sp>
        <p:sp>
          <p:nvSpPr>
            <p:cNvPr id="548883"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endParaRPr lang="zh-CN" altLang="en-US" sz="2400" b="1">
                <a:solidFill>
                  <a:schemeClr val="bg1"/>
                </a:solidFill>
              </a:endParaRPr>
            </a:p>
          </p:txBody>
        </p:sp>
        <p:sp>
          <p:nvSpPr>
            <p:cNvPr id="548884"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8885"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8886"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8887"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o">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solo</Template>
  <TotalTime>0</TotalTime>
  <Words>14471</Words>
  <Application>WPS 演示</Application>
  <PresentationFormat>全屏显示(4:3)</PresentationFormat>
  <Paragraphs>2443</Paragraphs>
  <Slides>138</Slides>
  <Notes>86</Notes>
  <HiddenSlides>6</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2</vt:i4>
      </vt:variant>
      <vt:variant>
        <vt:lpstr>幻灯片标题</vt:lpstr>
      </vt:variant>
      <vt:variant>
        <vt:i4>138</vt:i4>
      </vt:variant>
    </vt:vector>
  </HeadingPairs>
  <TitlesOfParts>
    <vt:vector size="167" baseType="lpstr">
      <vt:lpstr>Arial</vt:lpstr>
      <vt:lpstr>宋体</vt:lpstr>
      <vt:lpstr>Wingdings</vt:lpstr>
      <vt:lpstr>Tahoma</vt:lpstr>
      <vt:lpstr>Wingdings 3</vt:lpstr>
      <vt:lpstr>Verdana</vt:lpstr>
      <vt:lpstr>Wingdings 2</vt:lpstr>
      <vt:lpstr>华文行楷</vt:lpstr>
      <vt:lpstr>Times New Roman</vt:lpstr>
      <vt:lpstr>宋体</vt:lpstr>
      <vt:lpstr>Arial Black</vt:lpstr>
      <vt:lpstr>隶书</vt:lpstr>
      <vt:lpstr>黑体</vt:lpstr>
      <vt:lpstr>Bitstream Vera Sans</vt:lpstr>
      <vt:lpstr>FuturaA Md BT</vt:lpstr>
      <vt:lpstr>Calibri</vt:lpstr>
      <vt:lpstr>Lucida Sans Unicode</vt:lpstr>
      <vt:lpstr>Comic Sans MS</vt:lpstr>
      <vt:lpstr>幼圆</vt:lpstr>
      <vt:lpstr>Antykwa Poltawskiego Light</vt:lpstr>
      <vt:lpstr>文泉驿微米黑</vt:lpstr>
      <vt:lpstr>微软雅黑</vt:lpstr>
      <vt:lpstr>宋体</vt:lpstr>
      <vt:lpstr>Arial Unicode MS</vt:lpstr>
      <vt:lpstr>黑体</vt:lpstr>
      <vt:lpstr>楷体</vt:lpstr>
      <vt:lpstr>solo</vt:lpstr>
      <vt:lpstr>Word.Document.8</vt:lpstr>
      <vt:lpstr>Visio.Drawing.6</vt:lpstr>
      <vt:lpstr>网络安全理论与技术</vt:lpstr>
      <vt:lpstr>网络安全</vt:lpstr>
      <vt:lpstr>背景</vt:lpstr>
      <vt:lpstr>背景</vt:lpstr>
      <vt:lpstr>教学内容</vt:lpstr>
      <vt:lpstr>参考教材</vt:lpstr>
      <vt:lpstr>考核</vt:lpstr>
      <vt:lpstr>第一章 信息安全概述</vt:lpstr>
      <vt:lpstr>内容提要</vt:lpstr>
      <vt:lpstr>1.1信息与信息技术</vt:lpstr>
      <vt:lpstr>信息及特征</vt:lpstr>
      <vt:lpstr>PowerPoint 演示文稿</vt:lpstr>
      <vt:lpstr>信息革命——信息化</vt:lpstr>
      <vt:lpstr>信息化</vt:lpstr>
      <vt:lpstr>信息技术</vt:lpstr>
      <vt:lpstr>信息系统</vt:lpstr>
      <vt:lpstr>1.2 信息安全概况</vt:lpstr>
      <vt:lpstr>信息技术之困</vt:lpstr>
      <vt:lpstr>Internet前世</vt:lpstr>
      <vt:lpstr>Internet前世</vt:lpstr>
      <vt:lpstr>Internet今生</vt:lpstr>
      <vt:lpstr>Internet 变得越来越重要</vt:lpstr>
      <vt:lpstr>PowerPoint 演示文稿</vt:lpstr>
      <vt:lpstr>互联网安全威胁报告</vt:lpstr>
      <vt:lpstr> </vt:lpstr>
      <vt:lpstr>信息安全典型案例与事件</vt:lpstr>
      <vt:lpstr>莫里斯蠕虫</vt:lpstr>
      <vt:lpstr>CIH病毒</vt:lpstr>
      <vt:lpstr>DDoS</vt:lpstr>
      <vt:lpstr>尼姆达蠕虫</vt:lpstr>
      <vt:lpstr>中美黑客大战</vt:lpstr>
      <vt:lpstr>计算机犯罪</vt:lpstr>
      <vt:lpstr>熊猫烧香</vt:lpstr>
      <vt:lpstr>CSDN泄密门</vt:lpstr>
      <vt:lpstr>网络欺诈</vt:lpstr>
      <vt:lpstr>幸运抽奖</vt:lpstr>
      <vt:lpstr>海湾战争</vt:lpstr>
      <vt:lpstr>棱镜门</vt:lpstr>
      <vt:lpstr>信息安全的含义</vt:lpstr>
      <vt:lpstr>什么是安全？</vt:lpstr>
      <vt:lpstr>什么是信息安全？</vt:lpstr>
      <vt:lpstr>什么是信息安全？</vt:lpstr>
      <vt:lpstr>什么是信息安全？</vt:lpstr>
      <vt:lpstr>什么是信息安全？</vt:lpstr>
      <vt:lpstr>什么是信息安全？</vt:lpstr>
      <vt:lpstr>什么是信息安全？</vt:lpstr>
      <vt:lpstr>信息技术的发展</vt:lpstr>
      <vt:lpstr>信息安全发展阶段</vt:lpstr>
      <vt:lpstr>通信安全</vt:lpstr>
      <vt:lpstr>温故而知新——什么是信息安全？</vt:lpstr>
      <vt:lpstr>温故而知新——信息安全发展阶段</vt:lpstr>
      <vt:lpstr>计算机安全</vt:lpstr>
      <vt:lpstr>信息（网络）安全</vt:lpstr>
      <vt:lpstr>信息安全保障</vt:lpstr>
      <vt:lpstr>网络空间安全/信息安全保障</vt:lpstr>
      <vt:lpstr>为什么会有信息安全问题？</vt:lpstr>
      <vt:lpstr>信息安全问题产生根源</vt:lpstr>
      <vt:lpstr>内因-信息系统过程复杂</vt:lpstr>
      <vt:lpstr>内因-信息系统结构复杂</vt:lpstr>
      <vt:lpstr>安全问题根源—内因我们使用的网络是开放的</vt:lpstr>
      <vt:lpstr>内因—信息系统应用复杂</vt:lpstr>
      <vt:lpstr>外因—人为的威胁</vt:lpstr>
      <vt:lpstr>外因—自然威胁</vt:lpstr>
      <vt:lpstr>信息安全的定义</vt:lpstr>
      <vt:lpstr>信息安全是一门交叉学科</vt:lpstr>
      <vt:lpstr>信息安全的范畴</vt:lpstr>
      <vt:lpstr>信息安全研究内容及相互关系</vt:lpstr>
      <vt:lpstr>信息安全主要研究领域</vt:lpstr>
      <vt:lpstr>信息安全主要研究领域</vt:lpstr>
      <vt:lpstr>信息安全主要研究领域</vt:lpstr>
      <vt:lpstr>信息安全主要研究领域（从手段角度）</vt:lpstr>
      <vt:lpstr>安全体系结构</vt:lpstr>
      <vt:lpstr>信息安全体系结构</vt:lpstr>
      <vt:lpstr>信息安全体系框架 </vt:lpstr>
      <vt:lpstr>PowerPoint 演示文稿</vt:lpstr>
      <vt:lpstr>PowerPoint 演示文稿</vt:lpstr>
      <vt:lpstr>安全体系结构(Security Architecture)</vt:lpstr>
      <vt:lpstr>安全体系结构</vt:lpstr>
      <vt:lpstr>安全体系结构</vt:lpstr>
      <vt:lpstr>风险管理</vt:lpstr>
      <vt:lpstr>风险管理</vt:lpstr>
      <vt:lpstr>风险缓解（Risk Mitigation）</vt:lpstr>
      <vt:lpstr>风险管理过程模型</vt:lpstr>
      <vt:lpstr>安全体系结构</vt:lpstr>
      <vt:lpstr>安全策略</vt:lpstr>
      <vt:lpstr>安全策略</vt:lpstr>
      <vt:lpstr>如何定义安全策略</vt:lpstr>
      <vt:lpstr>如何定义安全策略</vt:lpstr>
      <vt:lpstr>设计安全策略的其他问题</vt:lpstr>
      <vt:lpstr>管理问题</vt:lpstr>
      <vt:lpstr>管理问题（续）</vt:lpstr>
      <vt:lpstr>人员问题</vt:lpstr>
      <vt:lpstr>与安全相关的黄金法则</vt:lpstr>
      <vt:lpstr>与安全相关的黄金法则</vt:lpstr>
      <vt:lpstr>与安全相关的黄金法则</vt:lpstr>
      <vt:lpstr>与安全相关的黄金法则</vt:lpstr>
      <vt:lpstr>与安全相关的黄金法则</vt:lpstr>
      <vt:lpstr>100%安全的神话</vt:lpstr>
      <vt:lpstr>安全体系结构</vt:lpstr>
      <vt:lpstr>安全服务与机制</vt:lpstr>
      <vt:lpstr>X.800规定的安全服务</vt:lpstr>
      <vt:lpstr>X.800规定的安全服务（续）</vt:lpstr>
      <vt:lpstr>X.800规定的安全服务（续）</vt:lpstr>
      <vt:lpstr>X.800规定的安全机制</vt:lpstr>
      <vt:lpstr>X.800规定的安全机制（续）</vt:lpstr>
      <vt:lpstr>温故而知新——安全体系结构</vt:lpstr>
      <vt:lpstr>温故而知新——安全体系结构</vt:lpstr>
      <vt:lpstr>温故而知新—— X.800规定的安全服务</vt:lpstr>
      <vt:lpstr>温故而知新—— X.800规定的安全机制</vt:lpstr>
      <vt:lpstr>安全体系结构</vt:lpstr>
      <vt:lpstr>安全服务与安全机制的关系</vt:lpstr>
      <vt:lpstr>安全服务与安全机制的关系（续）</vt:lpstr>
      <vt:lpstr>安全体系结构</vt:lpstr>
      <vt:lpstr>开放系统互连OSI参考模型 </vt:lpstr>
      <vt:lpstr>TCP/IP网络分层</vt:lpstr>
      <vt:lpstr>TCP/IP体系结构与OSI参考模型的对应关系</vt:lpstr>
      <vt:lpstr>基于TCP/IP的网络安全体系结构 </vt:lpstr>
      <vt:lpstr>TCP/IP协议数据封装</vt:lpstr>
      <vt:lpstr>TCP/IP协议模型安全服务的部署</vt:lpstr>
      <vt:lpstr>安全服务的部署</vt:lpstr>
      <vt:lpstr>PowerPoint 演示文稿</vt:lpstr>
      <vt:lpstr>温故而知新——安全体系结构</vt:lpstr>
      <vt:lpstr>温故而知新——X.800安全服务与安全机制</vt:lpstr>
      <vt:lpstr>温故而知新—— TCP/IP协议模型安全服务的部署</vt:lpstr>
      <vt:lpstr>各层部署安全服务分析</vt:lpstr>
      <vt:lpstr>应用层提供安全服务的特点</vt:lpstr>
      <vt:lpstr>传输层提供安全服务的特点</vt:lpstr>
      <vt:lpstr>网络层提供安全服务的特点</vt:lpstr>
      <vt:lpstr>数据链路层提供安全服务的特点</vt:lpstr>
      <vt:lpstr>网络安全体系的三维框架结构</vt:lpstr>
      <vt:lpstr>网络安全策略（模型）</vt:lpstr>
      <vt:lpstr>网络安全策略（模型）</vt:lpstr>
      <vt:lpstr>基于时间的PDR模型</vt:lpstr>
      <vt:lpstr>P2DR安全模型</vt:lpstr>
      <vt:lpstr>P2DR安全模型</vt:lpstr>
      <vt:lpstr>PDRR保障体系</vt:lpstr>
      <vt:lpstr>全网动态安全体系APPDRR</vt:lpstr>
      <vt:lpstr>IA信息保障</vt:lpstr>
    </vt:vector>
  </TitlesOfParts>
  <Company>ios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cao</dc:creator>
  <cp:lastModifiedBy>wtl</cp:lastModifiedBy>
  <cp:revision>765</cp:revision>
  <dcterms:created xsi:type="dcterms:W3CDTF">2019-05-22T06:47:35Z</dcterms:created>
  <dcterms:modified xsi:type="dcterms:W3CDTF">2019-05-22T06:47:35Z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2052-10.1.0.6758</vt:lpwstr>
  </property>
</Properties>
</file>